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89" r:id="rId2"/>
    <p:sldId id="389" r:id="rId3"/>
    <p:sldId id="390" r:id="rId4"/>
    <p:sldId id="340" r:id="rId5"/>
    <p:sldId id="366" r:id="rId6"/>
    <p:sldId id="350" r:id="rId7"/>
    <p:sldId id="391" r:id="rId8"/>
    <p:sldId id="347" r:id="rId9"/>
    <p:sldId id="346" r:id="rId10"/>
    <p:sldId id="358" r:id="rId11"/>
    <p:sldId id="360" r:id="rId12"/>
    <p:sldId id="361" r:id="rId13"/>
    <p:sldId id="362" r:id="rId14"/>
    <p:sldId id="352" r:id="rId15"/>
    <p:sldId id="365" r:id="rId16"/>
    <p:sldId id="378" r:id="rId17"/>
    <p:sldId id="363" r:id="rId18"/>
    <p:sldId id="383" r:id="rId19"/>
    <p:sldId id="349" r:id="rId20"/>
    <p:sldId id="374" r:id="rId21"/>
    <p:sldId id="370" r:id="rId22"/>
    <p:sldId id="384" r:id="rId23"/>
    <p:sldId id="377" r:id="rId24"/>
    <p:sldId id="371" r:id="rId25"/>
    <p:sldId id="376" r:id="rId26"/>
    <p:sldId id="375" r:id="rId27"/>
    <p:sldId id="385" r:id="rId28"/>
    <p:sldId id="311" r:id="rId29"/>
    <p:sldId id="315" r:id="rId30"/>
    <p:sldId id="386" r:id="rId31"/>
    <p:sldId id="387" r:id="rId32"/>
    <p:sldId id="388" r:id="rId33"/>
    <p:sldId id="259" r:id="rId34"/>
    <p:sldId id="322" r:id="rId35"/>
    <p:sldId id="333" r:id="rId36"/>
    <p:sldId id="373" r:id="rId37"/>
    <p:sldId id="356" r:id="rId38"/>
    <p:sldId id="357" r:id="rId39"/>
    <p:sldId id="368" r:id="rId40"/>
    <p:sldId id="369" r:id="rId41"/>
    <p:sldId id="353" r:id="rId42"/>
    <p:sldId id="382" r:id="rId43"/>
    <p:sldId id="380" r:id="rId44"/>
    <p:sldId id="381" r:id="rId45"/>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Arial"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7BCC"/>
    <a:srgbClr val="0271F8"/>
    <a:srgbClr val="0257BE"/>
    <a:srgbClr val="C8360E"/>
    <a:srgbClr val="B02F0C"/>
    <a:srgbClr val="B33A09"/>
    <a:srgbClr val="F35415"/>
    <a:srgbClr val="F76819"/>
    <a:srgbClr val="FAD776"/>
    <a:srgbClr val="F9CE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0" hangingPunct="0">
              <a:defRPr sz="1200">
                <a:latin typeface="Arial" pitchFamily="34" charset="0"/>
                <a:ea typeface="ＭＳ Ｐゴシック" pitchFamily="-111" charset="-128"/>
                <a:cs typeface="+mn-cs"/>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eaLnBrk="0" hangingPunct="0">
              <a:defRPr sz="1200">
                <a:latin typeface="Arial" pitchFamily="34" charset="0"/>
                <a:ea typeface="ＭＳ Ｐゴシック" pitchFamily="-111" charset="-128"/>
                <a:cs typeface="+mn-cs"/>
              </a:defRPr>
            </a:lvl1pPr>
          </a:lstStyle>
          <a:p>
            <a:pPr>
              <a:defRPr/>
            </a:pPr>
            <a:fld id="{5DDAA0C8-71AE-4536-8DE7-EC5847EE020A}" type="datetimeFigureOut">
              <a:rPr lang="en-US"/>
              <a:pPr>
                <a:defRPr/>
              </a:pPr>
              <a:t>2/6/2012</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eaLnBrk="0" hangingPunct="0">
              <a:defRPr sz="1200">
                <a:latin typeface="Arial" pitchFamily="34" charset="0"/>
                <a:ea typeface="ＭＳ Ｐゴシック" pitchFamily="-111" charset="-128"/>
                <a:cs typeface="+mn-cs"/>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eaLnBrk="0" hangingPunct="0">
              <a:defRPr sz="1200">
                <a:latin typeface="Arial" pitchFamily="34" charset="0"/>
                <a:ea typeface="ＭＳ Ｐゴシック" pitchFamily="-111" charset="-128"/>
                <a:cs typeface="+mn-cs"/>
              </a:defRPr>
            </a:lvl1pPr>
          </a:lstStyle>
          <a:p>
            <a:pPr>
              <a:defRPr/>
            </a:pPr>
            <a:fld id="{143BFAAF-33AC-4B6B-8B2B-BECFED47DBFD}" type="slidenum">
              <a:rPr lang="en-US"/>
              <a:pPr>
                <a:defRPr/>
              </a:pPr>
              <a:t>‹Nr.›</a:t>
            </a:fld>
            <a:endParaRPr lang="en-US"/>
          </a:p>
        </p:txBody>
      </p:sp>
    </p:spTree>
    <p:extLst>
      <p:ext uri="{BB962C8B-B14F-4D97-AF65-F5344CB8AC3E}">
        <p14:creationId xmlns:p14="http://schemas.microsoft.com/office/powerpoint/2010/main" val="513715932"/>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atin typeface="Arial" pitchFamily="34" charset="0"/>
                <a:ea typeface="ＭＳ Ｐゴシック" pitchFamily="-110" charset="-128"/>
                <a:cs typeface="+mn-cs"/>
              </a:defRPr>
            </a:lvl1pPr>
          </a:lstStyle>
          <a:p>
            <a:pPr>
              <a:defRPr/>
            </a:pPr>
            <a:endParaRPr lang="en-US"/>
          </a:p>
        </p:txBody>
      </p:sp>
      <p:sp>
        <p:nvSpPr>
          <p:cNvPr id="5529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Arial" pitchFamily="34" charset="0"/>
                <a:ea typeface="ＭＳ Ｐゴシック" pitchFamily="-110" charset="-128"/>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5530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530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atin typeface="Arial" pitchFamily="34" charset="0"/>
                <a:ea typeface="ＭＳ Ｐゴシック" pitchFamily="-110" charset="-128"/>
                <a:cs typeface="+mn-cs"/>
              </a:defRPr>
            </a:lvl1pPr>
          </a:lstStyle>
          <a:p>
            <a:pPr>
              <a:defRPr/>
            </a:pPr>
            <a:endParaRPr lang="en-US"/>
          </a:p>
        </p:txBody>
      </p:sp>
      <p:sp>
        <p:nvSpPr>
          <p:cNvPr id="5530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atin typeface="Arial" pitchFamily="34" charset="0"/>
                <a:ea typeface="ＭＳ Ｐゴシック" pitchFamily="-111" charset="-128"/>
                <a:cs typeface="+mn-cs"/>
              </a:defRPr>
            </a:lvl1pPr>
          </a:lstStyle>
          <a:p>
            <a:pPr>
              <a:defRPr/>
            </a:pPr>
            <a:fld id="{0355A2CA-520F-4C03-9E07-32773C3AD6EC}" type="slidenum">
              <a:rPr lang="en-US"/>
              <a:pPr>
                <a:defRPr/>
              </a:pPr>
              <a:t>‹Nr.›</a:t>
            </a:fld>
            <a:endParaRPr lang="en-US"/>
          </a:p>
        </p:txBody>
      </p:sp>
    </p:spTree>
    <p:extLst>
      <p:ext uri="{BB962C8B-B14F-4D97-AF65-F5344CB8AC3E}">
        <p14:creationId xmlns:p14="http://schemas.microsoft.com/office/powerpoint/2010/main" val="2806844652"/>
      </p:ext>
    </p:extLst>
  </p:cSld>
  <p:clrMap bg1="lt1" tx1="dk1" bg2="lt2" tx2="dk2" accent1="accent1" accent2="accent2" accent3="accent3" accent4="accent4" accent5="accent5" accent6="accent6" hlink="hlink" folHlink="folHlink"/>
  <p:hf sldNum="0" hdr="0" dt="0"/>
  <p:notesStyle>
    <a:lvl1pPr algn="l" rtl="0" eaLnBrk="0" fontAlgn="base" hangingPunct="0">
      <a:spcBef>
        <a:spcPct val="30000"/>
      </a:spcBef>
      <a:spcAft>
        <a:spcPct val="0"/>
      </a:spcAft>
      <a:defRPr sz="1200" kern="1200">
        <a:solidFill>
          <a:schemeClr val="tx1"/>
        </a:solidFill>
        <a:latin typeface="Arial"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16386" name="Notes Placeholder 2"/>
          <p:cNvSpPr>
            <a:spLocks noGrp="1"/>
          </p:cNvSpPr>
          <p:nvPr>
            <p:ph type="body" idx="1"/>
          </p:nvPr>
        </p:nvSpPr>
        <p:spPr>
          <a:noFill/>
          <a:ln/>
        </p:spPr>
        <p:txBody>
          <a:bodyPr/>
          <a:lstStyle/>
          <a:p>
            <a:pPr eaLnBrk="1" hangingPunct="1"/>
            <a:endParaRPr lang="en-US" smtClean="0">
              <a:ea typeface="ＭＳ Ｐゴシック" pitchFamily="34" charset="-128"/>
            </a:endParaRPr>
          </a:p>
        </p:txBody>
      </p:sp>
      <p:sp>
        <p:nvSpPr>
          <p:cNvPr id="16387" name="Footer Placeholder 4"/>
          <p:cNvSpPr>
            <a:spLocks noGrp="1"/>
          </p:cNvSpPr>
          <p:nvPr>
            <p:ph type="ftr" sz="quarter" idx="4"/>
          </p:nvPr>
        </p:nvSpPr>
        <p:spPr>
          <a:noFill/>
        </p:spPr>
        <p:txBody>
          <a:bodyPr/>
          <a:lstStyle/>
          <a:p>
            <a:endParaRPr lang="en-US" smtClean="0">
              <a:latin typeface="Arial"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endParaRPr lang="en-US">
              <a:latin typeface="Arial" pitchFamily="26" charset="0"/>
              <a:ea typeface="ＭＳ Ｐゴシック" pitchFamily="26" charset="-128"/>
              <a:cs typeface="ＭＳ Ｐゴシック" pitchFamily="26" charset="-128"/>
            </a:endParaRPr>
          </a:p>
        </p:txBody>
      </p:sp>
      <p:sp>
        <p:nvSpPr>
          <p:cNvPr id="31748" name="Slide Number Placeholder 3"/>
          <p:cNvSpPr>
            <a:spLocks noGrp="1"/>
          </p:cNvSpPr>
          <p:nvPr>
            <p:ph type="sldNum" sz="quarter" idx="5"/>
          </p:nvPr>
        </p:nvSpPr>
        <p:spPr>
          <a:noFill/>
        </p:spPr>
        <p:txBody>
          <a:bodyPr/>
          <a:lstStyle/>
          <a:p>
            <a:fld id="{620F786A-DE1C-E342-8C7B-40B1476C8114}" type="slidenum">
              <a:rPr lang="en-US"/>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a:latin typeface="Arial" pitchFamily="26" charset="0"/>
              <a:ea typeface="ＭＳ Ｐゴシック" pitchFamily="26" charset="-128"/>
              <a:cs typeface="ＭＳ Ｐゴシック" pitchFamily="26" charset="-128"/>
            </a:endParaRPr>
          </a:p>
        </p:txBody>
      </p:sp>
      <p:sp>
        <p:nvSpPr>
          <p:cNvPr id="32772" name="Slide Number Placeholder 3"/>
          <p:cNvSpPr>
            <a:spLocks noGrp="1"/>
          </p:cNvSpPr>
          <p:nvPr>
            <p:ph type="sldNum" sz="quarter" idx="5"/>
          </p:nvPr>
        </p:nvSpPr>
        <p:spPr>
          <a:noFill/>
        </p:spPr>
        <p:txBody>
          <a:bodyPr/>
          <a:lstStyle/>
          <a:p>
            <a:fld id="{E708CD83-A296-0449-9F84-A2DCCF4B7857}" type="slidenum">
              <a:rPr lang="en-US"/>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65518D7-0785-460B-8482-B97E70141F11}"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43011" name="Footer Placeholder 4"/>
          <p:cNvSpPr>
            <a:spLocks noGrp="1"/>
          </p:cNvSpPr>
          <p:nvPr>
            <p:ph type="ftr" sz="quarter" idx="4"/>
          </p:nvPr>
        </p:nvSpPr>
        <p:spPr>
          <a:noFill/>
        </p:spPr>
        <p:txBody>
          <a:bodyPr/>
          <a:lstStyle/>
          <a:p>
            <a:endParaRPr lang="en-US" smtClean="0">
              <a:latin typeface="Arial"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ln/>
        </p:spPr>
      </p:sp>
      <p:sp>
        <p:nvSpPr>
          <p:cNvPr id="45058"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45059" name="Footer Placeholder 4"/>
          <p:cNvSpPr>
            <a:spLocks noGrp="1"/>
          </p:cNvSpPr>
          <p:nvPr>
            <p:ph type="ftr" sz="quarter" idx="4"/>
          </p:nvPr>
        </p:nvSpPr>
        <p:spPr>
          <a:noFill/>
        </p:spPr>
        <p:txBody>
          <a:bodyPr/>
          <a:lstStyle/>
          <a:p>
            <a:endParaRPr lang="en-US" smtClean="0">
              <a:latin typeface="Arial"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ln/>
        </p:spPr>
      </p:sp>
      <p:sp>
        <p:nvSpPr>
          <p:cNvPr id="5325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
        <p:nvSpPr>
          <p:cNvPr id="53251" name="Footer Placeholder 4"/>
          <p:cNvSpPr>
            <a:spLocks noGrp="1"/>
          </p:cNvSpPr>
          <p:nvPr>
            <p:ph type="ftr" sz="quarter" idx="4"/>
          </p:nvPr>
        </p:nvSpPr>
        <p:spPr>
          <a:noFill/>
        </p:spPr>
        <p:txBody>
          <a:bodyPr/>
          <a:lstStyle/>
          <a:p>
            <a:endParaRPr lang="en-US" smtClean="0">
              <a:latin typeface="Arial"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49155" name="Footer Placeholder 4"/>
          <p:cNvSpPr>
            <a:spLocks noGrp="1"/>
          </p:cNvSpPr>
          <p:nvPr>
            <p:ph type="ftr" sz="quarter" idx="4"/>
          </p:nvPr>
        </p:nvSpPr>
        <p:spPr>
          <a:noFill/>
        </p:spPr>
        <p:txBody>
          <a:bodyPr/>
          <a:lstStyle/>
          <a:p>
            <a:endParaRPr lang="en-US" smtClean="0">
              <a:latin typeface="Arial"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51203" name="Footer Placeholder 4"/>
          <p:cNvSpPr>
            <a:spLocks noGrp="1"/>
          </p:cNvSpPr>
          <p:nvPr>
            <p:ph type="ftr" sz="quarter" idx="4"/>
          </p:nvPr>
        </p:nvSpPr>
        <p:spPr>
          <a:noFill/>
        </p:spPr>
        <p:txBody>
          <a:bodyPr/>
          <a:lstStyle/>
          <a:p>
            <a:endParaRPr lang="en-US" smtClean="0">
              <a:latin typeface="Arial"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eaLnBrk="1" hangingPunct="1"/>
            <a:endParaRPr lang="en-US">
              <a:latin typeface="Arial" pitchFamily="26" charset="0"/>
              <a:ea typeface="ＭＳ Ｐゴシック" pitchFamily="26" charset="-128"/>
              <a:cs typeface="ＭＳ Ｐゴシック" pitchFamily="26" charset="-128"/>
            </a:endParaRPr>
          </a:p>
        </p:txBody>
      </p:sp>
      <p:sp>
        <p:nvSpPr>
          <p:cNvPr id="38916" name="Slide Number Placeholder 3"/>
          <p:cNvSpPr>
            <a:spLocks noGrp="1"/>
          </p:cNvSpPr>
          <p:nvPr>
            <p:ph type="sldNum" sz="quarter" idx="5"/>
          </p:nvPr>
        </p:nvSpPr>
        <p:spPr>
          <a:noFill/>
        </p:spPr>
        <p:txBody>
          <a:bodyPr/>
          <a:lstStyle/>
          <a:p>
            <a:fld id="{52D0610E-D10D-9F42-B466-CBC64C88B5A7}" type="slidenum">
              <a:rPr lang="en-US"/>
              <a:pPr/>
              <a:t>36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p:spPr>
        <p:txBody>
          <a:bodyPr/>
          <a:lstStyle/>
          <a:p>
            <a:endParaRPr lang="en-US" smtClean="0">
              <a:ea typeface="ＭＳ Ｐゴシック" pitchFamily="34" charset="-128"/>
            </a:endParaRPr>
          </a:p>
        </p:txBody>
      </p:sp>
      <p:sp>
        <p:nvSpPr>
          <p:cNvPr id="32771" name="Footer Placeholder 3"/>
          <p:cNvSpPr>
            <a:spLocks noGrp="1"/>
          </p:cNvSpPr>
          <p:nvPr>
            <p:ph type="ftr" sz="quarter" idx="4"/>
          </p:nvPr>
        </p:nvSpPr>
        <p:spPr>
          <a:noFill/>
        </p:spPr>
        <p:txBody>
          <a:bodyPr/>
          <a:lstStyle/>
          <a:p>
            <a:endParaRPr lang="en-US" smtClean="0">
              <a:latin typeface="Arial"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pPr>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NP2010 								Irvine, CA</a:t>
            </a:r>
          </a:p>
        </p:txBody>
      </p:sp>
      <p:sp>
        <p:nvSpPr>
          <p:cNvPr id="6" name="Rectangle 6"/>
          <p:cNvSpPr>
            <a:spLocks noGrp="1" noChangeArrowheads="1"/>
          </p:cNvSpPr>
          <p:nvPr>
            <p:ph type="sldNum" sz="quarter" idx="12"/>
          </p:nvPr>
        </p:nvSpPr>
        <p:spPr>
          <a:ln/>
        </p:spPr>
        <p:txBody>
          <a:bodyPr/>
          <a:lstStyle>
            <a:lvl1pPr>
              <a:defRPr/>
            </a:lvl1pPr>
          </a:lstStyle>
          <a:p>
            <a:pPr>
              <a:defRPr/>
            </a:pPr>
            <a:fld id="{65581BB7-8953-45C7-ABA8-1D9A502D5840}" type="slidenum">
              <a:rPr lang="en-US"/>
              <a:pPr>
                <a:defRPr/>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NP2010 								Irvine, CA</a:t>
            </a:r>
          </a:p>
        </p:txBody>
      </p:sp>
      <p:sp>
        <p:nvSpPr>
          <p:cNvPr id="6" name="Rectangle 6"/>
          <p:cNvSpPr>
            <a:spLocks noGrp="1" noChangeArrowheads="1"/>
          </p:cNvSpPr>
          <p:nvPr>
            <p:ph type="sldNum" sz="quarter" idx="12"/>
          </p:nvPr>
        </p:nvSpPr>
        <p:spPr>
          <a:ln/>
        </p:spPr>
        <p:txBody>
          <a:bodyPr/>
          <a:lstStyle>
            <a:lvl1pPr>
              <a:defRPr/>
            </a:lvl1pPr>
          </a:lstStyle>
          <a:p>
            <a:pPr>
              <a:defRPr/>
            </a:pPr>
            <a:fld id="{8DC53766-16C7-416A-8DCF-C399841888D2}" type="slidenum">
              <a:rPr lang="en-US"/>
              <a:pPr>
                <a:defRPr/>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NP2010 								Irvine, CA</a:t>
            </a:r>
          </a:p>
        </p:txBody>
      </p:sp>
      <p:sp>
        <p:nvSpPr>
          <p:cNvPr id="6" name="Rectangle 6"/>
          <p:cNvSpPr>
            <a:spLocks noGrp="1" noChangeArrowheads="1"/>
          </p:cNvSpPr>
          <p:nvPr>
            <p:ph type="sldNum" sz="quarter" idx="12"/>
          </p:nvPr>
        </p:nvSpPr>
        <p:spPr>
          <a:ln/>
        </p:spPr>
        <p:txBody>
          <a:bodyPr/>
          <a:lstStyle>
            <a:lvl1pPr>
              <a:defRPr/>
            </a:lvl1pPr>
          </a:lstStyle>
          <a:p>
            <a:pPr>
              <a:defRPr/>
            </a:pPr>
            <a:fld id="{3045A1C0-13E2-4C77-9732-D037196C510A}" type="slidenum">
              <a:rPr lang="en-US"/>
              <a:pPr>
                <a:defRPr/>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NP2010 								Irvine, CA</a:t>
            </a:r>
          </a:p>
        </p:txBody>
      </p:sp>
      <p:sp>
        <p:nvSpPr>
          <p:cNvPr id="6" name="Rectangle 6"/>
          <p:cNvSpPr>
            <a:spLocks noGrp="1" noChangeArrowheads="1"/>
          </p:cNvSpPr>
          <p:nvPr>
            <p:ph type="sldNum" sz="quarter" idx="12"/>
          </p:nvPr>
        </p:nvSpPr>
        <p:spPr>
          <a:ln/>
        </p:spPr>
        <p:txBody>
          <a:bodyPr/>
          <a:lstStyle>
            <a:lvl1pPr>
              <a:defRPr/>
            </a:lvl1pPr>
          </a:lstStyle>
          <a:p>
            <a:pPr>
              <a:defRPr/>
            </a:pPr>
            <a:fld id="{31C8F80D-4C57-4FD3-9A7B-F51F2157D2A4}" type="slidenum">
              <a:rPr lang="en-US"/>
              <a:pPr>
                <a:defRPr/>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NP2010 								Irvine, CA</a:t>
            </a:r>
          </a:p>
        </p:txBody>
      </p:sp>
      <p:sp>
        <p:nvSpPr>
          <p:cNvPr id="6" name="Rectangle 6"/>
          <p:cNvSpPr>
            <a:spLocks noGrp="1" noChangeArrowheads="1"/>
          </p:cNvSpPr>
          <p:nvPr>
            <p:ph type="sldNum" sz="quarter" idx="12"/>
          </p:nvPr>
        </p:nvSpPr>
        <p:spPr>
          <a:ln/>
        </p:spPr>
        <p:txBody>
          <a:bodyPr/>
          <a:lstStyle>
            <a:lvl1pPr>
              <a:defRPr/>
            </a:lvl1pPr>
          </a:lstStyle>
          <a:p>
            <a:pPr>
              <a:defRPr/>
            </a:pPr>
            <a:fld id="{C51C88E6-B47F-46DE-A246-10F320CA8D42}" type="slidenum">
              <a:rPr lang="en-US"/>
              <a:pPr>
                <a:defRPr/>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NP2010 								Irvine, CA</a:t>
            </a:r>
          </a:p>
        </p:txBody>
      </p:sp>
      <p:sp>
        <p:nvSpPr>
          <p:cNvPr id="7" name="Rectangle 6"/>
          <p:cNvSpPr>
            <a:spLocks noGrp="1" noChangeArrowheads="1"/>
          </p:cNvSpPr>
          <p:nvPr>
            <p:ph type="sldNum" sz="quarter" idx="12"/>
          </p:nvPr>
        </p:nvSpPr>
        <p:spPr>
          <a:ln/>
        </p:spPr>
        <p:txBody>
          <a:bodyPr/>
          <a:lstStyle>
            <a:lvl1pPr>
              <a:defRPr/>
            </a:lvl1pPr>
          </a:lstStyle>
          <a:p>
            <a:pPr>
              <a:defRPr/>
            </a:pPr>
            <a:fld id="{682A9949-EA1B-4E5D-9BA5-346193986331}" type="slidenum">
              <a:rPr lang="en-US"/>
              <a:pPr>
                <a:defRPr/>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NP2010 								Irvine, CA</a:t>
            </a:r>
          </a:p>
        </p:txBody>
      </p:sp>
      <p:sp>
        <p:nvSpPr>
          <p:cNvPr id="9" name="Rectangle 6"/>
          <p:cNvSpPr>
            <a:spLocks noGrp="1" noChangeArrowheads="1"/>
          </p:cNvSpPr>
          <p:nvPr>
            <p:ph type="sldNum" sz="quarter" idx="12"/>
          </p:nvPr>
        </p:nvSpPr>
        <p:spPr>
          <a:ln/>
        </p:spPr>
        <p:txBody>
          <a:bodyPr/>
          <a:lstStyle>
            <a:lvl1pPr>
              <a:defRPr/>
            </a:lvl1pPr>
          </a:lstStyle>
          <a:p>
            <a:pPr>
              <a:defRPr/>
            </a:pPr>
            <a:fld id="{17C3BB10-D848-44B4-ABF5-C1B271A548F7}" type="slidenum">
              <a:rPr lang="en-US"/>
              <a:pPr>
                <a:defRPr/>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NP2010 								Irvine, CA</a:t>
            </a:r>
          </a:p>
        </p:txBody>
      </p:sp>
      <p:sp>
        <p:nvSpPr>
          <p:cNvPr id="5" name="Rectangle 6"/>
          <p:cNvSpPr>
            <a:spLocks noGrp="1" noChangeArrowheads="1"/>
          </p:cNvSpPr>
          <p:nvPr>
            <p:ph type="sldNum" sz="quarter" idx="12"/>
          </p:nvPr>
        </p:nvSpPr>
        <p:spPr>
          <a:ln/>
        </p:spPr>
        <p:txBody>
          <a:bodyPr/>
          <a:lstStyle>
            <a:lvl1pPr>
              <a:defRPr/>
            </a:lvl1pPr>
          </a:lstStyle>
          <a:p>
            <a:pPr>
              <a:defRPr/>
            </a:pPr>
            <a:fld id="{5F75F1EB-24DF-4D65-B3AD-0A0EBDD0D340}" type="slidenum">
              <a:rPr lang="en-US"/>
              <a:pPr>
                <a:defRPr/>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NP2010 								Irvine, CA</a:t>
            </a:r>
          </a:p>
        </p:txBody>
      </p:sp>
      <p:sp>
        <p:nvSpPr>
          <p:cNvPr id="4" name="Rectangle 6"/>
          <p:cNvSpPr>
            <a:spLocks noGrp="1" noChangeArrowheads="1"/>
          </p:cNvSpPr>
          <p:nvPr>
            <p:ph type="sldNum" sz="quarter" idx="12"/>
          </p:nvPr>
        </p:nvSpPr>
        <p:spPr>
          <a:ln/>
        </p:spPr>
        <p:txBody>
          <a:bodyPr/>
          <a:lstStyle>
            <a:lvl1pPr>
              <a:defRPr/>
            </a:lvl1pPr>
          </a:lstStyle>
          <a:p>
            <a:pPr>
              <a:defRPr/>
            </a:pPr>
            <a:fld id="{3B5F924F-A43F-49B7-BBA4-F5D29C010D01}" type="slidenum">
              <a:rPr lang="en-US"/>
              <a:pPr>
                <a:defRPr/>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NP2010 								Irvine, CA</a:t>
            </a:r>
          </a:p>
        </p:txBody>
      </p:sp>
      <p:sp>
        <p:nvSpPr>
          <p:cNvPr id="7" name="Rectangle 6"/>
          <p:cNvSpPr>
            <a:spLocks noGrp="1" noChangeArrowheads="1"/>
          </p:cNvSpPr>
          <p:nvPr>
            <p:ph type="sldNum" sz="quarter" idx="12"/>
          </p:nvPr>
        </p:nvSpPr>
        <p:spPr>
          <a:ln/>
        </p:spPr>
        <p:txBody>
          <a:bodyPr/>
          <a:lstStyle>
            <a:lvl1pPr>
              <a:defRPr/>
            </a:lvl1pPr>
          </a:lstStyle>
          <a:p>
            <a:pPr>
              <a:defRPr/>
            </a:pPr>
            <a:fld id="{8283C975-922B-44A8-8040-A667EEE5E460}" type="slidenum">
              <a:rPr lang="en-US"/>
              <a:pPr>
                <a:defRPr/>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NP2010 								Irvine, CA</a:t>
            </a:r>
          </a:p>
        </p:txBody>
      </p:sp>
      <p:sp>
        <p:nvSpPr>
          <p:cNvPr id="7" name="Rectangle 6"/>
          <p:cNvSpPr>
            <a:spLocks noGrp="1" noChangeArrowheads="1"/>
          </p:cNvSpPr>
          <p:nvPr>
            <p:ph type="sldNum" sz="quarter" idx="12"/>
          </p:nvPr>
        </p:nvSpPr>
        <p:spPr>
          <a:ln/>
        </p:spPr>
        <p:txBody>
          <a:bodyPr/>
          <a:lstStyle>
            <a:lvl1pPr>
              <a:defRPr/>
            </a:lvl1pPr>
          </a:lstStyle>
          <a:p>
            <a:pPr>
              <a:defRPr/>
            </a:pPr>
            <a:fld id="{EBE66A64-0C15-4F4F-BE5E-AA5B5594A450}" type="slidenum">
              <a:rPr lang="en-US"/>
              <a:pPr>
                <a:defRPr/>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ea typeface="ＭＳ Ｐゴシック" pitchFamily="-11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ea typeface="ＭＳ Ｐゴシック" pitchFamily="-110" charset="-128"/>
                <a:cs typeface="+mn-cs"/>
              </a:defRPr>
            </a:lvl1pPr>
          </a:lstStyle>
          <a:p>
            <a:pPr>
              <a:defRPr/>
            </a:pPr>
            <a:r>
              <a:rPr lang="en-US"/>
              <a:t>NP2010 								Irvine, CA</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ea typeface="ＭＳ Ｐゴシック" pitchFamily="-111" charset="-128"/>
                <a:cs typeface="+mn-cs"/>
              </a:defRPr>
            </a:lvl1pPr>
          </a:lstStyle>
          <a:p>
            <a:pPr>
              <a:defRPr/>
            </a:pPr>
            <a:fld id="{7E8252DF-0B53-471D-9514-5DDEAEFEE428}"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sldNum="0" hdr="0" dt="0"/>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6.wmf"/></Relationships>
</file>

<file path=ppt/slides/_rels/slide15.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wmf"/></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wmf"/><Relationship Id="rId4" Type="http://schemas.openxmlformats.org/officeDocument/2006/relationships/image" Target="../media/image4.jpeg"/><Relationship Id="rId9" Type="http://schemas.openxmlformats.org/officeDocument/2006/relationships/image" Target="../media/image9.wmf"/></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 Id="rId4" Type="http://schemas.openxmlformats.org/officeDocument/2006/relationships/image" Target="../media/image76.jp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oleObject" Target="Macintosh%20HD:Users:mwiesche:Desktop:NSL%20Proposal:proposal%202010:Equipment%20development.doc!OLE_LINK3" TargetMode="External"/><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6.xml"/><Relationship Id="rId6" Type="http://schemas.openxmlformats.org/officeDocument/2006/relationships/image" Target="../media/image87.jpg"/><Relationship Id="rId5" Type="http://schemas.openxmlformats.org/officeDocument/2006/relationships/image" Target="../media/image86.jpeg"/><Relationship Id="rId4" Type="http://schemas.openxmlformats.org/officeDocument/2006/relationships/image" Target="../media/image85.jpeg"/></Relationships>
</file>

<file path=ppt/slides/_rels/slide27.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6.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8.xml.rels><?xml version="1.0" encoding="UTF-8" standalone="yes"?>
<Relationships xmlns="http://schemas.openxmlformats.org/package/2006/relationships"><Relationship Id="rId3" Type="http://schemas.openxmlformats.org/officeDocument/2006/relationships/image" Target="../media/image96.wmf"/><Relationship Id="rId7"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jpeg"/></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1.jpeg"/><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jpg"/><Relationship Id="rId2" Type="http://schemas.openxmlformats.org/officeDocument/2006/relationships/image" Target="../media/image105.jpeg"/><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6.xml"/><Relationship Id="rId5" Type="http://schemas.openxmlformats.org/officeDocument/2006/relationships/image" Target="../media/image116.jpg"/><Relationship Id="rId4" Type="http://schemas.openxmlformats.org/officeDocument/2006/relationships/image" Target="../media/image115.jpg"/></Relationships>
</file>

<file path=ppt/slides/_rels/slide3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jpe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18.jpeg"/><Relationship Id="rId7" Type="http://schemas.openxmlformats.org/officeDocument/2006/relationships/image" Target="../media/image128.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jpeg"/><Relationship Id="rId9" Type="http://schemas.openxmlformats.org/officeDocument/2006/relationships/image" Target="../media/image130.png"/></Relationships>
</file>

<file path=ppt/slides/_rels/slide3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38.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8.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jpeg"/></Relationships>
</file>

<file path=ppt/slides/_rels/slide3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6.xml"/><Relationship Id="rId4" Type="http://schemas.openxmlformats.org/officeDocument/2006/relationships/image" Target="../media/image141.tiff"/></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jpe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39.jpeg"/><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24.png"/><Relationship Id="rId7" Type="http://schemas.openxmlformats.org/officeDocument/2006/relationships/image" Target="../media/image1290.png"/><Relationship Id="rId2" Type="http://schemas.openxmlformats.org/officeDocument/2006/relationships/image" Target="../media/image143.png"/><Relationship Id="rId1" Type="http://schemas.openxmlformats.org/officeDocument/2006/relationships/slideLayout" Target="../slideLayouts/slideLayout6.xml"/><Relationship Id="rId6" Type="http://schemas.openxmlformats.org/officeDocument/2006/relationships/image" Target="../media/image1280.png"/><Relationship Id="rId5" Type="http://schemas.openxmlformats.org/officeDocument/2006/relationships/image" Target="../media/image1270.png"/><Relationship Id="rId4" Type="http://schemas.openxmlformats.org/officeDocument/2006/relationships/image" Target="../media/image144.png"/></Relationships>
</file>

<file path=ppt/slides/_rels/slide4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39.jpeg"/><Relationship Id="rId1" Type="http://schemas.openxmlformats.org/officeDocument/2006/relationships/slideLayout" Target="../slideLayouts/slideLayout6.xml"/><Relationship Id="rId5" Type="http://schemas.openxmlformats.org/officeDocument/2006/relationships/image" Target="../media/image148.jpeg"/><Relationship Id="rId4" Type="http://schemas.openxmlformats.org/officeDocument/2006/relationships/image" Target="../media/image147.jpeg"/></Relationships>
</file>

<file path=ppt/slides/_rels/slide4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6.xml"/><Relationship Id="rId5" Type="http://schemas.openxmlformats.org/officeDocument/2006/relationships/image" Target="../media/image151.jpeg"/><Relationship Id="rId4" Type="http://schemas.openxmlformats.org/officeDocument/2006/relationships/image" Target="../media/image104.jpeg"/></Relationships>
</file>

<file path=ppt/slides/_rels/slide5.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notesSlide" Target="../notesSlides/notesSlide5.xml"/><Relationship Id="rId7"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image" Target="../media/image27.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030"/>
          <p:cNvSpPr txBox="1">
            <a:spLocks noChangeArrowheads="1"/>
          </p:cNvSpPr>
          <p:nvPr/>
        </p:nvSpPr>
        <p:spPr bwMode="auto">
          <a:xfrm>
            <a:off x="5105400" y="4038600"/>
            <a:ext cx="4191000" cy="1301655"/>
          </a:xfrm>
          <a:prstGeom prst="rect">
            <a:avLst/>
          </a:prstGeom>
          <a:noFill/>
          <a:ln w="12700">
            <a:noFill/>
            <a:miter lim="800000"/>
            <a:headEnd/>
            <a:tailEnd/>
          </a:ln>
        </p:spPr>
        <p:txBody>
          <a:bodyPr wrap="square" lIns="82058" tIns="41029" rIns="82058" bIns="41029">
            <a:spAutoFit/>
          </a:bodyPr>
          <a:lstStyle/>
          <a:p>
            <a:pPr defTabSz="820738" eaLnBrk="0" hangingPunct="0">
              <a:lnSpc>
                <a:spcPct val="90000"/>
              </a:lnSpc>
              <a:buFont typeface="Wingdings" pitchFamily="2" charset="2"/>
              <a:buChar char="Ø"/>
            </a:pPr>
            <a:r>
              <a:rPr lang="en-US" sz="2200" dirty="0" smtClean="0">
                <a:solidFill>
                  <a:schemeClr val="tx1">
                    <a:lumMod val="75000"/>
                    <a:lumOff val="25000"/>
                  </a:schemeClr>
                </a:solidFill>
                <a:latin typeface="Comic Sans MS" pitchFamily="66" charset="0"/>
              </a:rPr>
              <a:t> Stellar nucleosynthesis</a:t>
            </a:r>
          </a:p>
          <a:p>
            <a:pPr defTabSz="820738" eaLnBrk="0" hangingPunct="0">
              <a:lnSpc>
                <a:spcPct val="90000"/>
              </a:lnSpc>
              <a:buFont typeface="Wingdings" pitchFamily="2" charset="2"/>
              <a:buChar char="Ø"/>
            </a:pPr>
            <a:r>
              <a:rPr lang="en-US" sz="2200" dirty="0" smtClean="0">
                <a:solidFill>
                  <a:schemeClr val="tx1">
                    <a:lumMod val="75000"/>
                    <a:lumOff val="25000"/>
                  </a:schemeClr>
                </a:solidFill>
                <a:latin typeface="Comic Sans MS" pitchFamily="66" charset="0"/>
              </a:rPr>
              <a:t> Experimental challenges</a:t>
            </a:r>
          </a:p>
          <a:p>
            <a:pPr defTabSz="820738" eaLnBrk="0" hangingPunct="0">
              <a:lnSpc>
                <a:spcPct val="90000"/>
              </a:lnSpc>
              <a:buFont typeface="Wingdings" pitchFamily="2" charset="2"/>
              <a:buChar char="Ø"/>
            </a:pPr>
            <a:r>
              <a:rPr lang="en-US" sz="2200" dirty="0" smtClean="0">
                <a:solidFill>
                  <a:schemeClr val="tx1">
                    <a:lumMod val="75000"/>
                    <a:lumOff val="25000"/>
                  </a:schemeClr>
                </a:solidFill>
                <a:latin typeface="Comic Sans MS" pitchFamily="66" charset="0"/>
              </a:rPr>
              <a:t> Developments above ground</a:t>
            </a:r>
          </a:p>
          <a:p>
            <a:pPr defTabSz="820738" eaLnBrk="0" hangingPunct="0">
              <a:lnSpc>
                <a:spcPct val="90000"/>
              </a:lnSpc>
              <a:buFont typeface="Wingdings" pitchFamily="2" charset="2"/>
              <a:buChar char="Ø"/>
            </a:pPr>
            <a:r>
              <a:rPr lang="en-US" sz="2200" dirty="0" smtClean="0">
                <a:solidFill>
                  <a:schemeClr val="tx1">
                    <a:lumMod val="75000"/>
                    <a:lumOff val="25000"/>
                  </a:schemeClr>
                </a:solidFill>
                <a:latin typeface="Comic Sans MS" pitchFamily="66" charset="0"/>
              </a:rPr>
              <a:t> Accelerators underground</a:t>
            </a:r>
          </a:p>
        </p:txBody>
      </p:sp>
      <p:pic>
        <p:nvPicPr>
          <p:cNvPr id="7" name="Picture 6"/>
          <p:cNvPicPr>
            <a:picLocks noChangeAspect="1"/>
          </p:cNvPicPr>
          <p:nvPr/>
        </p:nvPicPr>
        <p:blipFill>
          <a:blip r:embed="rId3" cstate="print"/>
          <a:stretch>
            <a:fillRect/>
          </a:stretch>
        </p:blipFill>
        <p:spPr>
          <a:xfrm>
            <a:off x="3733800" y="2590800"/>
            <a:ext cx="1536809" cy="1536809"/>
          </a:xfrm>
          <a:prstGeom prst="ellipse">
            <a:avLst/>
          </a:prstGeom>
          <a:ln>
            <a:noFill/>
          </a:ln>
          <a:effectLst>
            <a:softEdge rad="112500"/>
          </a:effectLst>
        </p:spPr>
      </p:pic>
      <p:sp>
        <p:nvSpPr>
          <p:cNvPr id="15362" name="TextBox 8"/>
          <p:cNvSpPr txBox="1">
            <a:spLocks noChangeArrowheads="1"/>
          </p:cNvSpPr>
          <p:nvPr/>
        </p:nvSpPr>
        <p:spPr bwMode="auto">
          <a:xfrm>
            <a:off x="5054611" y="1828800"/>
            <a:ext cx="4030269" cy="954107"/>
          </a:xfrm>
          <a:prstGeom prst="rect">
            <a:avLst/>
          </a:prstGeom>
          <a:noFill/>
          <a:ln w="9525">
            <a:noFill/>
            <a:miter lim="800000"/>
            <a:headEnd/>
            <a:tailEnd/>
          </a:ln>
        </p:spPr>
        <p:txBody>
          <a:bodyPr wrap="none">
            <a:spAutoFit/>
          </a:bodyPr>
          <a:lstStyle/>
          <a:p>
            <a:pPr algn="ctr" eaLnBrk="0" hangingPunct="0"/>
            <a:r>
              <a:rPr lang="en-US" sz="2400" dirty="0" smtClean="0">
                <a:solidFill>
                  <a:schemeClr val="tx1">
                    <a:lumMod val="75000"/>
                    <a:lumOff val="25000"/>
                  </a:schemeClr>
                </a:solidFill>
                <a:latin typeface="Comic Sans MS" pitchFamily="66" charset="0"/>
              </a:rPr>
              <a:t>Michael Wiescher</a:t>
            </a:r>
            <a:endParaRPr lang="en-US" sz="2400" dirty="0">
              <a:solidFill>
                <a:schemeClr val="tx1">
                  <a:lumMod val="75000"/>
                  <a:lumOff val="25000"/>
                </a:schemeClr>
              </a:solidFill>
              <a:latin typeface="Comic Sans MS" pitchFamily="66" charset="0"/>
            </a:endParaRPr>
          </a:p>
          <a:p>
            <a:pPr algn="ctr" eaLnBrk="0" hangingPunct="0"/>
            <a:r>
              <a:rPr lang="en-US" sz="1600" dirty="0" smtClean="0">
                <a:solidFill>
                  <a:schemeClr val="tx1">
                    <a:lumMod val="75000"/>
                    <a:lumOff val="25000"/>
                  </a:schemeClr>
                </a:solidFill>
                <a:latin typeface="Comic Sans MS" pitchFamily="66" charset="0"/>
              </a:rPr>
              <a:t>Joint </a:t>
            </a:r>
            <a:r>
              <a:rPr lang="en-US" sz="1600" dirty="0">
                <a:solidFill>
                  <a:schemeClr val="tx1">
                    <a:lumMod val="75000"/>
                    <a:lumOff val="25000"/>
                  </a:schemeClr>
                </a:solidFill>
                <a:latin typeface="Comic Sans MS" pitchFamily="66" charset="0"/>
              </a:rPr>
              <a:t>Institute of Nuclear Astrophysics</a:t>
            </a:r>
          </a:p>
          <a:p>
            <a:pPr algn="ctr" eaLnBrk="0" hangingPunct="0"/>
            <a:r>
              <a:rPr lang="en-US" sz="1600" dirty="0">
                <a:solidFill>
                  <a:schemeClr val="tx1">
                    <a:lumMod val="75000"/>
                    <a:lumOff val="25000"/>
                  </a:schemeClr>
                </a:solidFill>
                <a:latin typeface="Comic Sans MS" pitchFamily="66" charset="0"/>
              </a:rPr>
              <a:t>University of Notre Dame</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33" y="0"/>
            <a:ext cx="5143500" cy="6858000"/>
          </a:xfrm>
          <a:prstGeom prst="rect">
            <a:avLst/>
          </a:prstGeom>
        </p:spPr>
      </p:pic>
      <p:sp>
        <p:nvSpPr>
          <p:cNvPr id="15361" name="Rectangle 8"/>
          <p:cNvSpPr txBox="1">
            <a:spLocks noChangeArrowheads="1"/>
          </p:cNvSpPr>
          <p:nvPr/>
        </p:nvSpPr>
        <p:spPr bwMode="auto">
          <a:xfrm>
            <a:off x="76200" y="381000"/>
            <a:ext cx="8991600" cy="1143000"/>
          </a:xfrm>
          <a:prstGeom prst="rect">
            <a:avLst/>
          </a:prstGeom>
          <a:noFill/>
          <a:ln w="9525">
            <a:noFill/>
            <a:miter lim="800000"/>
            <a:headEnd/>
            <a:tailEnd/>
          </a:ln>
        </p:spPr>
        <p:txBody>
          <a:bodyPr anchor="ctr"/>
          <a:lstStyle/>
          <a:p>
            <a:pPr algn="ctr" eaLnBrk="0" hangingPunct="0"/>
            <a:r>
              <a:rPr lang="en-US" sz="4000" dirty="0">
                <a:solidFill>
                  <a:srgbClr val="FFC000"/>
                </a:solidFill>
                <a:latin typeface="Comic Sans MS" pitchFamily="66" charset="0"/>
              </a:rPr>
              <a:t>Challenges </a:t>
            </a:r>
            <a:r>
              <a:rPr lang="en-US" sz="4000" dirty="0" smtClean="0">
                <a:solidFill>
                  <a:srgbClr val="FFC000"/>
                </a:solidFill>
                <a:latin typeface="Comic Sans MS" pitchFamily="66" charset="0"/>
              </a:rPr>
              <a:t>&amp; Limits </a:t>
            </a:r>
            <a:r>
              <a:rPr lang="en-US" sz="4000" dirty="0">
                <a:solidFill>
                  <a:srgbClr val="FFC000"/>
                </a:solidFill>
                <a:latin typeface="Comic Sans MS" pitchFamily="66" charset="0"/>
              </a:rPr>
              <a:t>of </a:t>
            </a:r>
            <a:r>
              <a:rPr lang="en-US" sz="4000" dirty="0" smtClean="0">
                <a:solidFill>
                  <a:srgbClr val="FFC000"/>
                </a:solidFill>
                <a:latin typeface="Comic Sans MS" pitchFamily="66" charset="0"/>
              </a:rPr>
              <a:t>Experiments </a:t>
            </a:r>
            <a:r>
              <a:rPr lang="en-US" sz="4000" dirty="0">
                <a:solidFill>
                  <a:srgbClr val="FFC000"/>
                </a:solidFill>
                <a:latin typeface="Comic Sans MS" pitchFamily="66" charset="0"/>
              </a:rPr>
              <a:t>with </a:t>
            </a:r>
            <a:r>
              <a:rPr lang="en-US" sz="4000" dirty="0" smtClean="0">
                <a:solidFill>
                  <a:srgbClr val="FFC000"/>
                </a:solidFill>
                <a:latin typeface="Comic Sans MS" pitchFamily="66" charset="0"/>
              </a:rPr>
              <a:t>Small Accelerators</a:t>
            </a:r>
            <a:endParaRPr lang="en-US" sz="4000" dirty="0">
              <a:solidFill>
                <a:srgbClr val="FFC000"/>
              </a:solidFill>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239000" cy="1143000"/>
          </a:xfrm>
        </p:spPr>
        <p:txBody>
          <a:bodyPr/>
          <a:lstStyle/>
          <a:p>
            <a:r>
              <a:rPr lang="en-US" dirty="0" smtClean="0">
                <a:latin typeface="Comic Sans MS" pitchFamily="66" charset="0"/>
              </a:rPr>
              <a:t>New measurements to improve data situation</a:t>
            </a:r>
            <a:endParaRPr lang="en-US" dirty="0">
              <a:latin typeface="Comic Sans MS" pitchFamily="66"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4097517"/>
            <a:ext cx="4419602" cy="249842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7406" y="1600200"/>
            <a:ext cx="4417639" cy="249731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1" y="4097518"/>
            <a:ext cx="4419600" cy="249842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1599091"/>
            <a:ext cx="4419600" cy="2498427"/>
          </a:xfrm>
          <a:prstGeom prst="rect">
            <a:avLst/>
          </a:prstGeom>
        </p:spPr>
      </p:pic>
      <p:sp>
        <p:nvSpPr>
          <p:cNvPr id="9" name="TextBox 8"/>
          <p:cNvSpPr txBox="1"/>
          <p:nvPr/>
        </p:nvSpPr>
        <p:spPr>
          <a:xfrm rot="19442063">
            <a:off x="1762979" y="3029538"/>
            <a:ext cx="5408853" cy="584775"/>
          </a:xfrm>
          <a:prstGeom prst="rect">
            <a:avLst/>
          </a:prstGeom>
          <a:noFill/>
        </p:spPr>
        <p:txBody>
          <a:bodyPr wrap="none" rtlCol="0">
            <a:spAutoFit/>
          </a:bodyPr>
          <a:lstStyle/>
          <a:p>
            <a:r>
              <a:rPr lang="en-US" sz="3200" dirty="0" smtClean="0">
                <a:effectLst>
                  <a:outerShdw blurRad="38100" dist="38100" dir="2700000" algn="tl">
                    <a:srgbClr val="000000">
                      <a:alpha val="43137"/>
                    </a:srgbClr>
                  </a:outerShdw>
                </a:effectLst>
                <a:latin typeface="Comic Sans MS" pitchFamily="66" charset="0"/>
              </a:rPr>
              <a:t>R-matrix analysis underway</a:t>
            </a:r>
            <a:endParaRPr lang="en-US" sz="3200" dirty="0">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3123898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7" descr="betelgeuse.jpg"/>
          <p:cNvPicPr>
            <a:picLocks noChangeAspect="1"/>
          </p:cNvPicPr>
          <p:nvPr/>
        </p:nvPicPr>
        <p:blipFill>
          <a:blip r:embed="rId3" cstate="print">
            <a:clrChange>
              <a:clrFrom>
                <a:srgbClr val="000000">
                  <a:alpha val="0"/>
                </a:srgbClr>
              </a:clrFrom>
              <a:clrTo>
                <a:srgbClr val="000000">
                  <a:alpha val="0"/>
                </a:srgbClr>
              </a:clrTo>
            </a:clrChange>
          </a:blip>
          <a:srcRect/>
          <a:stretch>
            <a:fillRect/>
          </a:stretch>
        </p:blipFill>
        <p:spPr bwMode="auto">
          <a:xfrm>
            <a:off x="8019" y="0"/>
            <a:ext cx="9200276" cy="6858000"/>
          </a:xfrm>
          <a:prstGeom prst="rect">
            <a:avLst/>
          </a:prstGeom>
          <a:noFill/>
          <a:ln w="9525">
            <a:noFill/>
            <a:miter lim="800000"/>
            <a:headEnd/>
            <a:tailEnd/>
          </a:ln>
        </p:spPr>
      </p:pic>
      <p:sp>
        <p:nvSpPr>
          <p:cNvPr id="2" name="Title 1"/>
          <p:cNvSpPr>
            <a:spLocks noGrp="1"/>
          </p:cNvSpPr>
          <p:nvPr>
            <p:ph type="title"/>
          </p:nvPr>
        </p:nvSpPr>
        <p:spPr>
          <a:xfrm>
            <a:off x="457200" y="152400"/>
            <a:ext cx="8458200" cy="1143000"/>
          </a:xfrm>
        </p:spPr>
        <p:txBody>
          <a:bodyPr/>
          <a:lstStyle/>
          <a:p>
            <a:r>
              <a:rPr lang="en-US" sz="4000" dirty="0" smtClean="0">
                <a:solidFill>
                  <a:srgbClr val="FFFF00"/>
                </a:solidFill>
                <a:latin typeface="Comic Sans MS" pitchFamily="66" charset="0"/>
              </a:rPr>
              <a:t>Reactions in stellar Helium burning</a:t>
            </a:r>
            <a:endParaRPr lang="en-US" sz="4000" dirty="0">
              <a:solidFill>
                <a:srgbClr val="FFFF00"/>
              </a:solidFill>
              <a:latin typeface="Comic Sans MS" pitchFamily="66" charset="0"/>
            </a:endParaRPr>
          </a:p>
        </p:txBody>
      </p:sp>
      <p:sp>
        <p:nvSpPr>
          <p:cNvPr id="11" name="TextBox 10"/>
          <p:cNvSpPr txBox="1"/>
          <p:nvPr/>
        </p:nvSpPr>
        <p:spPr>
          <a:xfrm>
            <a:off x="5257800" y="1371600"/>
            <a:ext cx="3505200" cy="1200329"/>
          </a:xfrm>
          <a:prstGeom prst="rect">
            <a:avLst/>
          </a:prstGeom>
          <a:noFill/>
        </p:spPr>
        <p:txBody>
          <a:bodyPr wrap="square" rtlCol="0">
            <a:spAutoFit/>
          </a:bodyPr>
          <a:lstStyle/>
          <a:p>
            <a:pPr algn="just"/>
            <a:r>
              <a:rPr lang="en-US" sz="2400" baseline="30000" dirty="0">
                <a:solidFill>
                  <a:srgbClr val="FFFF00"/>
                </a:solidFill>
                <a:latin typeface="Calibri" pitchFamily="34" charset="0"/>
                <a:cs typeface="Calibri" pitchFamily="34" charset="0"/>
              </a:rPr>
              <a:t>12</a:t>
            </a:r>
            <a:r>
              <a:rPr lang="en-US" sz="2400" dirty="0">
                <a:solidFill>
                  <a:srgbClr val="FFFF00"/>
                </a:solidFill>
                <a:latin typeface="Calibri" pitchFamily="34" charset="0"/>
                <a:cs typeface="Calibri" pitchFamily="34" charset="0"/>
              </a:rPr>
              <a:t>C(</a:t>
            </a:r>
            <a:r>
              <a:rPr lang="en-US" sz="2400" dirty="0">
                <a:solidFill>
                  <a:srgbClr val="FFFF00"/>
                </a:solidFill>
                <a:latin typeface="Calibri" pitchFamily="34" charset="0"/>
                <a:cs typeface="Calibri" pitchFamily="34" charset="0"/>
                <a:sym typeface="Symbol"/>
              </a:rPr>
              <a:t>,)</a:t>
            </a:r>
            <a:r>
              <a:rPr lang="en-US" sz="2400" baseline="30000" dirty="0">
                <a:solidFill>
                  <a:srgbClr val="FFFF00"/>
                </a:solidFill>
                <a:latin typeface="Calibri" pitchFamily="34" charset="0"/>
                <a:cs typeface="Calibri" pitchFamily="34" charset="0"/>
                <a:sym typeface="Symbol"/>
              </a:rPr>
              <a:t>16</a:t>
            </a:r>
            <a:r>
              <a:rPr lang="en-US" sz="2400" dirty="0">
                <a:solidFill>
                  <a:srgbClr val="FFFF00"/>
                </a:solidFill>
                <a:latin typeface="Calibri" pitchFamily="34" charset="0"/>
                <a:cs typeface="Calibri" pitchFamily="34" charset="0"/>
                <a:sym typeface="Symbol"/>
              </a:rPr>
              <a:t>O  as part of the energy producing  reaction chain </a:t>
            </a:r>
            <a:r>
              <a:rPr lang="en-US" sz="2400" baseline="30000" dirty="0">
                <a:solidFill>
                  <a:srgbClr val="FFFF00"/>
                </a:solidFill>
                <a:latin typeface="Calibri" pitchFamily="34" charset="0"/>
                <a:cs typeface="Calibri" pitchFamily="34" charset="0"/>
                <a:sym typeface="Symbol"/>
              </a:rPr>
              <a:t>4</a:t>
            </a:r>
            <a:r>
              <a:rPr lang="en-US" sz="2400" dirty="0">
                <a:solidFill>
                  <a:srgbClr val="FFFF00"/>
                </a:solidFill>
                <a:latin typeface="Calibri" pitchFamily="34" charset="0"/>
                <a:cs typeface="Calibri" pitchFamily="34" charset="0"/>
                <a:sym typeface="Symbol"/>
              </a:rPr>
              <a:t>He(2,)</a:t>
            </a:r>
            <a:r>
              <a:rPr lang="en-US" sz="2400" baseline="30000" dirty="0">
                <a:solidFill>
                  <a:srgbClr val="FFFF00"/>
                </a:solidFill>
                <a:latin typeface="Calibri" pitchFamily="34" charset="0"/>
                <a:cs typeface="Calibri" pitchFamily="34" charset="0"/>
                <a:sym typeface="Symbol"/>
              </a:rPr>
              <a:t>12</a:t>
            </a:r>
            <a:r>
              <a:rPr lang="en-US" sz="2400" dirty="0">
                <a:solidFill>
                  <a:srgbClr val="FFFF00"/>
                </a:solidFill>
                <a:latin typeface="Calibri" pitchFamily="34" charset="0"/>
                <a:cs typeface="Calibri" pitchFamily="34" charset="0"/>
                <a:sym typeface="Symbol"/>
              </a:rPr>
              <a:t>C(</a:t>
            </a:r>
            <a:r>
              <a:rPr lang="el-GR" sz="2400" dirty="0">
                <a:solidFill>
                  <a:srgbClr val="FFFF00"/>
                </a:solidFill>
                <a:latin typeface="Calibri" pitchFamily="34" charset="0"/>
                <a:cs typeface="Calibri" pitchFamily="34" charset="0"/>
                <a:sym typeface="Symbol"/>
              </a:rPr>
              <a:t>α</a:t>
            </a:r>
            <a:r>
              <a:rPr lang="en-US" sz="2400" dirty="0">
                <a:solidFill>
                  <a:srgbClr val="FFFF00"/>
                </a:solidFill>
                <a:latin typeface="Calibri" pitchFamily="34" charset="0"/>
                <a:cs typeface="Calibri" pitchFamily="34" charset="0"/>
                <a:sym typeface="Symbol"/>
              </a:rPr>
              <a:t>,</a:t>
            </a:r>
            <a:r>
              <a:rPr lang="el-GR" sz="2400" dirty="0">
                <a:solidFill>
                  <a:srgbClr val="FFFF00"/>
                </a:solidFill>
                <a:latin typeface="Calibri" pitchFamily="34" charset="0"/>
                <a:cs typeface="Calibri" pitchFamily="34" charset="0"/>
                <a:sym typeface="Symbol"/>
              </a:rPr>
              <a:t></a:t>
            </a:r>
            <a:r>
              <a:rPr lang="en-US" sz="2400" dirty="0">
                <a:solidFill>
                  <a:srgbClr val="FFFF00"/>
                </a:solidFill>
                <a:latin typeface="Calibri" pitchFamily="34" charset="0"/>
                <a:cs typeface="Calibri" pitchFamily="34" charset="0"/>
                <a:sym typeface="Symbol"/>
              </a:rPr>
              <a:t>)</a:t>
            </a:r>
            <a:r>
              <a:rPr lang="en-US" sz="2400" baseline="30000" dirty="0">
                <a:solidFill>
                  <a:srgbClr val="FFFF00"/>
                </a:solidFill>
                <a:latin typeface="Calibri" pitchFamily="34" charset="0"/>
                <a:cs typeface="Calibri" pitchFamily="34" charset="0"/>
                <a:sym typeface="Symbol"/>
              </a:rPr>
              <a:t>16</a:t>
            </a:r>
            <a:r>
              <a:rPr lang="en-US" sz="2400" dirty="0">
                <a:solidFill>
                  <a:srgbClr val="FFFF00"/>
                </a:solidFill>
                <a:latin typeface="Calibri" pitchFamily="34" charset="0"/>
                <a:cs typeface="Calibri" pitchFamily="34" charset="0"/>
                <a:sym typeface="Symbol"/>
              </a:rPr>
              <a:t>O</a:t>
            </a:r>
            <a:endParaRPr lang="en-US" sz="2400" dirty="0">
              <a:solidFill>
                <a:srgbClr val="FFFF00"/>
              </a:solidFill>
              <a:latin typeface="Calibri" pitchFamily="34" charset="0"/>
              <a:cs typeface="Calibri" pitchFamily="34" charset="0"/>
            </a:endParaRPr>
          </a:p>
        </p:txBody>
      </p:sp>
      <p:sp>
        <p:nvSpPr>
          <p:cNvPr id="12" name="TextBox 11"/>
          <p:cNvSpPr txBox="1"/>
          <p:nvPr/>
        </p:nvSpPr>
        <p:spPr>
          <a:xfrm>
            <a:off x="152400" y="5486400"/>
            <a:ext cx="8763000" cy="1200329"/>
          </a:xfrm>
          <a:prstGeom prst="rect">
            <a:avLst/>
          </a:prstGeom>
          <a:noFill/>
        </p:spPr>
        <p:txBody>
          <a:bodyPr wrap="square" rtlCol="0">
            <a:spAutoFit/>
          </a:bodyPr>
          <a:lstStyle/>
          <a:p>
            <a:pPr algn="just"/>
            <a:r>
              <a:rPr lang="en-US" sz="2400" baseline="30000" dirty="0" smtClean="0">
                <a:solidFill>
                  <a:srgbClr val="FFFF00"/>
                </a:solidFill>
                <a:latin typeface="Calibri" pitchFamily="34" charset="0"/>
                <a:cs typeface="Calibri" pitchFamily="34" charset="0"/>
              </a:rPr>
              <a:t>22</a:t>
            </a:r>
            <a:r>
              <a:rPr lang="en-US" sz="2400" dirty="0" smtClean="0">
                <a:solidFill>
                  <a:srgbClr val="FFFF00"/>
                </a:solidFill>
                <a:latin typeface="Calibri" pitchFamily="34" charset="0"/>
                <a:cs typeface="Calibri" pitchFamily="34" charset="0"/>
              </a:rPr>
              <a:t>Ne(</a:t>
            </a:r>
            <a:r>
              <a:rPr lang="en-US" sz="2400" dirty="0">
                <a:solidFill>
                  <a:srgbClr val="FFFF00"/>
                </a:solidFill>
                <a:latin typeface="Calibri" pitchFamily="34" charset="0"/>
                <a:cs typeface="Calibri" pitchFamily="34" charset="0"/>
                <a:sym typeface="Symbol"/>
              </a:rPr>
              <a:t></a:t>
            </a:r>
            <a:r>
              <a:rPr lang="en-US" sz="2400" dirty="0" smtClean="0">
                <a:solidFill>
                  <a:srgbClr val="FFFF00"/>
                </a:solidFill>
                <a:latin typeface="Calibri" pitchFamily="34" charset="0"/>
                <a:cs typeface="Calibri" pitchFamily="34" charset="0"/>
                <a:sym typeface="Symbol"/>
              </a:rPr>
              <a:t>,n)</a:t>
            </a:r>
            <a:r>
              <a:rPr lang="en-US" sz="2400" baseline="30000" dirty="0" smtClean="0">
                <a:solidFill>
                  <a:srgbClr val="FFFF00"/>
                </a:solidFill>
                <a:latin typeface="Calibri" pitchFamily="34" charset="0"/>
                <a:cs typeface="Calibri" pitchFamily="34" charset="0"/>
                <a:sym typeface="Symbol"/>
              </a:rPr>
              <a:t>25</a:t>
            </a:r>
            <a:r>
              <a:rPr lang="en-US" sz="2400" dirty="0" smtClean="0">
                <a:solidFill>
                  <a:srgbClr val="FFFF00"/>
                </a:solidFill>
                <a:latin typeface="Calibri" pitchFamily="34" charset="0"/>
                <a:cs typeface="Calibri" pitchFamily="34" charset="0"/>
                <a:sym typeface="Symbol"/>
              </a:rPr>
              <a:t>Mg  </a:t>
            </a:r>
            <a:r>
              <a:rPr lang="en-US" sz="2400" dirty="0">
                <a:solidFill>
                  <a:srgbClr val="FFFF00"/>
                </a:solidFill>
                <a:latin typeface="Calibri" pitchFamily="34" charset="0"/>
                <a:cs typeface="Calibri" pitchFamily="34" charset="0"/>
                <a:sym typeface="Symbol"/>
              </a:rPr>
              <a:t>as part of the </a:t>
            </a:r>
            <a:r>
              <a:rPr lang="en-US" sz="2400" dirty="0" smtClean="0">
                <a:solidFill>
                  <a:srgbClr val="FFFF00"/>
                </a:solidFill>
                <a:latin typeface="Calibri" pitchFamily="34" charset="0"/>
                <a:cs typeface="Calibri" pitchFamily="34" charset="0"/>
                <a:sym typeface="Symbol"/>
              </a:rPr>
              <a:t>neutron </a:t>
            </a:r>
            <a:r>
              <a:rPr lang="en-US" sz="2400" dirty="0">
                <a:solidFill>
                  <a:srgbClr val="FFFF00"/>
                </a:solidFill>
                <a:latin typeface="Calibri" pitchFamily="34" charset="0"/>
                <a:cs typeface="Calibri" pitchFamily="34" charset="0"/>
                <a:sym typeface="Symbol"/>
              </a:rPr>
              <a:t>producing  reaction </a:t>
            </a:r>
            <a:r>
              <a:rPr lang="en-US" sz="2400" dirty="0" smtClean="0">
                <a:solidFill>
                  <a:srgbClr val="FFFF00"/>
                </a:solidFill>
                <a:latin typeface="Calibri" pitchFamily="34" charset="0"/>
                <a:cs typeface="Calibri" pitchFamily="34" charset="0"/>
                <a:sym typeface="Symbol"/>
              </a:rPr>
              <a:t>chain: </a:t>
            </a:r>
            <a:r>
              <a:rPr lang="en-US" sz="2400" baseline="30000" dirty="0" smtClean="0">
                <a:solidFill>
                  <a:srgbClr val="FFFF00"/>
                </a:solidFill>
                <a:latin typeface="Calibri" pitchFamily="34" charset="0"/>
                <a:cs typeface="Calibri" pitchFamily="34" charset="0"/>
                <a:sym typeface="Symbol"/>
              </a:rPr>
              <a:t>14</a:t>
            </a:r>
            <a:r>
              <a:rPr lang="en-US" sz="2400" dirty="0">
                <a:solidFill>
                  <a:srgbClr val="FFFF00"/>
                </a:solidFill>
                <a:latin typeface="Calibri" pitchFamily="34" charset="0"/>
                <a:cs typeface="Calibri" pitchFamily="34" charset="0"/>
                <a:sym typeface="Symbol"/>
              </a:rPr>
              <a:t>N</a:t>
            </a:r>
            <a:r>
              <a:rPr lang="en-US" sz="2400" dirty="0" smtClean="0">
                <a:solidFill>
                  <a:srgbClr val="FFFF00"/>
                </a:solidFill>
                <a:latin typeface="Calibri" pitchFamily="34" charset="0"/>
                <a:cs typeface="Calibri" pitchFamily="34" charset="0"/>
                <a:sym typeface="Symbol"/>
              </a:rPr>
              <a:t>(</a:t>
            </a:r>
            <a:r>
              <a:rPr lang="en-US" sz="2400" dirty="0">
                <a:solidFill>
                  <a:srgbClr val="FFFF00"/>
                </a:solidFill>
                <a:latin typeface="Calibri" pitchFamily="34" charset="0"/>
                <a:cs typeface="Calibri" pitchFamily="34" charset="0"/>
                <a:sym typeface="Symbol"/>
              </a:rPr>
              <a:t>,)</a:t>
            </a:r>
            <a:r>
              <a:rPr lang="en-US" sz="2400" baseline="30000" dirty="0" smtClean="0">
                <a:solidFill>
                  <a:srgbClr val="FFFF00"/>
                </a:solidFill>
                <a:latin typeface="Calibri" pitchFamily="34" charset="0"/>
                <a:cs typeface="Calibri" pitchFamily="34" charset="0"/>
                <a:sym typeface="Symbol"/>
              </a:rPr>
              <a:t>18</a:t>
            </a:r>
            <a:r>
              <a:rPr lang="en-US" sz="2400" dirty="0" smtClean="0">
                <a:solidFill>
                  <a:srgbClr val="FFFF00"/>
                </a:solidFill>
                <a:latin typeface="Calibri" pitchFamily="34" charset="0"/>
                <a:cs typeface="Calibri" pitchFamily="34" charset="0"/>
                <a:sym typeface="Symbol"/>
              </a:rPr>
              <a:t>F(</a:t>
            </a:r>
            <a:r>
              <a:rPr lang="en-US" sz="2400" baseline="30000" dirty="0" smtClean="0">
                <a:solidFill>
                  <a:srgbClr val="FFFF00"/>
                </a:solidFill>
                <a:latin typeface="Calibri" pitchFamily="34" charset="0"/>
                <a:cs typeface="Calibri" pitchFamily="34" charset="0"/>
                <a:sym typeface="Symbol"/>
              </a:rPr>
              <a:t>+</a:t>
            </a:r>
            <a:r>
              <a:rPr lang="en-US" sz="2400" dirty="0" smtClean="0">
                <a:solidFill>
                  <a:srgbClr val="FFFF00"/>
                </a:solidFill>
                <a:latin typeface="Calibri" pitchFamily="34" charset="0"/>
                <a:cs typeface="Calibri" pitchFamily="34" charset="0"/>
                <a:sym typeface="Symbol"/>
              </a:rPr>
              <a:t>)</a:t>
            </a:r>
            <a:r>
              <a:rPr lang="en-US" sz="2400" baseline="30000" dirty="0" smtClean="0">
                <a:solidFill>
                  <a:srgbClr val="FFFF00"/>
                </a:solidFill>
                <a:latin typeface="Calibri" pitchFamily="34" charset="0"/>
                <a:cs typeface="Calibri" pitchFamily="34" charset="0"/>
                <a:sym typeface="Symbol"/>
              </a:rPr>
              <a:t>18</a:t>
            </a:r>
            <a:r>
              <a:rPr lang="en-US" sz="2400" dirty="0" smtClean="0">
                <a:solidFill>
                  <a:srgbClr val="FFFF00"/>
                </a:solidFill>
                <a:latin typeface="Calibri" pitchFamily="34" charset="0"/>
                <a:cs typeface="Calibri" pitchFamily="34" charset="0"/>
                <a:sym typeface="Symbol"/>
              </a:rPr>
              <a:t>O(</a:t>
            </a:r>
            <a:r>
              <a:rPr lang="el-GR" sz="2400" dirty="0">
                <a:solidFill>
                  <a:srgbClr val="FFFF00"/>
                </a:solidFill>
                <a:latin typeface="Calibri" pitchFamily="34" charset="0"/>
                <a:cs typeface="Calibri" pitchFamily="34" charset="0"/>
                <a:sym typeface="Symbol"/>
              </a:rPr>
              <a:t>α</a:t>
            </a:r>
            <a:r>
              <a:rPr lang="en-US" sz="2400" dirty="0">
                <a:solidFill>
                  <a:srgbClr val="FFFF00"/>
                </a:solidFill>
                <a:latin typeface="Calibri" pitchFamily="34" charset="0"/>
                <a:cs typeface="Calibri" pitchFamily="34" charset="0"/>
                <a:sym typeface="Symbol"/>
              </a:rPr>
              <a:t>,</a:t>
            </a:r>
            <a:r>
              <a:rPr lang="el-GR" sz="2400" dirty="0">
                <a:solidFill>
                  <a:srgbClr val="FFFF00"/>
                </a:solidFill>
                <a:latin typeface="Calibri" pitchFamily="34" charset="0"/>
                <a:cs typeface="Calibri" pitchFamily="34" charset="0"/>
                <a:sym typeface="Symbol"/>
              </a:rPr>
              <a:t></a:t>
            </a:r>
            <a:r>
              <a:rPr lang="en-US" sz="2400" dirty="0" smtClean="0">
                <a:solidFill>
                  <a:srgbClr val="FFFF00"/>
                </a:solidFill>
                <a:latin typeface="Calibri" pitchFamily="34" charset="0"/>
                <a:cs typeface="Calibri" pitchFamily="34" charset="0"/>
                <a:sym typeface="Symbol"/>
              </a:rPr>
              <a:t>)</a:t>
            </a:r>
            <a:r>
              <a:rPr lang="en-US" sz="2400" baseline="30000" dirty="0" smtClean="0">
                <a:solidFill>
                  <a:srgbClr val="FFFF00"/>
                </a:solidFill>
                <a:latin typeface="Calibri" pitchFamily="34" charset="0"/>
                <a:cs typeface="Calibri" pitchFamily="34" charset="0"/>
                <a:sym typeface="Symbol"/>
              </a:rPr>
              <a:t>22</a:t>
            </a:r>
            <a:r>
              <a:rPr lang="en-US" sz="2400" dirty="0" smtClean="0">
                <a:solidFill>
                  <a:srgbClr val="FFFF00"/>
                </a:solidFill>
                <a:latin typeface="Calibri" pitchFamily="34" charset="0"/>
                <a:cs typeface="Calibri" pitchFamily="34" charset="0"/>
                <a:sym typeface="Symbol"/>
              </a:rPr>
              <a:t>Ne(,n)</a:t>
            </a:r>
            <a:r>
              <a:rPr lang="en-US" sz="2400" baseline="30000" dirty="0" smtClean="0">
                <a:solidFill>
                  <a:srgbClr val="FFFF00"/>
                </a:solidFill>
                <a:latin typeface="Calibri" pitchFamily="34" charset="0"/>
                <a:cs typeface="Calibri" pitchFamily="34" charset="0"/>
                <a:sym typeface="Symbol"/>
              </a:rPr>
              <a:t>25</a:t>
            </a:r>
            <a:r>
              <a:rPr lang="en-US" sz="2400" dirty="0" smtClean="0">
                <a:solidFill>
                  <a:srgbClr val="FFFF00"/>
                </a:solidFill>
                <a:latin typeface="Calibri" pitchFamily="34" charset="0"/>
                <a:cs typeface="Calibri" pitchFamily="34" charset="0"/>
                <a:sym typeface="Symbol"/>
              </a:rPr>
              <a:t>Mg or </a:t>
            </a:r>
            <a:r>
              <a:rPr lang="en-US" sz="2400" baseline="30000" dirty="0" smtClean="0">
                <a:solidFill>
                  <a:srgbClr val="FFFF00"/>
                </a:solidFill>
                <a:latin typeface="Calibri" pitchFamily="34" charset="0"/>
                <a:cs typeface="Calibri" pitchFamily="34" charset="0"/>
                <a:sym typeface="Symbol"/>
              </a:rPr>
              <a:t>22</a:t>
            </a:r>
            <a:r>
              <a:rPr lang="en-US" sz="2400" dirty="0" smtClean="0">
                <a:solidFill>
                  <a:srgbClr val="FFFF00"/>
                </a:solidFill>
                <a:latin typeface="Calibri" pitchFamily="34" charset="0"/>
                <a:cs typeface="Calibri" pitchFamily="34" charset="0"/>
                <a:sym typeface="Symbol"/>
              </a:rPr>
              <a:t>Ne(,)</a:t>
            </a:r>
            <a:r>
              <a:rPr lang="en-US" sz="2400" baseline="30000" dirty="0" smtClean="0">
                <a:solidFill>
                  <a:srgbClr val="FFFF00"/>
                </a:solidFill>
                <a:latin typeface="Calibri" pitchFamily="34" charset="0"/>
                <a:cs typeface="Calibri" pitchFamily="34" charset="0"/>
                <a:sym typeface="Symbol"/>
              </a:rPr>
              <a:t>26</a:t>
            </a:r>
            <a:r>
              <a:rPr lang="en-US" sz="2400" dirty="0" smtClean="0">
                <a:solidFill>
                  <a:srgbClr val="FFFF00"/>
                </a:solidFill>
                <a:latin typeface="Calibri" pitchFamily="34" charset="0"/>
                <a:cs typeface="Calibri" pitchFamily="34" charset="0"/>
                <a:sym typeface="Symbol"/>
              </a:rPr>
              <a:t>Mg for s-process nucleosynthesis!</a:t>
            </a:r>
            <a:endParaRPr lang="en-US" sz="2400" dirty="0">
              <a:solidFill>
                <a:srgbClr val="FFFF00"/>
              </a:solidFill>
              <a:latin typeface="Calibri" pitchFamily="34" charset="0"/>
              <a:cs typeface="Calibri" pitchFamily="34" charset="0"/>
            </a:endParaRPr>
          </a:p>
        </p:txBody>
      </p:sp>
      <p:grpSp>
        <p:nvGrpSpPr>
          <p:cNvPr id="216" name="Group 215"/>
          <p:cNvGrpSpPr/>
          <p:nvPr/>
        </p:nvGrpSpPr>
        <p:grpSpPr>
          <a:xfrm>
            <a:off x="381001" y="3276600"/>
            <a:ext cx="7239000" cy="1905000"/>
            <a:chOff x="381001" y="3276600"/>
            <a:chExt cx="7239000" cy="1905000"/>
          </a:xfrm>
        </p:grpSpPr>
        <p:pic>
          <p:nvPicPr>
            <p:cNvPr id="61" name="Picture 50" descr="600px-CNO_Cycle"/>
            <p:cNvPicPr>
              <a:picLocks noChangeAspect="1" noChangeArrowheads="1"/>
            </p:cNvPicPr>
            <p:nvPr/>
          </p:nvPicPr>
          <p:blipFill>
            <a:blip r:embed="rId4" cstate="print"/>
            <a:srcRect l="41572" t="56923" r="43399" b="28343"/>
            <a:stretch>
              <a:fillRect/>
            </a:stretch>
          </p:blipFill>
          <p:spPr bwMode="auto">
            <a:xfrm>
              <a:off x="381001" y="3395663"/>
              <a:ext cx="626200" cy="570127"/>
            </a:xfrm>
            <a:prstGeom prst="rect">
              <a:avLst/>
            </a:prstGeom>
            <a:solidFill>
              <a:schemeClr val="bg1"/>
            </a:solidFill>
            <a:effectLst>
              <a:softEdge rad="63500"/>
            </a:effectLst>
          </p:spPr>
        </p:pic>
        <p:grpSp>
          <p:nvGrpSpPr>
            <p:cNvPr id="79" name="Group 78"/>
            <p:cNvGrpSpPr/>
            <p:nvPr/>
          </p:nvGrpSpPr>
          <p:grpSpPr>
            <a:xfrm>
              <a:off x="2047583" y="3812381"/>
              <a:ext cx="656495" cy="558035"/>
              <a:chOff x="6383083" y="5486400"/>
              <a:chExt cx="780429" cy="714285"/>
            </a:xfrm>
          </p:grpSpPr>
          <p:sp>
            <p:nvSpPr>
              <p:cNvPr id="65" name="Oval 64"/>
              <p:cNvSpPr/>
              <p:nvPr/>
            </p:nvSpPr>
            <p:spPr bwMode="auto">
              <a:xfrm>
                <a:off x="6934912" y="5737076"/>
                <a:ext cx="228600" cy="22860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pic>
            <p:nvPicPr>
              <p:cNvPr id="66" name="Picture 50" descr="600px-CNO_Cycle"/>
              <p:cNvPicPr>
                <a:picLocks noChangeAspect="1" noChangeArrowheads="1"/>
              </p:cNvPicPr>
              <p:nvPr/>
            </p:nvPicPr>
            <p:blipFill>
              <a:blip r:embed="rId4" cstate="print">
                <a:clrChange>
                  <a:clrFrom>
                    <a:srgbClr val="000000">
                      <a:alpha val="0"/>
                    </a:srgbClr>
                  </a:clrFrom>
                  <a:clrTo>
                    <a:srgbClr val="000000">
                      <a:alpha val="0"/>
                    </a:srgbClr>
                  </a:clrTo>
                </a:clrChange>
              </a:blip>
              <a:srcRect l="9845" t="18461" r="75705" b="67117"/>
              <a:stretch>
                <a:fillRect/>
              </a:stretch>
            </p:blipFill>
            <p:spPr bwMode="auto">
              <a:xfrm>
                <a:off x="6400800" y="5486400"/>
                <a:ext cx="715710" cy="714285"/>
              </a:xfrm>
              <a:prstGeom prst="rect">
                <a:avLst/>
              </a:prstGeom>
              <a:solidFill>
                <a:schemeClr val="bg1"/>
              </a:solidFill>
              <a:effectLst>
                <a:softEdge rad="31750"/>
              </a:effectLst>
            </p:spPr>
          </p:pic>
          <p:sp>
            <p:nvSpPr>
              <p:cNvPr id="67" name="Freeform 66"/>
              <p:cNvSpPr/>
              <p:nvPr/>
            </p:nvSpPr>
            <p:spPr bwMode="auto">
              <a:xfrm>
                <a:off x="7062548" y="5769461"/>
                <a:ext cx="55644" cy="135255"/>
              </a:xfrm>
              <a:custGeom>
                <a:avLst/>
                <a:gdLst>
                  <a:gd name="connsiteX0" fmla="*/ 41910 w 46119"/>
                  <a:gd name="connsiteY0" fmla="*/ 0 h 135255"/>
                  <a:gd name="connsiteX1" fmla="*/ 41910 w 46119"/>
                  <a:gd name="connsiteY1" fmla="*/ 0 h 135255"/>
                  <a:gd name="connsiteX2" fmla="*/ 34290 w 46119"/>
                  <a:gd name="connsiteY2" fmla="*/ 26670 h 135255"/>
                  <a:gd name="connsiteX3" fmla="*/ 26670 w 46119"/>
                  <a:gd name="connsiteY3" fmla="*/ 28575 h 135255"/>
                  <a:gd name="connsiteX4" fmla="*/ 24765 w 46119"/>
                  <a:gd name="connsiteY4" fmla="*/ 47625 h 135255"/>
                  <a:gd name="connsiteX5" fmla="*/ 28575 w 46119"/>
                  <a:gd name="connsiteY5" fmla="*/ 51435 h 135255"/>
                  <a:gd name="connsiteX6" fmla="*/ 13335 w 46119"/>
                  <a:gd name="connsiteY6" fmla="*/ 70485 h 135255"/>
                  <a:gd name="connsiteX7" fmla="*/ 0 w 46119"/>
                  <a:gd name="connsiteY7" fmla="*/ 81915 h 135255"/>
                  <a:gd name="connsiteX8" fmla="*/ 26670 w 46119"/>
                  <a:gd name="connsiteY8" fmla="*/ 108585 h 135255"/>
                  <a:gd name="connsiteX9" fmla="*/ 43815 w 46119"/>
                  <a:gd name="connsiteY9" fmla="*/ 135255 h 135255"/>
                  <a:gd name="connsiteX10" fmla="*/ 41910 w 46119"/>
                  <a:gd name="connsiteY10" fmla="*/ 0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119" h="135255">
                    <a:moveTo>
                      <a:pt x="41910" y="0"/>
                    </a:moveTo>
                    <a:lnTo>
                      <a:pt x="41910" y="0"/>
                    </a:lnTo>
                    <a:cubicBezTo>
                      <a:pt x="40645" y="15182"/>
                      <a:pt x="46119" y="21601"/>
                      <a:pt x="34290" y="26670"/>
                    </a:cubicBezTo>
                    <a:cubicBezTo>
                      <a:pt x="31884" y="27701"/>
                      <a:pt x="29210" y="27940"/>
                      <a:pt x="26670" y="28575"/>
                    </a:cubicBezTo>
                    <a:cubicBezTo>
                      <a:pt x="21809" y="35867"/>
                      <a:pt x="19713" y="36258"/>
                      <a:pt x="24765" y="47625"/>
                    </a:cubicBezTo>
                    <a:cubicBezTo>
                      <a:pt x="26615" y="51787"/>
                      <a:pt x="33988" y="51435"/>
                      <a:pt x="28575" y="51435"/>
                    </a:cubicBezTo>
                    <a:lnTo>
                      <a:pt x="13335" y="70485"/>
                    </a:lnTo>
                    <a:lnTo>
                      <a:pt x="0" y="81915"/>
                    </a:lnTo>
                    <a:lnTo>
                      <a:pt x="26670" y="108585"/>
                    </a:lnTo>
                    <a:lnTo>
                      <a:pt x="43815" y="135255"/>
                    </a:lnTo>
                    <a:lnTo>
                      <a:pt x="41910" y="0"/>
                    </a:ln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75" name="Freeform 74"/>
              <p:cNvSpPr/>
              <p:nvPr/>
            </p:nvSpPr>
            <p:spPr bwMode="auto">
              <a:xfrm rot="20366074">
                <a:off x="6425934" y="5525920"/>
                <a:ext cx="198144" cy="161925"/>
              </a:xfrm>
              <a:custGeom>
                <a:avLst/>
                <a:gdLst>
                  <a:gd name="connsiteX0" fmla="*/ 19050 w 209550"/>
                  <a:gd name="connsiteY0" fmla="*/ 161925 h 161925"/>
                  <a:gd name="connsiteX1" fmla="*/ 209550 w 209550"/>
                  <a:gd name="connsiteY1" fmla="*/ 49530 h 161925"/>
                  <a:gd name="connsiteX2" fmla="*/ 173355 w 209550"/>
                  <a:gd name="connsiteY2" fmla="*/ 17145 h 161925"/>
                  <a:gd name="connsiteX3" fmla="*/ 129540 w 209550"/>
                  <a:gd name="connsiteY3" fmla="*/ 0 h 161925"/>
                  <a:gd name="connsiteX4" fmla="*/ 70485 w 209550"/>
                  <a:gd name="connsiteY4" fmla="*/ 5715 h 161925"/>
                  <a:gd name="connsiteX5" fmla="*/ 26670 w 209550"/>
                  <a:gd name="connsiteY5" fmla="*/ 36195 h 161925"/>
                  <a:gd name="connsiteX6" fmla="*/ 7620 w 209550"/>
                  <a:gd name="connsiteY6" fmla="*/ 68580 h 161925"/>
                  <a:gd name="connsiteX7" fmla="*/ 0 w 209550"/>
                  <a:gd name="connsiteY7" fmla="*/ 104775 h 161925"/>
                  <a:gd name="connsiteX8" fmla="*/ 19050 w 209550"/>
                  <a:gd name="connsiteY8"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161925">
                    <a:moveTo>
                      <a:pt x="19050" y="161925"/>
                    </a:moveTo>
                    <a:lnTo>
                      <a:pt x="209550" y="49530"/>
                    </a:lnTo>
                    <a:lnTo>
                      <a:pt x="173355" y="17145"/>
                    </a:lnTo>
                    <a:lnTo>
                      <a:pt x="129540" y="0"/>
                    </a:lnTo>
                    <a:lnTo>
                      <a:pt x="70485" y="5715"/>
                    </a:lnTo>
                    <a:lnTo>
                      <a:pt x="26670" y="36195"/>
                    </a:lnTo>
                    <a:lnTo>
                      <a:pt x="7620" y="68580"/>
                    </a:lnTo>
                    <a:lnTo>
                      <a:pt x="0" y="104775"/>
                    </a:lnTo>
                    <a:lnTo>
                      <a:pt x="19050" y="161925"/>
                    </a:lnTo>
                    <a:close/>
                  </a:path>
                </a:pathLst>
              </a:cu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76" name="Freeform 75"/>
              <p:cNvSpPr/>
              <p:nvPr/>
            </p:nvSpPr>
            <p:spPr bwMode="auto">
              <a:xfrm>
                <a:off x="6499861" y="5558790"/>
                <a:ext cx="70484" cy="99060"/>
              </a:xfrm>
              <a:custGeom>
                <a:avLst/>
                <a:gdLst>
                  <a:gd name="connsiteX0" fmla="*/ 0 w 70485"/>
                  <a:gd name="connsiteY0" fmla="*/ 110490 h 110490"/>
                  <a:gd name="connsiteX1" fmla="*/ 53340 w 70485"/>
                  <a:gd name="connsiteY1" fmla="*/ 81915 h 110490"/>
                  <a:gd name="connsiteX2" fmla="*/ 57150 w 70485"/>
                  <a:gd name="connsiteY2" fmla="*/ 36195 h 110490"/>
                  <a:gd name="connsiteX3" fmla="*/ 70485 w 70485"/>
                  <a:gd name="connsiteY3" fmla="*/ 0 h 110490"/>
                  <a:gd name="connsiteX4" fmla="*/ 0 w 70485"/>
                  <a:gd name="connsiteY4" fmla="*/ 110490 h 110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 h="110490">
                    <a:moveTo>
                      <a:pt x="0" y="110490"/>
                    </a:moveTo>
                    <a:lnTo>
                      <a:pt x="53340" y="81915"/>
                    </a:lnTo>
                    <a:lnTo>
                      <a:pt x="57150" y="36195"/>
                    </a:lnTo>
                    <a:lnTo>
                      <a:pt x="70485" y="0"/>
                    </a:lnTo>
                    <a:lnTo>
                      <a:pt x="0" y="110490"/>
                    </a:lnTo>
                    <a:close/>
                  </a:path>
                </a:pathLst>
              </a:custGeom>
              <a:solidFill>
                <a:schemeClr val="tx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78" name="Freeform 77"/>
              <p:cNvSpPr/>
              <p:nvPr/>
            </p:nvSpPr>
            <p:spPr bwMode="auto">
              <a:xfrm rot="16033048">
                <a:off x="6364974" y="5933590"/>
                <a:ext cx="198144" cy="161925"/>
              </a:xfrm>
              <a:custGeom>
                <a:avLst/>
                <a:gdLst>
                  <a:gd name="connsiteX0" fmla="*/ 19050 w 209550"/>
                  <a:gd name="connsiteY0" fmla="*/ 161925 h 161925"/>
                  <a:gd name="connsiteX1" fmla="*/ 209550 w 209550"/>
                  <a:gd name="connsiteY1" fmla="*/ 49530 h 161925"/>
                  <a:gd name="connsiteX2" fmla="*/ 173355 w 209550"/>
                  <a:gd name="connsiteY2" fmla="*/ 17145 h 161925"/>
                  <a:gd name="connsiteX3" fmla="*/ 129540 w 209550"/>
                  <a:gd name="connsiteY3" fmla="*/ 0 h 161925"/>
                  <a:gd name="connsiteX4" fmla="*/ 70485 w 209550"/>
                  <a:gd name="connsiteY4" fmla="*/ 5715 h 161925"/>
                  <a:gd name="connsiteX5" fmla="*/ 26670 w 209550"/>
                  <a:gd name="connsiteY5" fmla="*/ 36195 h 161925"/>
                  <a:gd name="connsiteX6" fmla="*/ 7620 w 209550"/>
                  <a:gd name="connsiteY6" fmla="*/ 68580 h 161925"/>
                  <a:gd name="connsiteX7" fmla="*/ 0 w 209550"/>
                  <a:gd name="connsiteY7" fmla="*/ 104775 h 161925"/>
                  <a:gd name="connsiteX8" fmla="*/ 19050 w 209550"/>
                  <a:gd name="connsiteY8"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161925">
                    <a:moveTo>
                      <a:pt x="19050" y="161925"/>
                    </a:moveTo>
                    <a:lnTo>
                      <a:pt x="209550" y="49530"/>
                    </a:lnTo>
                    <a:lnTo>
                      <a:pt x="173355" y="17145"/>
                    </a:lnTo>
                    <a:lnTo>
                      <a:pt x="129540" y="0"/>
                    </a:lnTo>
                    <a:lnTo>
                      <a:pt x="70485" y="5715"/>
                    </a:lnTo>
                    <a:lnTo>
                      <a:pt x="26670" y="36195"/>
                    </a:lnTo>
                    <a:lnTo>
                      <a:pt x="7620" y="68580"/>
                    </a:lnTo>
                    <a:lnTo>
                      <a:pt x="0" y="104775"/>
                    </a:lnTo>
                    <a:lnTo>
                      <a:pt x="19050" y="161925"/>
                    </a:lnTo>
                    <a:close/>
                  </a:path>
                </a:pathLst>
              </a:cu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t="100000" r="100000"/>
                </a:path>
                <a:tileRect l="-100000" b="-10000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77" name="Freeform 76"/>
              <p:cNvSpPr/>
              <p:nvPr/>
            </p:nvSpPr>
            <p:spPr bwMode="auto">
              <a:xfrm rot="17093092">
                <a:off x="6446805" y="5962508"/>
                <a:ext cx="87875" cy="107157"/>
              </a:xfrm>
              <a:custGeom>
                <a:avLst/>
                <a:gdLst>
                  <a:gd name="connsiteX0" fmla="*/ 0 w 70485"/>
                  <a:gd name="connsiteY0" fmla="*/ 110490 h 110490"/>
                  <a:gd name="connsiteX1" fmla="*/ 53340 w 70485"/>
                  <a:gd name="connsiteY1" fmla="*/ 81915 h 110490"/>
                  <a:gd name="connsiteX2" fmla="*/ 57150 w 70485"/>
                  <a:gd name="connsiteY2" fmla="*/ 36195 h 110490"/>
                  <a:gd name="connsiteX3" fmla="*/ 70485 w 70485"/>
                  <a:gd name="connsiteY3" fmla="*/ 0 h 110490"/>
                  <a:gd name="connsiteX4" fmla="*/ 0 w 70485"/>
                  <a:gd name="connsiteY4" fmla="*/ 110490 h 110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 h="110490">
                    <a:moveTo>
                      <a:pt x="0" y="110490"/>
                    </a:moveTo>
                    <a:lnTo>
                      <a:pt x="53340" y="81915"/>
                    </a:lnTo>
                    <a:lnTo>
                      <a:pt x="57150" y="36195"/>
                    </a:lnTo>
                    <a:lnTo>
                      <a:pt x="70485" y="0"/>
                    </a:lnTo>
                    <a:lnTo>
                      <a:pt x="0" y="110490"/>
                    </a:lnTo>
                    <a:close/>
                  </a:path>
                </a:pathLst>
              </a:custGeom>
              <a:solidFill>
                <a:schemeClr val="tx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grpSp>
        <p:grpSp>
          <p:nvGrpSpPr>
            <p:cNvPr id="80" name="Group 79"/>
            <p:cNvGrpSpPr/>
            <p:nvPr/>
          </p:nvGrpSpPr>
          <p:grpSpPr>
            <a:xfrm>
              <a:off x="3457767" y="3812381"/>
              <a:ext cx="656495" cy="558035"/>
              <a:chOff x="6383083" y="5486400"/>
              <a:chExt cx="780429" cy="714285"/>
            </a:xfrm>
          </p:grpSpPr>
          <p:sp>
            <p:nvSpPr>
              <p:cNvPr id="81" name="Oval 80"/>
              <p:cNvSpPr/>
              <p:nvPr/>
            </p:nvSpPr>
            <p:spPr bwMode="auto">
              <a:xfrm>
                <a:off x="6934912" y="5737076"/>
                <a:ext cx="228600" cy="22860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pic>
            <p:nvPicPr>
              <p:cNvPr id="82" name="Picture 50" descr="600px-CNO_Cycle"/>
              <p:cNvPicPr>
                <a:picLocks noChangeAspect="1" noChangeArrowheads="1"/>
              </p:cNvPicPr>
              <p:nvPr/>
            </p:nvPicPr>
            <p:blipFill>
              <a:blip r:embed="rId4" cstate="print">
                <a:clrChange>
                  <a:clrFrom>
                    <a:srgbClr val="000000">
                      <a:alpha val="0"/>
                    </a:srgbClr>
                  </a:clrFrom>
                  <a:clrTo>
                    <a:srgbClr val="000000">
                      <a:alpha val="0"/>
                    </a:srgbClr>
                  </a:clrTo>
                </a:clrChange>
              </a:blip>
              <a:srcRect l="9845" t="18461" r="75705" b="67117"/>
              <a:stretch>
                <a:fillRect/>
              </a:stretch>
            </p:blipFill>
            <p:spPr bwMode="auto">
              <a:xfrm>
                <a:off x="6400800" y="5486400"/>
                <a:ext cx="715710" cy="714285"/>
              </a:xfrm>
              <a:prstGeom prst="rect">
                <a:avLst/>
              </a:prstGeom>
              <a:solidFill>
                <a:schemeClr val="bg1"/>
              </a:solidFill>
              <a:effectLst>
                <a:softEdge rad="31750"/>
              </a:effectLst>
            </p:spPr>
          </p:pic>
          <p:sp>
            <p:nvSpPr>
              <p:cNvPr id="83" name="Freeform 82"/>
              <p:cNvSpPr/>
              <p:nvPr/>
            </p:nvSpPr>
            <p:spPr bwMode="auto">
              <a:xfrm>
                <a:off x="7062548" y="5769461"/>
                <a:ext cx="55644" cy="135255"/>
              </a:xfrm>
              <a:custGeom>
                <a:avLst/>
                <a:gdLst>
                  <a:gd name="connsiteX0" fmla="*/ 41910 w 46119"/>
                  <a:gd name="connsiteY0" fmla="*/ 0 h 135255"/>
                  <a:gd name="connsiteX1" fmla="*/ 41910 w 46119"/>
                  <a:gd name="connsiteY1" fmla="*/ 0 h 135255"/>
                  <a:gd name="connsiteX2" fmla="*/ 34290 w 46119"/>
                  <a:gd name="connsiteY2" fmla="*/ 26670 h 135255"/>
                  <a:gd name="connsiteX3" fmla="*/ 26670 w 46119"/>
                  <a:gd name="connsiteY3" fmla="*/ 28575 h 135255"/>
                  <a:gd name="connsiteX4" fmla="*/ 24765 w 46119"/>
                  <a:gd name="connsiteY4" fmla="*/ 47625 h 135255"/>
                  <a:gd name="connsiteX5" fmla="*/ 28575 w 46119"/>
                  <a:gd name="connsiteY5" fmla="*/ 51435 h 135255"/>
                  <a:gd name="connsiteX6" fmla="*/ 13335 w 46119"/>
                  <a:gd name="connsiteY6" fmla="*/ 70485 h 135255"/>
                  <a:gd name="connsiteX7" fmla="*/ 0 w 46119"/>
                  <a:gd name="connsiteY7" fmla="*/ 81915 h 135255"/>
                  <a:gd name="connsiteX8" fmla="*/ 26670 w 46119"/>
                  <a:gd name="connsiteY8" fmla="*/ 108585 h 135255"/>
                  <a:gd name="connsiteX9" fmla="*/ 43815 w 46119"/>
                  <a:gd name="connsiteY9" fmla="*/ 135255 h 135255"/>
                  <a:gd name="connsiteX10" fmla="*/ 41910 w 46119"/>
                  <a:gd name="connsiteY10" fmla="*/ 0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119" h="135255">
                    <a:moveTo>
                      <a:pt x="41910" y="0"/>
                    </a:moveTo>
                    <a:lnTo>
                      <a:pt x="41910" y="0"/>
                    </a:lnTo>
                    <a:cubicBezTo>
                      <a:pt x="40645" y="15182"/>
                      <a:pt x="46119" y="21601"/>
                      <a:pt x="34290" y="26670"/>
                    </a:cubicBezTo>
                    <a:cubicBezTo>
                      <a:pt x="31884" y="27701"/>
                      <a:pt x="29210" y="27940"/>
                      <a:pt x="26670" y="28575"/>
                    </a:cubicBezTo>
                    <a:cubicBezTo>
                      <a:pt x="21809" y="35867"/>
                      <a:pt x="19713" y="36258"/>
                      <a:pt x="24765" y="47625"/>
                    </a:cubicBezTo>
                    <a:cubicBezTo>
                      <a:pt x="26615" y="51787"/>
                      <a:pt x="33988" y="51435"/>
                      <a:pt x="28575" y="51435"/>
                    </a:cubicBezTo>
                    <a:lnTo>
                      <a:pt x="13335" y="70485"/>
                    </a:lnTo>
                    <a:lnTo>
                      <a:pt x="0" y="81915"/>
                    </a:lnTo>
                    <a:lnTo>
                      <a:pt x="26670" y="108585"/>
                    </a:lnTo>
                    <a:lnTo>
                      <a:pt x="43815" y="135255"/>
                    </a:lnTo>
                    <a:lnTo>
                      <a:pt x="41910" y="0"/>
                    </a:ln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84" name="Freeform 83"/>
              <p:cNvSpPr/>
              <p:nvPr/>
            </p:nvSpPr>
            <p:spPr bwMode="auto">
              <a:xfrm rot="20366074">
                <a:off x="6425934" y="5525920"/>
                <a:ext cx="198144" cy="161925"/>
              </a:xfrm>
              <a:custGeom>
                <a:avLst/>
                <a:gdLst>
                  <a:gd name="connsiteX0" fmla="*/ 19050 w 209550"/>
                  <a:gd name="connsiteY0" fmla="*/ 161925 h 161925"/>
                  <a:gd name="connsiteX1" fmla="*/ 209550 w 209550"/>
                  <a:gd name="connsiteY1" fmla="*/ 49530 h 161925"/>
                  <a:gd name="connsiteX2" fmla="*/ 173355 w 209550"/>
                  <a:gd name="connsiteY2" fmla="*/ 17145 h 161925"/>
                  <a:gd name="connsiteX3" fmla="*/ 129540 w 209550"/>
                  <a:gd name="connsiteY3" fmla="*/ 0 h 161925"/>
                  <a:gd name="connsiteX4" fmla="*/ 70485 w 209550"/>
                  <a:gd name="connsiteY4" fmla="*/ 5715 h 161925"/>
                  <a:gd name="connsiteX5" fmla="*/ 26670 w 209550"/>
                  <a:gd name="connsiteY5" fmla="*/ 36195 h 161925"/>
                  <a:gd name="connsiteX6" fmla="*/ 7620 w 209550"/>
                  <a:gd name="connsiteY6" fmla="*/ 68580 h 161925"/>
                  <a:gd name="connsiteX7" fmla="*/ 0 w 209550"/>
                  <a:gd name="connsiteY7" fmla="*/ 104775 h 161925"/>
                  <a:gd name="connsiteX8" fmla="*/ 19050 w 209550"/>
                  <a:gd name="connsiteY8"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161925">
                    <a:moveTo>
                      <a:pt x="19050" y="161925"/>
                    </a:moveTo>
                    <a:lnTo>
                      <a:pt x="209550" y="49530"/>
                    </a:lnTo>
                    <a:lnTo>
                      <a:pt x="173355" y="17145"/>
                    </a:lnTo>
                    <a:lnTo>
                      <a:pt x="129540" y="0"/>
                    </a:lnTo>
                    <a:lnTo>
                      <a:pt x="70485" y="5715"/>
                    </a:lnTo>
                    <a:lnTo>
                      <a:pt x="26670" y="36195"/>
                    </a:lnTo>
                    <a:lnTo>
                      <a:pt x="7620" y="68580"/>
                    </a:lnTo>
                    <a:lnTo>
                      <a:pt x="0" y="104775"/>
                    </a:lnTo>
                    <a:lnTo>
                      <a:pt x="19050" y="161925"/>
                    </a:lnTo>
                    <a:close/>
                  </a:path>
                </a:pathLst>
              </a:cu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t="100000" r="100000"/>
                </a:path>
                <a:tileRect l="-100000" b="-10000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85" name="Freeform 84"/>
              <p:cNvSpPr/>
              <p:nvPr/>
            </p:nvSpPr>
            <p:spPr bwMode="auto">
              <a:xfrm>
                <a:off x="6499861" y="5558790"/>
                <a:ext cx="70484" cy="99060"/>
              </a:xfrm>
              <a:custGeom>
                <a:avLst/>
                <a:gdLst>
                  <a:gd name="connsiteX0" fmla="*/ 0 w 70485"/>
                  <a:gd name="connsiteY0" fmla="*/ 110490 h 110490"/>
                  <a:gd name="connsiteX1" fmla="*/ 53340 w 70485"/>
                  <a:gd name="connsiteY1" fmla="*/ 81915 h 110490"/>
                  <a:gd name="connsiteX2" fmla="*/ 57150 w 70485"/>
                  <a:gd name="connsiteY2" fmla="*/ 36195 h 110490"/>
                  <a:gd name="connsiteX3" fmla="*/ 70485 w 70485"/>
                  <a:gd name="connsiteY3" fmla="*/ 0 h 110490"/>
                  <a:gd name="connsiteX4" fmla="*/ 0 w 70485"/>
                  <a:gd name="connsiteY4" fmla="*/ 110490 h 110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 h="110490">
                    <a:moveTo>
                      <a:pt x="0" y="110490"/>
                    </a:moveTo>
                    <a:lnTo>
                      <a:pt x="53340" y="81915"/>
                    </a:lnTo>
                    <a:lnTo>
                      <a:pt x="57150" y="36195"/>
                    </a:lnTo>
                    <a:lnTo>
                      <a:pt x="70485" y="0"/>
                    </a:lnTo>
                    <a:lnTo>
                      <a:pt x="0" y="110490"/>
                    </a:lnTo>
                    <a:close/>
                  </a:path>
                </a:pathLst>
              </a:custGeom>
              <a:solidFill>
                <a:schemeClr val="tx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86" name="Freeform 85"/>
              <p:cNvSpPr/>
              <p:nvPr/>
            </p:nvSpPr>
            <p:spPr bwMode="auto">
              <a:xfrm rot="16033048">
                <a:off x="6364974" y="5933590"/>
                <a:ext cx="198144" cy="161925"/>
              </a:xfrm>
              <a:custGeom>
                <a:avLst/>
                <a:gdLst>
                  <a:gd name="connsiteX0" fmla="*/ 19050 w 209550"/>
                  <a:gd name="connsiteY0" fmla="*/ 161925 h 161925"/>
                  <a:gd name="connsiteX1" fmla="*/ 209550 w 209550"/>
                  <a:gd name="connsiteY1" fmla="*/ 49530 h 161925"/>
                  <a:gd name="connsiteX2" fmla="*/ 173355 w 209550"/>
                  <a:gd name="connsiteY2" fmla="*/ 17145 h 161925"/>
                  <a:gd name="connsiteX3" fmla="*/ 129540 w 209550"/>
                  <a:gd name="connsiteY3" fmla="*/ 0 h 161925"/>
                  <a:gd name="connsiteX4" fmla="*/ 70485 w 209550"/>
                  <a:gd name="connsiteY4" fmla="*/ 5715 h 161925"/>
                  <a:gd name="connsiteX5" fmla="*/ 26670 w 209550"/>
                  <a:gd name="connsiteY5" fmla="*/ 36195 h 161925"/>
                  <a:gd name="connsiteX6" fmla="*/ 7620 w 209550"/>
                  <a:gd name="connsiteY6" fmla="*/ 68580 h 161925"/>
                  <a:gd name="connsiteX7" fmla="*/ 0 w 209550"/>
                  <a:gd name="connsiteY7" fmla="*/ 104775 h 161925"/>
                  <a:gd name="connsiteX8" fmla="*/ 19050 w 209550"/>
                  <a:gd name="connsiteY8"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161925">
                    <a:moveTo>
                      <a:pt x="19050" y="161925"/>
                    </a:moveTo>
                    <a:lnTo>
                      <a:pt x="209550" y="49530"/>
                    </a:lnTo>
                    <a:lnTo>
                      <a:pt x="173355" y="17145"/>
                    </a:lnTo>
                    <a:lnTo>
                      <a:pt x="129540" y="0"/>
                    </a:lnTo>
                    <a:lnTo>
                      <a:pt x="70485" y="5715"/>
                    </a:lnTo>
                    <a:lnTo>
                      <a:pt x="26670" y="36195"/>
                    </a:lnTo>
                    <a:lnTo>
                      <a:pt x="7620" y="68580"/>
                    </a:lnTo>
                    <a:lnTo>
                      <a:pt x="0" y="104775"/>
                    </a:lnTo>
                    <a:lnTo>
                      <a:pt x="19050" y="161925"/>
                    </a:lnTo>
                    <a:close/>
                  </a:path>
                </a:pathLst>
              </a:cu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t="100000" r="100000"/>
                </a:path>
                <a:tileRect l="-100000" b="-10000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87" name="Freeform 86"/>
              <p:cNvSpPr/>
              <p:nvPr/>
            </p:nvSpPr>
            <p:spPr bwMode="auto">
              <a:xfrm rot="17093092">
                <a:off x="6446805" y="5962508"/>
                <a:ext cx="87875" cy="107157"/>
              </a:xfrm>
              <a:custGeom>
                <a:avLst/>
                <a:gdLst>
                  <a:gd name="connsiteX0" fmla="*/ 0 w 70485"/>
                  <a:gd name="connsiteY0" fmla="*/ 110490 h 110490"/>
                  <a:gd name="connsiteX1" fmla="*/ 53340 w 70485"/>
                  <a:gd name="connsiteY1" fmla="*/ 81915 h 110490"/>
                  <a:gd name="connsiteX2" fmla="*/ 57150 w 70485"/>
                  <a:gd name="connsiteY2" fmla="*/ 36195 h 110490"/>
                  <a:gd name="connsiteX3" fmla="*/ 70485 w 70485"/>
                  <a:gd name="connsiteY3" fmla="*/ 0 h 110490"/>
                  <a:gd name="connsiteX4" fmla="*/ 0 w 70485"/>
                  <a:gd name="connsiteY4" fmla="*/ 110490 h 110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 h="110490">
                    <a:moveTo>
                      <a:pt x="0" y="110490"/>
                    </a:moveTo>
                    <a:lnTo>
                      <a:pt x="53340" y="81915"/>
                    </a:lnTo>
                    <a:lnTo>
                      <a:pt x="57150" y="36195"/>
                    </a:lnTo>
                    <a:lnTo>
                      <a:pt x="70485" y="0"/>
                    </a:lnTo>
                    <a:lnTo>
                      <a:pt x="0" y="110490"/>
                    </a:lnTo>
                    <a:close/>
                  </a:path>
                </a:pathLst>
              </a:custGeom>
              <a:solidFill>
                <a:schemeClr val="tx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grpSp>
        <p:grpSp>
          <p:nvGrpSpPr>
            <p:cNvPr id="166" name="Group 165"/>
            <p:cNvGrpSpPr/>
            <p:nvPr/>
          </p:nvGrpSpPr>
          <p:grpSpPr>
            <a:xfrm>
              <a:off x="5237045" y="3948414"/>
              <a:ext cx="656495" cy="578342"/>
              <a:chOff x="5791200" y="5410200"/>
              <a:chExt cx="780429" cy="740278"/>
            </a:xfrm>
          </p:grpSpPr>
          <p:grpSp>
            <p:nvGrpSpPr>
              <p:cNvPr id="88" name="Group 87"/>
              <p:cNvGrpSpPr/>
              <p:nvPr/>
            </p:nvGrpSpPr>
            <p:grpSpPr>
              <a:xfrm>
                <a:off x="5791200" y="5410200"/>
                <a:ext cx="780429" cy="714285"/>
                <a:chOff x="6383083" y="5486400"/>
                <a:chExt cx="780429" cy="714285"/>
              </a:xfrm>
            </p:grpSpPr>
            <p:sp>
              <p:nvSpPr>
                <p:cNvPr id="89" name="Oval 88"/>
                <p:cNvSpPr/>
                <p:nvPr/>
              </p:nvSpPr>
              <p:spPr bwMode="auto">
                <a:xfrm>
                  <a:off x="6934912" y="5737076"/>
                  <a:ext cx="228600" cy="22860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pic>
              <p:nvPicPr>
                <p:cNvPr id="90" name="Picture 50" descr="600px-CNO_Cycle"/>
                <p:cNvPicPr>
                  <a:picLocks noChangeAspect="1" noChangeArrowheads="1"/>
                </p:cNvPicPr>
                <p:nvPr/>
              </p:nvPicPr>
              <p:blipFill>
                <a:blip r:embed="rId4" cstate="print">
                  <a:clrChange>
                    <a:clrFrom>
                      <a:srgbClr val="000000">
                        <a:alpha val="0"/>
                      </a:srgbClr>
                    </a:clrFrom>
                    <a:clrTo>
                      <a:srgbClr val="000000">
                        <a:alpha val="0"/>
                      </a:srgbClr>
                    </a:clrTo>
                  </a:clrChange>
                </a:blip>
                <a:srcRect l="9845" t="18461" r="75705" b="67117"/>
                <a:stretch>
                  <a:fillRect/>
                </a:stretch>
              </p:blipFill>
              <p:spPr bwMode="auto">
                <a:xfrm>
                  <a:off x="6400800" y="5486400"/>
                  <a:ext cx="715710" cy="714285"/>
                </a:xfrm>
                <a:prstGeom prst="rect">
                  <a:avLst/>
                </a:prstGeom>
                <a:solidFill>
                  <a:schemeClr val="bg1"/>
                </a:solidFill>
                <a:effectLst>
                  <a:softEdge rad="31750"/>
                </a:effectLst>
              </p:spPr>
            </p:pic>
            <p:sp>
              <p:nvSpPr>
                <p:cNvPr id="91" name="Freeform 90"/>
                <p:cNvSpPr/>
                <p:nvPr/>
              </p:nvSpPr>
              <p:spPr bwMode="auto">
                <a:xfrm>
                  <a:off x="7062548" y="5769461"/>
                  <a:ext cx="55644" cy="135255"/>
                </a:xfrm>
                <a:custGeom>
                  <a:avLst/>
                  <a:gdLst>
                    <a:gd name="connsiteX0" fmla="*/ 41910 w 46119"/>
                    <a:gd name="connsiteY0" fmla="*/ 0 h 135255"/>
                    <a:gd name="connsiteX1" fmla="*/ 41910 w 46119"/>
                    <a:gd name="connsiteY1" fmla="*/ 0 h 135255"/>
                    <a:gd name="connsiteX2" fmla="*/ 34290 w 46119"/>
                    <a:gd name="connsiteY2" fmla="*/ 26670 h 135255"/>
                    <a:gd name="connsiteX3" fmla="*/ 26670 w 46119"/>
                    <a:gd name="connsiteY3" fmla="*/ 28575 h 135255"/>
                    <a:gd name="connsiteX4" fmla="*/ 24765 w 46119"/>
                    <a:gd name="connsiteY4" fmla="*/ 47625 h 135255"/>
                    <a:gd name="connsiteX5" fmla="*/ 28575 w 46119"/>
                    <a:gd name="connsiteY5" fmla="*/ 51435 h 135255"/>
                    <a:gd name="connsiteX6" fmla="*/ 13335 w 46119"/>
                    <a:gd name="connsiteY6" fmla="*/ 70485 h 135255"/>
                    <a:gd name="connsiteX7" fmla="*/ 0 w 46119"/>
                    <a:gd name="connsiteY7" fmla="*/ 81915 h 135255"/>
                    <a:gd name="connsiteX8" fmla="*/ 26670 w 46119"/>
                    <a:gd name="connsiteY8" fmla="*/ 108585 h 135255"/>
                    <a:gd name="connsiteX9" fmla="*/ 43815 w 46119"/>
                    <a:gd name="connsiteY9" fmla="*/ 135255 h 135255"/>
                    <a:gd name="connsiteX10" fmla="*/ 41910 w 46119"/>
                    <a:gd name="connsiteY10" fmla="*/ 0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119" h="135255">
                      <a:moveTo>
                        <a:pt x="41910" y="0"/>
                      </a:moveTo>
                      <a:lnTo>
                        <a:pt x="41910" y="0"/>
                      </a:lnTo>
                      <a:cubicBezTo>
                        <a:pt x="40645" y="15182"/>
                        <a:pt x="46119" y="21601"/>
                        <a:pt x="34290" y="26670"/>
                      </a:cubicBezTo>
                      <a:cubicBezTo>
                        <a:pt x="31884" y="27701"/>
                        <a:pt x="29210" y="27940"/>
                        <a:pt x="26670" y="28575"/>
                      </a:cubicBezTo>
                      <a:cubicBezTo>
                        <a:pt x="21809" y="35867"/>
                        <a:pt x="19713" y="36258"/>
                        <a:pt x="24765" y="47625"/>
                      </a:cubicBezTo>
                      <a:cubicBezTo>
                        <a:pt x="26615" y="51787"/>
                        <a:pt x="33988" y="51435"/>
                        <a:pt x="28575" y="51435"/>
                      </a:cubicBezTo>
                      <a:lnTo>
                        <a:pt x="13335" y="70485"/>
                      </a:lnTo>
                      <a:lnTo>
                        <a:pt x="0" y="81915"/>
                      </a:lnTo>
                      <a:lnTo>
                        <a:pt x="26670" y="108585"/>
                      </a:lnTo>
                      <a:lnTo>
                        <a:pt x="43815" y="135255"/>
                      </a:lnTo>
                      <a:lnTo>
                        <a:pt x="41910" y="0"/>
                      </a:ln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92" name="Freeform 91"/>
                <p:cNvSpPr/>
                <p:nvPr/>
              </p:nvSpPr>
              <p:spPr bwMode="auto">
                <a:xfrm rot="20366074">
                  <a:off x="6425934" y="5525920"/>
                  <a:ext cx="198144" cy="161925"/>
                </a:xfrm>
                <a:custGeom>
                  <a:avLst/>
                  <a:gdLst>
                    <a:gd name="connsiteX0" fmla="*/ 19050 w 209550"/>
                    <a:gd name="connsiteY0" fmla="*/ 161925 h 161925"/>
                    <a:gd name="connsiteX1" fmla="*/ 209550 w 209550"/>
                    <a:gd name="connsiteY1" fmla="*/ 49530 h 161925"/>
                    <a:gd name="connsiteX2" fmla="*/ 173355 w 209550"/>
                    <a:gd name="connsiteY2" fmla="*/ 17145 h 161925"/>
                    <a:gd name="connsiteX3" fmla="*/ 129540 w 209550"/>
                    <a:gd name="connsiteY3" fmla="*/ 0 h 161925"/>
                    <a:gd name="connsiteX4" fmla="*/ 70485 w 209550"/>
                    <a:gd name="connsiteY4" fmla="*/ 5715 h 161925"/>
                    <a:gd name="connsiteX5" fmla="*/ 26670 w 209550"/>
                    <a:gd name="connsiteY5" fmla="*/ 36195 h 161925"/>
                    <a:gd name="connsiteX6" fmla="*/ 7620 w 209550"/>
                    <a:gd name="connsiteY6" fmla="*/ 68580 h 161925"/>
                    <a:gd name="connsiteX7" fmla="*/ 0 w 209550"/>
                    <a:gd name="connsiteY7" fmla="*/ 104775 h 161925"/>
                    <a:gd name="connsiteX8" fmla="*/ 19050 w 209550"/>
                    <a:gd name="connsiteY8"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161925">
                      <a:moveTo>
                        <a:pt x="19050" y="161925"/>
                      </a:moveTo>
                      <a:lnTo>
                        <a:pt x="209550" y="49530"/>
                      </a:lnTo>
                      <a:lnTo>
                        <a:pt x="173355" y="17145"/>
                      </a:lnTo>
                      <a:lnTo>
                        <a:pt x="129540" y="0"/>
                      </a:lnTo>
                      <a:lnTo>
                        <a:pt x="70485" y="5715"/>
                      </a:lnTo>
                      <a:lnTo>
                        <a:pt x="26670" y="36195"/>
                      </a:lnTo>
                      <a:lnTo>
                        <a:pt x="7620" y="68580"/>
                      </a:lnTo>
                      <a:lnTo>
                        <a:pt x="0" y="104775"/>
                      </a:lnTo>
                      <a:lnTo>
                        <a:pt x="19050" y="161925"/>
                      </a:ln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93" name="Freeform 92"/>
                <p:cNvSpPr/>
                <p:nvPr/>
              </p:nvSpPr>
              <p:spPr bwMode="auto">
                <a:xfrm>
                  <a:off x="6499861" y="5558790"/>
                  <a:ext cx="70484" cy="99060"/>
                </a:xfrm>
                <a:custGeom>
                  <a:avLst/>
                  <a:gdLst>
                    <a:gd name="connsiteX0" fmla="*/ 0 w 70485"/>
                    <a:gd name="connsiteY0" fmla="*/ 110490 h 110490"/>
                    <a:gd name="connsiteX1" fmla="*/ 53340 w 70485"/>
                    <a:gd name="connsiteY1" fmla="*/ 81915 h 110490"/>
                    <a:gd name="connsiteX2" fmla="*/ 57150 w 70485"/>
                    <a:gd name="connsiteY2" fmla="*/ 36195 h 110490"/>
                    <a:gd name="connsiteX3" fmla="*/ 70485 w 70485"/>
                    <a:gd name="connsiteY3" fmla="*/ 0 h 110490"/>
                    <a:gd name="connsiteX4" fmla="*/ 0 w 70485"/>
                    <a:gd name="connsiteY4" fmla="*/ 110490 h 110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 h="110490">
                      <a:moveTo>
                        <a:pt x="0" y="110490"/>
                      </a:moveTo>
                      <a:lnTo>
                        <a:pt x="53340" y="81915"/>
                      </a:lnTo>
                      <a:lnTo>
                        <a:pt x="57150" y="36195"/>
                      </a:lnTo>
                      <a:lnTo>
                        <a:pt x="70485" y="0"/>
                      </a:lnTo>
                      <a:lnTo>
                        <a:pt x="0" y="110490"/>
                      </a:ln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94" name="Freeform 93"/>
                <p:cNvSpPr/>
                <p:nvPr/>
              </p:nvSpPr>
              <p:spPr bwMode="auto">
                <a:xfrm rot="16033048">
                  <a:off x="6364974" y="5933590"/>
                  <a:ext cx="198144" cy="161925"/>
                </a:xfrm>
                <a:custGeom>
                  <a:avLst/>
                  <a:gdLst>
                    <a:gd name="connsiteX0" fmla="*/ 19050 w 209550"/>
                    <a:gd name="connsiteY0" fmla="*/ 161925 h 161925"/>
                    <a:gd name="connsiteX1" fmla="*/ 209550 w 209550"/>
                    <a:gd name="connsiteY1" fmla="*/ 49530 h 161925"/>
                    <a:gd name="connsiteX2" fmla="*/ 173355 w 209550"/>
                    <a:gd name="connsiteY2" fmla="*/ 17145 h 161925"/>
                    <a:gd name="connsiteX3" fmla="*/ 129540 w 209550"/>
                    <a:gd name="connsiteY3" fmla="*/ 0 h 161925"/>
                    <a:gd name="connsiteX4" fmla="*/ 70485 w 209550"/>
                    <a:gd name="connsiteY4" fmla="*/ 5715 h 161925"/>
                    <a:gd name="connsiteX5" fmla="*/ 26670 w 209550"/>
                    <a:gd name="connsiteY5" fmla="*/ 36195 h 161925"/>
                    <a:gd name="connsiteX6" fmla="*/ 7620 w 209550"/>
                    <a:gd name="connsiteY6" fmla="*/ 68580 h 161925"/>
                    <a:gd name="connsiteX7" fmla="*/ 0 w 209550"/>
                    <a:gd name="connsiteY7" fmla="*/ 104775 h 161925"/>
                    <a:gd name="connsiteX8" fmla="*/ 19050 w 209550"/>
                    <a:gd name="connsiteY8"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161925">
                      <a:moveTo>
                        <a:pt x="19050" y="161925"/>
                      </a:moveTo>
                      <a:lnTo>
                        <a:pt x="209550" y="49530"/>
                      </a:lnTo>
                      <a:lnTo>
                        <a:pt x="173355" y="17145"/>
                      </a:lnTo>
                      <a:lnTo>
                        <a:pt x="129540" y="0"/>
                      </a:lnTo>
                      <a:lnTo>
                        <a:pt x="70485" y="5715"/>
                      </a:lnTo>
                      <a:lnTo>
                        <a:pt x="26670" y="36195"/>
                      </a:lnTo>
                      <a:lnTo>
                        <a:pt x="7620" y="68580"/>
                      </a:lnTo>
                      <a:lnTo>
                        <a:pt x="0" y="104775"/>
                      </a:lnTo>
                      <a:lnTo>
                        <a:pt x="19050" y="161925"/>
                      </a:lnTo>
                      <a:close/>
                    </a:path>
                  </a:pathLst>
                </a:cu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t="100000" r="100000"/>
                  </a:path>
                  <a:tileRect l="-100000" b="-10000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95" name="Freeform 94"/>
                <p:cNvSpPr/>
                <p:nvPr/>
              </p:nvSpPr>
              <p:spPr bwMode="auto">
                <a:xfrm rot="17093092">
                  <a:off x="6446805" y="5962508"/>
                  <a:ext cx="87875" cy="107157"/>
                </a:xfrm>
                <a:custGeom>
                  <a:avLst/>
                  <a:gdLst>
                    <a:gd name="connsiteX0" fmla="*/ 0 w 70485"/>
                    <a:gd name="connsiteY0" fmla="*/ 110490 h 110490"/>
                    <a:gd name="connsiteX1" fmla="*/ 53340 w 70485"/>
                    <a:gd name="connsiteY1" fmla="*/ 81915 h 110490"/>
                    <a:gd name="connsiteX2" fmla="*/ 57150 w 70485"/>
                    <a:gd name="connsiteY2" fmla="*/ 36195 h 110490"/>
                    <a:gd name="connsiteX3" fmla="*/ 70485 w 70485"/>
                    <a:gd name="connsiteY3" fmla="*/ 0 h 110490"/>
                    <a:gd name="connsiteX4" fmla="*/ 0 w 70485"/>
                    <a:gd name="connsiteY4" fmla="*/ 110490 h 110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 h="110490">
                      <a:moveTo>
                        <a:pt x="0" y="110490"/>
                      </a:moveTo>
                      <a:lnTo>
                        <a:pt x="53340" y="81915"/>
                      </a:lnTo>
                      <a:lnTo>
                        <a:pt x="57150" y="36195"/>
                      </a:lnTo>
                      <a:lnTo>
                        <a:pt x="70485" y="0"/>
                      </a:lnTo>
                      <a:lnTo>
                        <a:pt x="0" y="110490"/>
                      </a:lnTo>
                      <a:close/>
                    </a:path>
                  </a:pathLst>
                </a:custGeom>
                <a:solidFill>
                  <a:schemeClr val="tx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grpSp>
          <p:sp>
            <p:nvSpPr>
              <p:cNvPr id="105" name="Freeform 104"/>
              <p:cNvSpPr/>
              <p:nvPr/>
            </p:nvSpPr>
            <p:spPr bwMode="auto">
              <a:xfrm>
                <a:off x="6374130" y="5476875"/>
                <a:ext cx="112395" cy="121920"/>
              </a:xfrm>
              <a:custGeom>
                <a:avLst/>
                <a:gdLst>
                  <a:gd name="connsiteX0" fmla="*/ 0 w 112395"/>
                  <a:gd name="connsiteY0" fmla="*/ 0 h 121920"/>
                  <a:gd name="connsiteX1" fmla="*/ 28575 w 112395"/>
                  <a:gd name="connsiteY1" fmla="*/ 55245 h 121920"/>
                  <a:gd name="connsiteX2" fmla="*/ 28575 w 112395"/>
                  <a:gd name="connsiteY2" fmla="*/ 78105 h 121920"/>
                  <a:gd name="connsiteX3" fmla="*/ 28575 w 112395"/>
                  <a:gd name="connsiteY3" fmla="*/ 85725 h 121920"/>
                  <a:gd name="connsiteX4" fmla="*/ 64770 w 112395"/>
                  <a:gd name="connsiteY4" fmla="*/ 93345 h 121920"/>
                  <a:gd name="connsiteX5" fmla="*/ 87630 w 112395"/>
                  <a:gd name="connsiteY5" fmla="*/ 108585 h 121920"/>
                  <a:gd name="connsiteX6" fmla="*/ 106680 w 112395"/>
                  <a:gd name="connsiteY6" fmla="*/ 121920 h 121920"/>
                  <a:gd name="connsiteX7" fmla="*/ 110490 w 112395"/>
                  <a:gd name="connsiteY7" fmla="*/ 102870 h 121920"/>
                  <a:gd name="connsiteX8" fmla="*/ 112395 w 112395"/>
                  <a:gd name="connsiteY8" fmla="*/ 70485 h 121920"/>
                  <a:gd name="connsiteX9" fmla="*/ 99060 w 112395"/>
                  <a:gd name="connsiteY9" fmla="*/ 41910 h 121920"/>
                  <a:gd name="connsiteX10" fmla="*/ 81915 w 112395"/>
                  <a:gd name="connsiteY10" fmla="*/ 20955 h 121920"/>
                  <a:gd name="connsiteX11" fmla="*/ 55245 w 112395"/>
                  <a:gd name="connsiteY11" fmla="*/ 1905 h 121920"/>
                  <a:gd name="connsiteX12" fmla="*/ 0 w 112395"/>
                  <a:gd name="connsiteY12"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395" h="121920">
                    <a:moveTo>
                      <a:pt x="0" y="0"/>
                    </a:moveTo>
                    <a:lnTo>
                      <a:pt x="28575" y="55245"/>
                    </a:lnTo>
                    <a:lnTo>
                      <a:pt x="28575" y="78105"/>
                    </a:lnTo>
                    <a:lnTo>
                      <a:pt x="28575" y="85725"/>
                    </a:lnTo>
                    <a:lnTo>
                      <a:pt x="64770" y="93345"/>
                    </a:lnTo>
                    <a:lnTo>
                      <a:pt x="87630" y="108585"/>
                    </a:lnTo>
                    <a:lnTo>
                      <a:pt x="106680" y="121920"/>
                    </a:lnTo>
                    <a:lnTo>
                      <a:pt x="110490" y="102870"/>
                    </a:lnTo>
                    <a:lnTo>
                      <a:pt x="112395" y="70485"/>
                    </a:lnTo>
                    <a:lnTo>
                      <a:pt x="99060" y="41910"/>
                    </a:lnTo>
                    <a:lnTo>
                      <a:pt x="81915" y="20955"/>
                    </a:lnTo>
                    <a:lnTo>
                      <a:pt x="55245" y="1905"/>
                    </a:lnTo>
                    <a:lnTo>
                      <a:pt x="0" y="0"/>
                    </a:lnTo>
                    <a:close/>
                  </a:path>
                </a:pathLst>
              </a:cu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106" name="Freeform 105"/>
              <p:cNvSpPr/>
              <p:nvPr/>
            </p:nvSpPr>
            <p:spPr bwMode="auto">
              <a:xfrm rot="8653748">
                <a:off x="6083074" y="6032274"/>
                <a:ext cx="113415" cy="118204"/>
              </a:xfrm>
              <a:custGeom>
                <a:avLst/>
                <a:gdLst>
                  <a:gd name="connsiteX0" fmla="*/ 0 w 112395"/>
                  <a:gd name="connsiteY0" fmla="*/ 0 h 121920"/>
                  <a:gd name="connsiteX1" fmla="*/ 28575 w 112395"/>
                  <a:gd name="connsiteY1" fmla="*/ 55245 h 121920"/>
                  <a:gd name="connsiteX2" fmla="*/ 28575 w 112395"/>
                  <a:gd name="connsiteY2" fmla="*/ 78105 h 121920"/>
                  <a:gd name="connsiteX3" fmla="*/ 28575 w 112395"/>
                  <a:gd name="connsiteY3" fmla="*/ 85725 h 121920"/>
                  <a:gd name="connsiteX4" fmla="*/ 64770 w 112395"/>
                  <a:gd name="connsiteY4" fmla="*/ 93345 h 121920"/>
                  <a:gd name="connsiteX5" fmla="*/ 87630 w 112395"/>
                  <a:gd name="connsiteY5" fmla="*/ 108585 h 121920"/>
                  <a:gd name="connsiteX6" fmla="*/ 106680 w 112395"/>
                  <a:gd name="connsiteY6" fmla="*/ 121920 h 121920"/>
                  <a:gd name="connsiteX7" fmla="*/ 110490 w 112395"/>
                  <a:gd name="connsiteY7" fmla="*/ 102870 h 121920"/>
                  <a:gd name="connsiteX8" fmla="*/ 112395 w 112395"/>
                  <a:gd name="connsiteY8" fmla="*/ 70485 h 121920"/>
                  <a:gd name="connsiteX9" fmla="*/ 99060 w 112395"/>
                  <a:gd name="connsiteY9" fmla="*/ 41910 h 121920"/>
                  <a:gd name="connsiteX10" fmla="*/ 81915 w 112395"/>
                  <a:gd name="connsiteY10" fmla="*/ 20955 h 121920"/>
                  <a:gd name="connsiteX11" fmla="*/ 55245 w 112395"/>
                  <a:gd name="connsiteY11" fmla="*/ 1905 h 121920"/>
                  <a:gd name="connsiteX12" fmla="*/ 0 w 112395"/>
                  <a:gd name="connsiteY12"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395" h="121920">
                    <a:moveTo>
                      <a:pt x="0" y="0"/>
                    </a:moveTo>
                    <a:lnTo>
                      <a:pt x="28575" y="55245"/>
                    </a:lnTo>
                    <a:lnTo>
                      <a:pt x="28575" y="78105"/>
                    </a:lnTo>
                    <a:lnTo>
                      <a:pt x="28575" y="85725"/>
                    </a:lnTo>
                    <a:lnTo>
                      <a:pt x="64770" y="93345"/>
                    </a:lnTo>
                    <a:lnTo>
                      <a:pt x="87630" y="108585"/>
                    </a:lnTo>
                    <a:lnTo>
                      <a:pt x="106680" y="121920"/>
                    </a:lnTo>
                    <a:lnTo>
                      <a:pt x="110490" y="102870"/>
                    </a:lnTo>
                    <a:lnTo>
                      <a:pt x="112395" y="70485"/>
                    </a:lnTo>
                    <a:lnTo>
                      <a:pt x="99060" y="41910"/>
                    </a:lnTo>
                    <a:lnTo>
                      <a:pt x="81915" y="20955"/>
                    </a:lnTo>
                    <a:lnTo>
                      <a:pt x="55245" y="1905"/>
                    </a:lnTo>
                    <a:lnTo>
                      <a:pt x="0" y="0"/>
                    </a:lnTo>
                    <a:close/>
                  </a:path>
                </a:pathLst>
              </a:cu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89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107" name="Freeform 106"/>
              <p:cNvSpPr/>
              <p:nvPr/>
            </p:nvSpPr>
            <p:spPr bwMode="auto">
              <a:xfrm>
                <a:off x="5835015" y="5631180"/>
                <a:ext cx="51435" cy="116205"/>
              </a:xfrm>
              <a:custGeom>
                <a:avLst/>
                <a:gdLst>
                  <a:gd name="connsiteX0" fmla="*/ 51435 w 51435"/>
                  <a:gd name="connsiteY0" fmla="*/ 0 h 116205"/>
                  <a:gd name="connsiteX1" fmla="*/ 20955 w 51435"/>
                  <a:gd name="connsiteY1" fmla="*/ 19050 h 116205"/>
                  <a:gd name="connsiteX2" fmla="*/ 1905 w 51435"/>
                  <a:gd name="connsiteY2" fmla="*/ 49530 h 116205"/>
                  <a:gd name="connsiteX3" fmla="*/ 0 w 51435"/>
                  <a:gd name="connsiteY3" fmla="*/ 91440 h 116205"/>
                  <a:gd name="connsiteX4" fmla="*/ 7620 w 51435"/>
                  <a:gd name="connsiteY4" fmla="*/ 116205 h 116205"/>
                  <a:gd name="connsiteX5" fmla="*/ 17145 w 51435"/>
                  <a:gd name="connsiteY5" fmla="*/ 97155 h 116205"/>
                  <a:gd name="connsiteX6" fmla="*/ 40005 w 51435"/>
                  <a:gd name="connsiteY6" fmla="*/ 80010 h 116205"/>
                  <a:gd name="connsiteX7" fmla="*/ 49530 w 51435"/>
                  <a:gd name="connsiteY7" fmla="*/ 64770 h 116205"/>
                  <a:gd name="connsiteX8" fmla="*/ 51435 w 51435"/>
                  <a:gd name="connsiteY8"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35" h="116205">
                    <a:moveTo>
                      <a:pt x="51435" y="0"/>
                    </a:moveTo>
                    <a:lnTo>
                      <a:pt x="20955" y="19050"/>
                    </a:lnTo>
                    <a:lnTo>
                      <a:pt x="1905" y="49530"/>
                    </a:lnTo>
                    <a:lnTo>
                      <a:pt x="0" y="91440"/>
                    </a:lnTo>
                    <a:lnTo>
                      <a:pt x="7620" y="116205"/>
                    </a:lnTo>
                    <a:lnTo>
                      <a:pt x="17145" y="97155"/>
                    </a:lnTo>
                    <a:lnTo>
                      <a:pt x="40005" y="80010"/>
                    </a:lnTo>
                    <a:lnTo>
                      <a:pt x="49530" y="64770"/>
                    </a:lnTo>
                    <a:lnTo>
                      <a:pt x="51435" y="0"/>
                    </a:lnTo>
                    <a:close/>
                  </a:path>
                </a:pathLst>
              </a:cu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108" name="Freeform 107"/>
              <p:cNvSpPr/>
              <p:nvPr/>
            </p:nvSpPr>
            <p:spPr bwMode="auto">
              <a:xfrm rot="5697897">
                <a:off x="6337786" y="5976280"/>
                <a:ext cx="104423" cy="117416"/>
              </a:xfrm>
              <a:custGeom>
                <a:avLst/>
                <a:gdLst>
                  <a:gd name="connsiteX0" fmla="*/ 0 w 112395"/>
                  <a:gd name="connsiteY0" fmla="*/ 0 h 121920"/>
                  <a:gd name="connsiteX1" fmla="*/ 28575 w 112395"/>
                  <a:gd name="connsiteY1" fmla="*/ 55245 h 121920"/>
                  <a:gd name="connsiteX2" fmla="*/ 28575 w 112395"/>
                  <a:gd name="connsiteY2" fmla="*/ 78105 h 121920"/>
                  <a:gd name="connsiteX3" fmla="*/ 28575 w 112395"/>
                  <a:gd name="connsiteY3" fmla="*/ 85725 h 121920"/>
                  <a:gd name="connsiteX4" fmla="*/ 64770 w 112395"/>
                  <a:gd name="connsiteY4" fmla="*/ 93345 h 121920"/>
                  <a:gd name="connsiteX5" fmla="*/ 87630 w 112395"/>
                  <a:gd name="connsiteY5" fmla="*/ 108585 h 121920"/>
                  <a:gd name="connsiteX6" fmla="*/ 106680 w 112395"/>
                  <a:gd name="connsiteY6" fmla="*/ 121920 h 121920"/>
                  <a:gd name="connsiteX7" fmla="*/ 110490 w 112395"/>
                  <a:gd name="connsiteY7" fmla="*/ 102870 h 121920"/>
                  <a:gd name="connsiteX8" fmla="*/ 112395 w 112395"/>
                  <a:gd name="connsiteY8" fmla="*/ 70485 h 121920"/>
                  <a:gd name="connsiteX9" fmla="*/ 99060 w 112395"/>
                  <a:gd name="connsiteY9" fmla="*/ 41910 h 121920"/>
                  <a:gd name="connsiteX10" fmla="*/ 81915 w 112395"/>
                  <a:gd name="connsiteY10" fmla="*/ 20955 h 121920"/>
                  <a:gd name="connsiteX11" fmla="*/ 55245 w 112395"/>
                  <a:gd name="connsiteY11" fmla="*/ 1905 h 121920"/>
                  <a:gd name="connsiteX12" fmla="*/ 0 w 112395"/>
                  <a:gd name="connsiteY12"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395" h="121920">
                    <a:moveTo>
                      <a:pt x="0" y="0"/>
                    </a:moveTo>
                    <a:lnTo>
                      <a:pt x="28575" y="55245"/>
                    </a:lnTo>
                    <a:lnTo>
                      <a:pt x="28575" y="78105"/>
                    </a:lnTo>
                    <a:lnTo>
                      <a:pt x="28575" y="85725"/>
                    </a:lnTo>
                    <a:lnTo>
                      <a:pt x="64770" y="93345"/>
                    </a:lnTo>
                    <a:lnTo>
                      <a:pt x="87630" y="108585"/>
                    </a:lnTo>
                    <a:lnTo>
                      <a:pt x="106680" y="121920"/>
                    </a:lnTo>
                    <a:lnTo>
                      <a:pt x="110490" y="102870"/>
                    </a:lnTo>
                    <a:lnTo>
                      <a:pt x="112395" y="70485"/>
                    </a:lnTo>
                    <a:lnTo>
                      <a:pt x="99060" y="41910"/>
                    </a:lnTo>
                    <a:lnTo>
                      <a:pt x="81915" y="20955"/>
                    </a:lnTo>
                    <a:lnTo>
                      <a:pt x="55245" y="1905"/>
                    </a:lnTo>
                    <a:lnTo>
                      <a:pt x="0" y="0"/>
                    </a:lnTo>
                    <a:close/>
                  </a:path>
                </a:pathLst>
              </a:cu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t="100000" r="100000"/>
                </a:path>
                <a:tileRect l="-100000" b="-10000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grpSp>
        <p:grpSp>
          <p:nvGrpSpPr>
            <p:cNvPr id="169" name="Group 168"/>
            <p:cNvGrpSpPr/>
            <p:nvPr/>
          </p:nvGrpSpPr>
          <p:grpSpPr>
            <a:xfrm>
              <a:off x="6963506" y="3888884"/>
              <a:ext cx="656495" cy="578341"/>
              <a:chOff x="7467600" y="4953000"/>
              <a:chExt cx="780429" cy="740277"/>
            </a:xfrm>
          </p:grpSpPr>
          <p:grpSp>
            <p:nvGrpSpPr>
              <p:cNvPr id="110" name="Group 109"/>
              <p:cNvGrpSpPr/>
              <p:nvPr/>
            </p:nvGrpSpPr>
            <p:grpSpPr>
              <a:xfrm>
                <a:off x="7467600" y="4953000"/>
                <a:ext cx="780429" cy="714285"/>
                <a:chOff x="6383083" y="5486400"/>
                <a:chExt cx="780429" cy="714285"/>
              </a:xfrm>
            </p:grpSpPr>
            <p:sp>
              <p:nvSpPr>
                <p:cNvPr id="111" name="Oval 110"/>
                <p:cNvSpPr/>
                <p:nvPr/>
              </p:nvSpPr>
              <p:spPr bwMode="auto">
                <a:xfrm>
                  <a:off x="6934912" y="5737076"/>
                  <a:ext cx="228600" cy="22860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pic>
              <p:nvPicPr>
                <p:cNvPr id="112" name="Picture 50" descr="600px-CNO_Cycle"/>
                <p:cNvPicPr>
                  <a:picLocks noChangeAspect="1" noChangeArrowheads="1"/>
                </p:cNvPicPr>
                <p:nvPr/>
              </p:nvPicPr>
              <p:blipFill>
                <a:blip r:embed="rId4" cstate="print">
                  <a:clrChange>
                    <a:clrFrom>
                      <a:srgbClr val="000000">
                        <a:alpha val="0"/>
                      </a:srgbClr>
                    </a:clrFrom>
                    <a:clrTo>
                      <a:srgbClr val="000000">
                        <a:alpha val="0"/>
                      </a:srgbClr>
                    </a:clrTo>
                  </a:clrChange>
                </a:blip>
                <a:srcRect l="9845" t="18461" r="75705" b="67117"/>
                <a:stretch>
                  <a:fillRect/>
                </a:stretch>
              </p:blipFill>
              <p:spPr bwMode="auto">
                <a:xfrm>
                  <a:off x="6400800" y="5486400"/>
                  <a:ext cx="715710" cy="714285"/>
                </a:xfrm>
                <a:prstGeom prst="rect">
                  <a:avLst/>
                </a:prstGeom>
                <a:solidFill>
                  <a:schemeClr val="bg1"/>
                </a:solidFill>
                <a:effectLst>
                  <a:softEdge rad="31750"/>
                </a:effectLst>
              </p:spPr>
            </p:pic>
            <p:sp>
              <p:nvSpPr>
                <p:cNvPr id="113" name="Freeform 112"/>
                <p:cNvSpPr/>
                <p:nvPr/>
              </p:nvSpPr>
              <p:spPr bwMode="auto">
                <a:xfrm>
                  <a:off x="7062548" y="5769461"/>
                  <a:ext cx="55644" cy="135255"/>
                </a:xfrm>
                <a:custGeom>
                  <a:avLst/>
                  <a:gdLst>
                    <a:gd name="connsiteX0" fmla="*/ 41910 w 46119"/>
                    <a:gd name="connsiteY0" fmla="*/ 0 h 135255"/>
                    <a:gd name="connsiteX1" fmla="*/ 41910 w 46119"/>
                    <a:gd name="connsiteY1" fmla="*/ 0 h 135255"/>
                    <a:gd name="connsiteX2" fmla="*/ 34290 w 46119"/>
                    <a:gd name="connsiteY2" fmla="*/ 26670 h 135255"/>
                    <a:gd name="connsiteX3" fmla="*/ 26670 w 46119"/>
                    <a:gd name="connsiteY3" fmla="*/ 28575 h 135255"/>
                    <a:gd name="connsiteX4" fmla="*/ 24765 w 46119"/>
                    <a:gd name="connsiteY4" fmla="*/ 47625 h 135255"/>
                    <a:gd name="connsiteX5" fmla="*/ 28575 w 46119"/>
                    <a:gd name="connsiteY5" fmla="*/ 51435 h 135255"/>
                    <a:gd name="connsiteX6" fmla="*/ 13335 w 46119"/>
                    <a:gd name="connsiteY6" fmla="*/ 70485 h 135255"/>
                    <a:gd name="connsiteX7" fmla="*/ 0 w 46119"/>
                    <a:gd name="connsiteY7" fmla="*/ 81915 h 135255"/>
                    <a:gd name="connsiteX8" fmla="*/ 26670 w 46119"/>
                    <a:gd name="connsiteY8" fmla="*/ 108585 h 135255"/>
                    <a:gd name="connsiteX9" fmla="*/ 43815 w 46119"/>
                    <a:gd name="connsiteY9" fmla="*/ 135255 h 135255"/>
                    <a:gd name="connsiteX10" fmla="*/ 41910 w 46119"/>
                    <a:gd name="connsiteY10" fmla="*/ 0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119" h="135255">
                      <a:moveTo>
                        <a:pt x="41910" y="0"/>
                      </a:moveTo>
                      <a:lnTo>
                        <a:pt x="41910" y="0"/>
                      </a:lnTo>
                      <a:cubicBezTo>
                        <a:pt x="40645" y="15182"/>
                        <a:pt x="46119" y="21601"/>
                        <a:pt x="34290" y="26670"/>
                      </a:cubicBezTo>
                      <a:cubicBezTo>
                        <a:pt x="31884" y="27701"/>
                        <a:pt x="29210" y="27940"/>
                        <a:pt x="26670" y="28575"/>
                      </a:cubicBezTo>
                      <a:cubicBezTo>
                        <a:pt x="21809" y="35867"/>
                        <a:pt x="19713" y="36258"/>
                        <a:pt x="24765" y="47625"/>
                      </a:cubicBezTo>
                      <a:cubicBezTo>
                        <a:pt x="26615" y="51787"/>
                        <a:pt x="33988" y="51435"/>
                        <a:pt x="28575" y="51435"/>
                      </a:cubicBezTo>
                      <a:lnTo>
                        <a:pt x="13335" y="70485"/>
                      </a:lnTo>
                      <a:lnTo>
                        <a:pt x="0" y="81915"/>
                      </a:lnTo>
                      <a:lnTo>
                        <a:pt x="26670" y="108585"/>
                      </a:lnTo>
                      <a:lnTo>
                        <a:pt x="43815" y="135255"/>
                      </a:lnTo>
                      <a:lnTo>
                        <a:pt x="41910" y="0"/>
                      </a:ln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114" name="Freeform 113"/>
                <p:cNvSpPr/>
                <p:nvPr/>
              </p:nvSpPr>
              <p:spPr bwMode="auto">
                <a:xfrm rot="20366074">
                  <a:off x="6425934" y="5525920"/>
                  <a:ext cx="198144" cy="161925"/>
                </a:xfrm>
                <a:custGeom>
                  <a:avLst/>
                  <a:gdLst>
                    <a:gd name="connsiteX0" fmla="*/ 19050 w 209550"/>
                    <a:gd name="connsiteY0" fmla="*/ 161925 h 161925"/>
                    <a:gd name="connsiteX1" fmla="*/ 209550 w 209550"/>
                    <a:gd name="connsiteY1" fmla="*/ 49530 h 161925"/>
                    <a:gd name="connsiteX2" fmla="*/ 173355 w 209550"/>
                    <a:gd name="connsiteY2" fmla="*/ 17145 h 161925"/>
                    <a:gd name="connsiteX3" fmla="*/ 129540 w 209550"/>
                    <a:gd name="connsiteY3" fmla="*/ 0 h 161925"/>
                    <a:gd name="connsiteX4" fmla="*/ 70485 w 209550"/>
                    <a:gd name="connsiteY4" fmla="*/ 5715 h 161925"/>
                    <a:gd name="connsiteX5" fmla="*/ 26670 w 209550"/>
                    <a:gd name="connsiteY5" fmla="*/ 36195 h 161925"/>
                    <a:gd name="connsiteX6" fmla="*/ 7620 w 209550"/>
                    <a:gd name="connsiteY6" fmla="*/ 68580 h 161925"/>
                    <a:gd name="connsiteX7" fmla="*/ 0 w 209550"/>
                    <a:gd name="connsiteY7" fmla="*/ 104775 h 161925"/>
                    <a:gd name="connsiteX8" fmla="*/ 19050 w 209550"/>
                    <a:gd name="connsiteY8"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161925">
                      <a:moveTo>
                        <a:pt x="19050" y="161925"/>
                      </a:moveTo>
                      <a:lnTo>
                        <a:pt x="209550" y="49530"/>
                      </a:lnTo>
                      <a:lnTo>
                        <a:pt x="173355" y="17145"/>
                      </a:lnTo>
                      <a:lnTo>
                        <a:pt x="129540" y="0"/>
                      </a:lnTo>
                      <a:lnTo>
                        <a:pt x="70485" y="5715"/>
                      </a:lnTo>
                      <a:lnTo>
                        <a:pt x="26670" y="36195"/>
                      </a:lnTo>
                      <a:lnTo>
                        <a:pt x="7620" y="68580"/>
                      </a:lnTo>
                      <a:lnTo>
                        <a:pt x="0" y="104775"/>
                      </a:lnTo>
                      <a:lnTo>
                        <a:pt x="19050" y="161925"/>
                      </a:ln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115" name="Freeform 114"/>
                <p:cNvSpPr/>
                <p:nvPr/>
              </p:nvSpPr>
              <p:spPr bwMode="auto">
                <a:xfrm>
                  <a:off x="6499861" y="5558790"/>
                  <a:ext cx="70484" cy="99060"/>
                </a:xfrm>
                <a:custGeom>
                  <a:avLst/>
                  <a:gdLst>
                    <a:gd name="connsiteX0" fmla="*/ 0 w 70485"/>
                    <a:gd name="connsiteY0" fmla="*/ 110490 h 110490"/>
                    <a:gd name="connsiteX1" fmla="*/ 53340 w 70485"/>
                    <a:gd name="connsiteY1" fmla="*/ 81915 h 110490"/>
                    <a:gd name="connsiteX2" fmla="*/ 57150 w 70485"/>
                    <a:gd name="connsiteY2" fmla="*/ 36195 h 110490"/>
                    <a:gd name="connsiteX3" fmla="*/ 70485 w 70485"/>
                    <a:gd name="connsiteY3" fmla="*/ 0 h 110490"/>
                    <a:gd name="connsiteX4" fmla="*/ 0 w 70485"/>
                    <a:gd name="connsiteY4" fmla="*/ 110490 h 110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 h="110490">
                      <a:moveTo>
                        <a:pt x="0" y="110490"/>
                      </a:moveTo>
                      <a:lnTo>
                        <a:pt x="53340" y="81915"/>
                      </a:lnTo>
                      <a:lnTo>
                        <a:pt x="57150" y="36195"/>
                      </a:lnTo>
                      <a:lnTo>
                        <a:pt x="70485" y="0"/>
                      </a:lnTo>
                      <a:lnTo>
                        <a:pt x="0" y="110490"/>
                      </a:ln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116" name="Freeform 115"/>
                <p:cNvSpPr/>
                <p:nvPr/>
              </p:nvSpPr>
              <p:spPr bwMode="auto">
                <a:xfrm rot="16033048">
                  <a:off x="6364974" y="5933590"/>
                  <a:ext cx="198144" cy="161925"/>
                </a:xfrm>
                <a:custGeom>
                  <a:avLst/>
                  <a:gdLst>
                    <a:gd name="connsiteX0" fmla="*/ 19050 w 209550"/>
                    <a:gd name="connsiteY0" fmla="*/ 161925 h 161925"/>
                    <a:gd name="connsiteX1" fmla="*/ 209550 w 209550"/>
                    <a:gd name="connsiteY1" fmla="*/ 49530 h 161925"/>
                    <a:gd name="connsiteX2" fmla="*/ 173355 w 209550"/>
                    <a:gd name="connsiteY2" fmla="*/ 17145 h 161925"/>
                    <a:gd name="connsiteX3" fmla="*/ 129540 w 209550"/>
                    <a:gd name="connsiteY3" fmla="*/ 0 h 161925"/>
                    <a:gd name="connsiteX4" fmla="*/ 70485 w 209550"/>
                    <a:gd name="connsiteY4" fmla="*/ 5715 h 161925"/>
                    <a:gd name="connsiteX5" fmla="*/ 26670 w 209550"/>
                    <a:gd name="connsiteY5" fmla="*/ 36195 h 161925"/>
                    <a:gd name="connsiteX6" fmla="*/ 7620 w 209550"/>
                    <a:gd name="connsiteY6" fmla="*/ 68580 h 161925"/>
                    <a:gd name="connsiteX7" fmla="*/ 0 w 209550"/>
                    <a:gd name="connsiteY7" fmla="*/ 104775 h 161925"/>
                    <a:gd name="connsiteX8" fmla="*/ 19050 w 209550"/>
                    <a:gd name="connsiteY8"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161925">
                      <a:moveTo>
                        <a:pt x="19050" y="161925"/>
                      </a:moveTo>
                      <a:lnTo>
                        <a:pt x="209550" y="49530"/>
                      </a:lnTo>
                      <a:lnTo>
                        <a:pt x="173355" y="17145"/>
                      </a:lnTo>
                      <a:lnTo>
                        <a:pt x="129540" y="0"/>
                      </a:lnTo>
                      <a:lnTo>
                        <a:pt x="70485" y="5715"/>
                      </a:lnTo>
                      <a:lnTo>
                        <a:pt x="26670" y="36195"/>
                      </a:lnTo>
                      <a:lnTo>
                        <a:pt x="7620" y="68580"/>
                      </a:lnTo>
                      <a:lnTo>
                        <a:pt x="0" y="104775"/>
                      </a:lnTo>
                      <a:lnTo>
                        <a:pt x="19050" y="161925"/>
                      </a:lnTo>
                      <a:close/>
                    </a:path>
                  </a:pathLst>
                </a:cu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t="100000" r="100000"/>
                  </a:path>
                  <a:tileRect l="-100000" b="-10000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117" name="Freeform 116"/>
                <p:cNvSpPr/>
                <p:nvPr/>
              </p:nvSpPr>
              <p:spPr bwMode="auto">
                <a:xfrm rot="17093092">
                  <a:off x="6446805" y="5962508"/>
                  <a:ext cx="87875" cy="107157"/>
                </a:xfrm>
                <a:custGeom>
                  <a:avLst/>
                  <a:gdLst>
                    <a:gd name="connsiteX0" fmla="*/ 0 w 70485"/>
                    <a:gd name="connsiteY0" fmla="*/ 110490 h 110490"/>
                    <a:gd name="connsiteX1" fmla="*/ 53340 w 70485"/>
                    <a:gd name="connsiteY1" fmla="*/ 81915 h 110490"/>
                    <a:gd name="connsiteX2" fmla="*/ 57150 w 70485"/>
                    <a:gd name="connsiteY2" fmla="*/ 36195 h 110490"/>
                    <a:gd name="connsiteX3" fmla="*/ 70485 w 70485"/>
                    <a:gd name="connsiteY3" fmla="*/ 0 h 110490"/>
                    <a:gd name="connsiteX4" fmla="*/ 0 w 70485"/>
                    <a:gd name="connsiteY4" fmla="*/ 110490 h 110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 h="110490">
                      <a:moveTo>
                        <a:pt x="0" y="110490"/>
                      </a:moveTo>
                      <a:lnTo>
                        <a:pt x="53340" y="81915"/>
                      </a:lnTo>
                      <a:lnTo>
                        <a:pt x="57150" y="36195"/>
                      </a:lnTo>
                      <a:lnTo>
                        <a:pt x="70485" y="0"/>
                      </a:lnTo>
                      <a:lnTo>
                        <a:pt x="0" y="110490"/>
                      </a:lnTo>
                      <a:close/>
                    </a:path>
                  </a:pathLst>
                </a:custGeom>
                <a:solidFill>
                  <a:schemeClr val="tx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grpSp>
          <p:sp>
            <p:nvSpPr>
              <p:cNvPr id="118" name="Freeform 117"/>
              <p:cNvSpPr/>
              <p:nvPr/>
            </p:nvSpPr>
            <p:spPr bwMode="auto">
              <a:xfrm rot="8653748">
                <a:off x="7753758" y="5575073"/>
                <a:ext cx="113415" cy="118204"/>
              </a:xfrm>
              <a:custGeom>
                <a:avLst/>
                <a:gdLst>
                  <a:gd name="connsiteX0" fmla="*/ 0 w 112395"/>
                  <a:gd name="connsiteY0" fmla="*/ 0 h 121920"/>
                  <a:gd name="connsiteX1" fmla="*/ 28575 w 112395"/>
                  <a:gd name="connsiteY1" fmla="*/ 55245 h 121920"/>
                  <a:gd name="connsiteX2" fmla="*/ 28575 w 112395"/>
                  <a:gd name="connsiteY2" fmla="*/ 78105 h 121920"/>
                  <a:gd name="connsiteX3" fmla="*/ 28575 w 112395"/>
                  <a:gd name="connsiteY3" fmla="*/ 85725 h 121920"/>
                  <a:gd name="connsiteX4" fmla="*/ 64770 w 112395"/>
                  <a:gd name="connsiteY4" fmla="*/ 93345 h 121920"/>
                  <a:gd name="connsiteX5" fmla="*/ 87630 w 112395"/>
                  <a:gd name="connsiteY5" fmla="*/ 108585 h 121920"/>
                  <a:gd name="connsiteX6" fmla="*/ 106680 w 112395"/>
                  <a:gd name="connsiteY6" fmla="*/ 121920 h 121920"/>
                  <a:gd name="connsiteX7" fmla="*/ 110490 w 112395"/>
                  <a:gd name="connsiteY7" fmla="*/ 102870 h 121920"/>
                  <a:gd name="connsiteX8" fmla="*/ 112395 w 112395"/>
                  <a:gd name="connsiteY8" fmla="*/ 70485 h 121920"/>
                  <a:gd name="connsiteX9" fmla="*/ 99060 w 112395"/>
                  <a:gd name="connsiteY9" fmla="*/ 41910 h 121920"/>
                  <a:gd name="connsiteX10" fmla="*/ 81915 w 112395"/>
                  <a:gd name="connsiteY10" fmla="*/ 20955 h 121920"/>
                  <a:gd name="connsiteX11" fmla="*/ 55245 w 112395"/>
                  <a:gd name="connsiteY11" fmla="*/ 1905 h 121920"/>
                  <a:gd name="connsiteX12" fmla="*/ 0 w 112395"/>
                  <a:gd name="connsiteY12"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395" h="121920">
                    <a:moveTo>
                      <a:pt x="0" y="0"/>
                    </a:moveTo>
                    <a:lnTo>
                      <a:pt x="28575" y="55245"/>
                    </a:lnTo>
                    <a:lnTo>
                      <a:pt x="28575" y="78105"/>
                    </a:lnTo>
                    <a:lnTo>
                      <a:pt x="28575" y="85725"/>
                    </a:lnTo>
                    <a:lnTo>
                      <a:pt x="64770" y="93345"/>
                    </a:lnTo>
                    <a:lnTo>
                      <a:pt x="87630" y="108585"/>
                    </a:lnTo>
                    <a:lnTo>
                      <a:pt x="106680" y="121920"/>
                    </a:lnTo>
                    <a:lnTo>
                      <a:pt x="110490" y="102870"/>
                    </a:lnTo>
                    <a:lnTo>
                      <a:pt x="112395" y="70485"/>
                    </a:lnTo>
                    <a:lnTo>
                      <a:pt x="99060" y="41910"/>
                    </a:lnTo>
                    <a:lnTo>
                      <a:pt x="81915" y="20955"/>
                    </a:lnTo>
                    <a:lnTo>
                      <a:pt x="55245" y="1905"/>
                    </a:lnTo>
                    <a:lnTo>
                      <a:pt x="0" y="0"/>
                    </a:lnTo>
                    <a:close/>
                  </a:path>
                </a:pathLst>
              </a:cu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r="100000" b="100000"/>
                </a:path>
                <a:tileRect l="-100000" t="-10000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119" name="Freeform 118"/>
              <p:cNvSpPr/>
              <p:nvPr/>
            </p:nvSpPr>
            <p:spPr bwMode="auto">
              <a:xfrm>
                <a:off x="8042910" y="5017770"/>
                <a:ext cx="112395" cy="121920"/>
              </a:xfrm>
              <a:custGeom>
                <a:avLst/>
                <a:gdLst>
                  <a:gd name="connsiteX0" fmla="*/ 0 w 112395"/>
                  <a:gd name="connsiteY0" fmla="*/ 0 h 121920"/>
                  <a:gd name="connsiteX1" fmla="*/ 28575 w 112395"/>
                  <a:gd name="connsiteY1" fmla="*/ 55245 h 121920"/>
                  <a:gd name="connsiteX2" fmla="*/ 28575 w 112395"/>
                  <a:gd name="connsiteY2" fmla="*/ 78105 h 121920"/>
                  <a:gd name="connsiteX3" fmla="*/ 28575 w 112395"/>
                  <a:gd name="connsiteY3" fmla="*/ 85725 h 121920"/>
                  <a:gd name="connsiteX4" fmla="*/ 64770 w 112395"/>
                  <a:gd name="connsiteY4" fmla="*/ 93345 h 121920"/>
                  <a:gd name="connsiteX5" fmla="*/ 87630 w 112395"/>
                  <a:gd name="connsiteY5" fmla="*/ 108585 h 121920"/>
                  <a:gd name="connsiteX6" fmla="*/ 106680 w 112395"/>
                  <a:gd name="connsiteY6" fmla="*/ 121920 h 121920"/>
                  <a:gd name="connsiteX7" fmla="*/ 110490 w 112395"/>
                  <a:gd name="connsiteY7" fmla="*/ 102870 h 121920"/>
                  <a:gd name="connsiteX8" fmla="*/ 112395 w 112395"/>
                  <a:gd name="connsiteY8" fmla="*/ 70485 h 121920"/>
                  <a:gd name="connsiteX9" fmla="*/ 99060 w 112395"/>
                  <a:gd name="connsiteY9" fmla="*/ 41910 h 121920"/>
                  <a:gd name="connsiteX10" fmla="*/ 81915 w 112395"/>
                  <a:gd name="connsiteY10" fmla="*/ 20955 h 121920"/>
                  <a:gd name="connsiteX11" fmla="*/ 55245 w 112395"/>
                  <a:gd name="connsiteY11" fmla="*/ 1905 h 121920"/>
                  <a:gd name="connsiteX12" fmla="*/ 0 w 112395"/>
                  <a:gd name="connsiteY12"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395" h="121920">
                    <a:moveTo>
                      <a:pt x="0" y="0"/>
                    </a:moveTo>
                    <a:lnTo>
                      <a:pt x="28575" y="55245"/>
                    </a:lnTo>
                    <a:lnTo>
                      <a:pt x="28575" y="78105"/>
                    </a:lnTo>
                    <a:lnTo>
                      <a:pt x="28575" y="85725"/>
                    </a:lnTo>
                    <a:lnTo>
                      <a:pt x="64770" y="93345"/>
                    </a:lnTo>
                    <a:lnTo>
                      <a:pt x="87630" y="108585"/>
                    </a:lnTo>
                    <a:lnTo>
                      <a:pt x="106680" y="121920"/>
                    </a:lnTo>
                    <a:lnTo>
                      <a:pt x="110490" y="102870"/>
                    </a:lnTo>
                    <a:lnTo>
                      <a:pt x="112395" y="70485"/>
                    </a:lnTo>
                    <a:lnTo>
                      <a:pt x="99060" y="41910"/>
                    </a:lnTo>
                    <a:lnTo>
                      <a:pt x="81915" y="20955"/>
                    </a:lnTo>
                    <a:lnTo>
                      <a:pt x="55245" y="1905"/>
                    </a:lnTo>
                    <a:lnTo>
                      <a:pt x="0" y="0"/>
                    </a:lnTo>
                    <a:close/>
                  </a:path>
                </a:pathLst>
              </a:cu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120" name="Freeform 119"/>
              <p:cNvSpPr/>
              <p:nvPr/>
            </p:nvSpPr>
            <p:spPr bwMode="auto">
              <a:xfrm>
                <a:off x="8018145" y="5530215"/>
                <a:ext cx="137160" cy="87630"/>
              </a:xfrm>
              <a:custGeom>
                <a:avLst/>
                <a:gdLst>
                  <a:gd name="connsiteX0" fmla="*/ 30480 w 137160"/>
                  <a:gd name="connsiteY0" fmla="*/ 3810 h 87630"/>
                  <a:gd name="connsiteX1" fmla="*/ 11430 w 137160"/>
                  <a:gd name="connsiteY1" fmla="*/ 59055 h 87630"/>
                  <a:gd name="connsiteX2" fmla="*/ 0 w 137160"/>
                  <a:gd name="connsiteY2" fmla="*/ 81915 h 87630"/>
                  <a:gd name="connsiteX3" fmla="*/ 28575 w 137160"/>
                  <a:gd name="connsiteY3" fmla="*/ 87630 h 87630"/>
                  <a:gd name="connsiteX4" fmla="*/ 66675 w 137160"/>
                  <a:gd name="connsiteY4" fmla="*/ 87630 h 87630"/>
                  <a:gd name="connsiteX5" fmla="*/ 91440 w 137160"/>
                  <a:gd name="connsiteY5" fmla="*/ 76200 h 87630"/>
                  <a:gd name="connsiteX6" fmla="*/ 120015 w 137160"/>
                  <a:gd name="connsiteY6" fmla="*/ 51435 h 87630"/>
                  <a:gd name="connsiteX7" fmla="*/ 131445 w 137160"/>
                  <a:gd name="connsiteY7" fmla="*/ 20955 h 87630"/>
                  <a:gd name="connsiteX8" fmla="*/ 137160 w 137160"/>
                  <a:gd name="connsiteY8" fmla="*/ 0 h 87630"/>
                  <a:gd name="connsiteX9" fmla="*/ 95250 w 137160"/>
                  <a:gd name="connsiteY9" fmla="*/ 5715 h 87630"/>
                  <a:gd name="connsiteX10" fmla="*/ 30480 w 137160"/>
                  <a:gd name="connsiteY10" fmla="*/ 3810 h 8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 h="87630">
                    <a:moveTo>
                      <a:pt x="30480" y="3810"/>
                    </a:moveTo>
                    <a:lnTo>
                      <a:pt x="11430" y="59055"/>
                    </a:lnTo>
                    <a:lnTo>
                      <a:pt x="0" y="81915"/>
                    </a:lnTo>
                    <a:lnTo>
                      <a:pt x="28575" y="87630"/>
                    </a:lnTo>
                    <a:lnTo>
                      <a:pt x="66675" y="87630"/>
                    </a:lnTo>
                    <a:lnTo>
                      <a:pt x="91440" y="76200"/>
                    </a:lnTo>
                    <a:lnTo>
                      <a:pt x="120015" y="51435"/>
                    </a:lnTo>
                    <a:lnTo>
                      <a:pt x="131445" y="20955"/>
                    </a:lnTo>
                    <a:lnTo>
                      <a:pt x="137160" y="0"/>
                    </a:lnTo>
                    <a:lnTo>
                      <a:pt x="95250" y="5715"/>
                    </a:lnTo>
                    <a:lnTo>
                      <a:pt x="30480" y="3810"/>
                    </a:lnTo>
                    <a:close/>
                  </a:path>
                </a:pathLst>
              </a:cu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122" name="Freeform 121"/>
              <p:cNvSpPr/>
              <p:nvPr/>
            </p:nvSpPr>
            <p:spPr bwMode="auto">
              <a:xfrm>
                <a:off x="7499985" y="5147310"/>
                <a:ext cx="66675" cy="129540"/>
              </a:xfrm>
              <a:custGeom>
                <a:avLst/>
                <a:gdLst>
                  <a:gd name="connsiteX0" fmla="*/ 66675 w 66675"/>
                  <a:gd name="connsiteY0" fmla="*/ 30480 h 129540"/>
                  <a:gd name="connsiteX1" fmla="*/ 24765 w 66675"/>
                  <a:gd name="connsiteY1" fmla="*/ 0 h 129540"/>
                  <a:gd name="connsiteX2" fmla="*/ 13335 w 66675"/>
                  <a:gd name="connsiteY2" fmla="*/ 11430 h 129540"/>
                  <a:gd name="connsiteX3" fmla="*/ 3810 w 66675"/>
                  <a:gd name="connsiteY3" fmla="*/ 36195 h 129540"/>
                  <a:gd name="connsiteX4" fmla="*/ 0 w 66675"/>
                  <a:gd name="connsiteY4" fmla="*/ 74295 h 129540"/>
                  <a:gd name="connsiteX5" fmla="*/ 7620 w 66675"/>
                  <a:gd name="connsiteY5" fmla="*/ 104775 h 129540"/>
                  <a:gd name="connsiteX6" fmla="*/ 26670 w 66675"/>
                  <a:gd name="connsiteY6" fmla="*/ 129540 h 129540"/>
                  <a:gd name="connsiteX7" fmla="*/ 49530 w 66675"/>
                  <a:gd name="connsiteY7" fmla="*/ 102870 h 129540"/>
                  <a:gd name="connsiteX8" fmla="*/ 62865 w 66675"/>
                  <a:gd name="connsiteY8" fmla="*/ 97155 h 129540"/>
                  <a:gd name="connsiteX9" fmla="*/ 66675 w 66675"/>
                  <a:gd name="connsiteY9" fmla="*/ 3048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129540">
                    <a:moveTo>
                      <a:pt x="66675" y="30480"/>
                    </a:moveTo>
                    <a:lnTo>
                      <a:pt x="24765" y="0"/>
                    </a:lnTo>
                    <a:lnTo>
                      <a:pt x="13335" y="11430"/>
                    </a:lnTo>
                    <a:lnTo>
                      <a:pt x="3810" y="36195"/>
                    </a:lnTo>
                    <a:lnTo>
                      <a:pt x="0" y="74295"/>
                    </a:lnTo>
                    <a:lnTo>
                      <a:pt x="7620" y="104775"/>
                    </a:lnTo>
                    <a:lnTo>
                      <a:pt x="26670" y="129540"/>
                    </a:lnTo>
                    <a:lnTo>
                      <a:pt x="49530" y="102870"/>
                    </a:lnTo>
                    <a:lnTo>
                      <a:pt x="62865" y="97155"/>
                    </a:lnTo>
                    <a:lnTo>
                      <a:pt x="66675" y="30480"/>
                    </a:lnTo>
                    <a:close/>
                  </a:path>
                </a:pathLst>
              </a:cu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125" name="Freeform 124"/>
              <p:cNvSpPr/>
              <p:nvPr/>
            </p:nvSpPr>
            <p:spPr bwMode="auto">
              <a:xfrm>
                <a:off x="8149590" y="5116830"/>
                <a:ext cx="83820" cy="127635"/>
              </a:xfrm>
              <a:custGeom>
                <a:avLst/>
                <a:gdLst>
                  <a:gd name="connsiteX0" fmla="*/ 74295 w 83820"/>
                  <a:gd name="connsiteY0" fmla="*/ 127635 h 127635"/>
                  <a:gd name="connsiteX1" fmla="*/ 28575 w 83820"/>
                  <a:gd name="connsiteY1" fmla="*/ 91440 h 127635"/>
                  <a:gd name="connsiteX2" fmla="*/ 28575 w 83820"/>
                  <a:gd name="connsiteY2" fmla="*/ 62865 h 127635"/>
                  <a:gd name="connsiteX3" fmla="*/ 20955 w 83820"/>
                  <a:gd name="connsiteY3" fmla="*/ 40005 h 127635"/>
                  <a:gd name="connsiteX4" fmla="*/ 0 w 83820"/>
                  <a:gd name="connsiteY4" fmla="*/ 17145 h 127635"/>
                  <a:gd name="connsiteX5" fmla="*/ 1905 w 83820"/>
                  <a:gd name="connsiteY5" fmla="*/ 0 h 127635"/>
                  <a:gd name="connsiteX6" fmla="*/ 24765 w 83820"/>
                  <a:gd name="connsiteY6" fmla="*/ 0 h 127635"/>
                  <a:gd name="connsiteX7" fmla="*/ 51435 w 83820"/>
                  <a:gd name="connsiteY7" fmla="*/ 7620 h 127635"/>
                  <a:gd name="connsiteX8" fmla="*/ 80010 w 83820"/>
                  <a:gd name="connsiteY8" fmla="*/ 38100 h 127635"/>
                  <a:gd name="connsiteX9" fmla="*/ 83820 w 83820"/>
                  <a:gd name="connsiteY9" fmla="*/ 60960 h 127635"/>
                  <a:gd name="connsiteX10" fmla="*/ 83820 w 83820"/>
                  <a:gd name="connsiteY10" fmla="*/ 78105 h 127635"/>
                  <a:gd name="connsiteX11" fmla="*/ 74295 w 83820"/>
                  <a:gd name="connsiteY11" fmla="*/ 127635 h 1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20" h="127635">
                    <a:moveTo>
                      <a:pt x="74295" y="127635"/>
                    </a:moveTo>
                    <a:lnTo>
                      <a:pt x="28575" y="91440"/>
                    </a:lnTo>
                    <a:lnTo>
                      <a:pt x="28575" y="62865"/>
                    </a:lnTo>
                    <a:lnTo>
                      <a:pt x="20955" y="40005"/>
                    </a:lnTo>
                    <a:lnTo>
                      <a:pt x="0" y="17145"/>
                    </a:lnTo>
                    <a:lnTo>
                      <a:pt x="1905" y="0"/>
                    </a:lnTo>
                    <a:lnTo>
                      <a:pt x="24765" y="0"/>
                    </a:lnTo>
                    <a:lnTo>
                      <a:pt x="51435" y="7620"/>
                    </a:lnTo>
                    <a:lnTo>
                      <a:pt x="80010" y="38100"/>
                    </a:lnTo>
                    <a:lnTo>
                      <a:pt x="83820" y="60960"/>
                    </a:lnTo>
                    <a:lnTo>
                      <a:pt x="83820" y="78105"/>
                    </a:lnTo>
                    <a:lnTo>
                      <a:pt x="74295" y="127635"/>
                    </a:lnTo>
                    <a:close/>
                  </a:path>
                </a:pathLst>
              </a:cu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126" name="Freeform 125"/>
              <p:cNvSpPr/>
              <p:nvPr/>
            </p:nvSpPr>
            <p:spPr bwMode="auto">
              <a:xfrm>
                <a:off x="7762875" y="4954905"/>
                <a:ext cx="177165" cy="85725"/>
              </a:xfrm>
              <a:custGeom>
                <a:avLst/>
                <a:gdLst>
                  <a:gd name="connsiteX0" fmla="*/ 0 w 177165"/>
                  <a:gd name="connsiteY0" fmla="*/ 34290 h 85725"/>
                  <a:gd name="connsiteX1" fmla="*/ 62865 w 177165"/>
                  <a:gd name="connsiteY1" fmla="*/ 1905 h 85725"/>
                  <a:gd name="connsiteX2" fmla="*/ 114300 w 177165"/>
                  <a:gd name="connsiteY2" fmla="*/ 0 h 85725"/>
                  <a:gd name="connsiteX3" fmla="*/ 158115 w 177165"/>
                  <a:gd name="connsiteY3" fmla="*/ 13335 h 85725"/>
                  <a:gd name="connsiteX4" fmla="*/ 177165 w 177165"/>
                  <a:gd name="connsiteY4" fmla="*/ 30480 h 85725"/>
                  <a:gd name="connsiteX5" fmla="*/ 137160 w 177165"/>
                  <a:gd name="connsiteY5" fmla="*/ 40005 h 85725"/>
                  <a:gd name="connsiteX6" fmla="*/ 112395 w 177165"/>
                  <a:gd name="connsiteY6" fmla="*/ 70485 h 85725"/>
                  <a:gd name="connsiteX7" fmla="*/ 97155 w 177165"/>
                  <a:gd name="connsiteY7" fmla="*/ 85725 h 85725"/>
                  <a:gd name="connsiteX8" fmla="*/ 72390 w 177165"/>
                  <a:gd name="connsiteY8" fmla="*/ 59055 h 85725"/>
                  <a:gd name="connsiteX9" fmla="*/ 0 w 177165"/>
                  <a:gd name="connsiteY9" fmla="*/ 3429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165" h="85725">
                    <a:moveTo>
                      <a:pt x="0" y="34290"/>
                    </a:moveTo>
                    <a:lnTo>
                      <a:pt x="62865" y="1905"/>
                    </a:lnTo>
                    <a:lnTo>
                      <a:pt x="114300" y="0"/>
                    </a:lnTo>
                    <a:lnTo>
                      <a:pt x="158115" y="13335"/>
                    </a:lnTo>
                    <a:lnTo>
                      <a:pt x="177165" y="30480"/>
                    </a:lnTo>
                    <a:lnTo>
                      <a:pt x="137160" y="40005"/>
                    </a:lnTo>
                    <a:lnTo>
                      <a:pt x="112395" y="70485"/>
                    </a:lnTo>
                    <a:lnTo>
                      <a:pt x="97155" y="85725"/>
                    </a:lnTo>
                    <a:lnTo>
                      <a:pt x="72390" y="59055"/>
                    </a:lnTo>
                    <a:lnTo>
                      <a:pt x="0" y="34290"/>
                    </a:lnTo>
                    <a:close/>
                  </a:path>
                </a:pathLst>
              </a:cu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127" name="Freeform 126"/>
              <p:cNvSpPr/>
              <p:nvPr/>
            </p:nvSpPr>
            <p:spPr bwMode="auto">
              <a:xfrm>
                <a:off x="7538085" y="5562600"/>
                <a:ext cx="188595" cy="93345"/>
              </a:xfrm>
              <a:custGeom>
                <a:avLst/>
                <a:gdLst>
                  <a:gd name="connsiteX0" fmla="*/ 0 w 188595"/>
                  <a:gd name="connsiteY0" fmla="*/ 15240 h 93345"/>
                  <a:gd name="connsiteX1" fmla="*/ 26670 w 188595"/>
                  <a:gd name="connsiteY1" fmla="*/ 59055 h 93345"/>
                  <a:gd name="connsiteX2" fmla="*/ 60960 w 188595"/>
                  <a:gd name="connsiteY2" fmla="*/ 78105 h 93345"/>
                  <a:gd name="connsiteX3" fmla="*/ 108585 w 188595"/>
                  <a:gd name="connsiteY3" fmla="*/ 93345 h 93345"/>
                  <a:gd name="connsiteX4" fmla="*/ 148590 w 188595"/>
                  <a:gd name="connsiteY4" fmla="*/ 87630 h 93345"/>
                  <a:gd name="connsiteX5" fmla="*/ 188595 w 188595"/>
                  <a:gd name="connsiteY5" fmla="*/ 64770 h 93345"/>
                  <a:gd name="connsiteX6" fmla="*/ 135255 w 188595"/>
                  <a:gd name="connsiteY6" fmla="*/ 49530 h 93345"/>
                  <a:gd name="connsiteX7" fmla="*/ 114300 w 188595"/>
                  <a:gd name="connsiteY7" fmla="*/ 28575 h 93345"/>
                  <a:gd name="connsiteX8" fmla="*/ 99060 w 188595"/>
                  <a:gd name="connsiteY8" fmla="*/ 0 h 93345"/>
                  <a:gd name="connsiteX9" fmla="*/ 74295 w 188595"/>
                  <a:gd name="connsiteY9" fmla="*/ 0 h 93345"/>
                  <a:gd name="connsiteX10" fmla="*/ 0 w 188595"/>
                  <a:gd name="connsiteY10" fmla="*/ 15240 h 9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595" h="93345">
                    <a:moveTo>
                      <a:pt x="0" y="15240"/>
                    </a:moveTo>
                    <a:lnTo>
                      <a:pt x="26670" y="59055"/>
                    </a:lnTo>
                    <a:lnTo>
                      <a:pt x="60960" y="78105"/>
                    </a:lnTo>
                    <a:lnTo>
                      <a:pt x="108585" y="93345"/>
                    </a:lnTo>
                    <a:lnTo>
                      <a:pt x="148590" y="87630"/>
                    </a:lnTo>
                    <a:lnTo>
                      <a:pt x="188595" y="64770"/>
                    </a:lnTo>
                    <a:lnTo>
                      <a:pt x="135255" y="49530"/>
                    </a:lnTo>
                    <a:lnTo>
                      <a:pt x="114300" y="28575"/>
                    </a:lnTo>
                    <a:lnTo>
                      <a:pt x="99060" y="0"/>
                    </a:lnTo>
                    <a:lnTo>
                      <a:pt x="74295" y="0"/>
                    </a:lnTo>
                    <a:lnTo>
                      <a:pt x="0" y="15240"/>
                    </a:lnTo>
                    <a:close/>
                  </a:path>
                </a:pathLst>
              </a:cu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t="100000" r="100000"/>
                </a:path>
                <a:tileRect l="-100000" b="-10000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128" name="Freeform 127"/>
              <p:cNvSpPr/>
              <p:nvPr/>
            </p:nvSpPr>
            <p:spPr bwMode="auto">
              <a:xfrm>
                <a:off x="7985760" y="4956810"/>
                <a:ext cx="205740" cy="152400"/>
              </a:xfrm>
              <a:custGeom>
                <a:avLst/>
                <a:gdLst>
                  <a:gd name="connsiteX0" fmla="*/ 205740 w 205740"/>
                  <a:gd name="connsiteY0" fmla="*/ 152400 h 152400"/>
                  <a:gd name="connsiteX1" fmla="*/ 200025 w 205740"/>
                  <a:gd name="connsiteY1" fmla="*/ 0 h 152400"/>
                  <a:gd name="connsiteX2" fmla="*/ 0 w 205740"/>
                  <a:gd name="connsiteY2" fmla="*/ 7620 h 152400"/>
                  <a:gd name="connsiteX3" fmla="*/ 62865 w 205740"/>
                  <a:gd name="connsiteY3" fmla="*/ 55245 h 152400"/>
                  <a:gd name="connsiteX4" fmla="*/ 120015 w 205740"/>
                  <a:gd name="connsiteY4" fmla="*/ 60960 h 152400"/>
                  <a:gd name="connsiteX5" fmla="*/ 154305 w 205740"/>
                  <a:gd name="connsiteY5" fmla="*/ 89535 h 152400"/>
                  <a:gd name="connsiteX6" fmla="*/ 205740 w 205740"/>
                  <a:gd name="connsiteY6"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740" h="152400">
                    <a:moveTo>
                      <a:pt x="205740" y="152400"/>
                    </a:moveTo>
                    <a:lnTo>
                      <a:pt x="200025" y="0"/>
                    </a:lnTo>
                    <a:lnTo>
                      <a:pt x="0" y="7620"/>
                    </a:lnTo>
                    <a:lnTo>
                      <a:pt x="62865" y="55245"/>
                    </a:lnTo>
                    <a:lnTo>
                      <a:pt x="120015" y="60960"/>
                    </a:lnTo>
                    <a:lnTo>
                      <a:pt x="154305" y="89535"/>
                    </a:lnTo>
                    <a:lnTo>
                      <a:pt x="205740" y="152400"/>
                    </a:lnTo>
                    <a:close/>
                  </a:path>
                </a:pathLst>
              </a:custGeom>
              <a:solidFill>
                <a:srgbClr val="60180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129" name="Freeform 128"/>
              <p:cNvSpPr/>
              <p:nvPr/>
            </p:nvSpPr>
            <p:spPr bwMode="auto">
              <a:xfrm>
                <a:off x="7983855" y="5490210"/>
                <a:ext cx="219075" cy="190500"/>
              </a:xfrm>
              <a:custGeom>
                <a:avLst/>
                <a:gdLst>
                  <a:gd name="connsiteX0" fmla="*/ 0 w 219075"/>
                  <a:gd name="connsiteY0" fmla="*/ 190500 h 190500"/>
                  <a:gd name="connsiteX1" fmla="*/ 32385 w 219075"/>
                  <a:gd name="connsiteY1" fmla="*/ 125730 h 190500"/>
                  <a:gd name="connsiteX2" fmla="*/ 99060 w 219075"/>
                  <a:gd name="connsiteY2" fmla="*/ 133350 h 190500"/>
                  <a:gd name="connsiteX3" fmla="*/ 158115 w 219075"/>
                  <a:gd name="connsiteY3" fmla="*/ 99060 h 190500"/>
                  <a:gd name="connsiteX4" fmla="*/ 171450 w 219075"/>
                  <a:gd name="connsiteY4" fmla="*/ 53340 h 190500"/>
                  <a:gd name="connsiteX5" fmla="*/ 175260 w 219075"/>
                  <a:gd name="connsiteY5" fmla="*/ 34290 h 190500"/>
                  <a:gd name="connsiteX6" fmla="*/ 211455 w 219075"/>
                  <a:gd name="connsiteY6" fmla="*/ 0 h 190500"/>
                  <a:gd name="connsiteX7" fmla="*/ 219075 w 219075"/>
                  <a:gd name="connsiteY7" fmla="*/ 167640 h 190500"/>
                  <a:gd name="connsiteX8" fmla="*/ 0 w 219075"/>
                  <a:gd name="connsiteY8"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 h="190500">
                    <a:moveTo>
                      <a:pt x="0" y="190500"/>
                    </a:moveTo>
                    <a:lnTo>
                      <a:pt x="32385" y="125730"/>
                    </a:lnTo>
                    <a:lnTo>
                      <a:pt x="99060" y="133350"/>
                    </a:lnTo>
                    <a:lnTo>
                      <a:pt x="158115" y="99060"/>
                    </a:lnTo>
                    <a:lnTo>
                      <a:pt x="171450" y="53340"/>
                    </a:lnTo>
                    <a:lnTo>
                      <a:pt x="175260" y="34290"/>
                    </a:lnTo>
                    <a:lnTo>
                      <a:pt x="211455" y="0"/>
                    </a:lnTo>
                    <a:lnTo>
                      <a:pt x="219075" y="167640"/>
                    </a:lnTo>
                    <a:lnTo>
                      <a:pt x="0" y="190500"/>
                    </a:lnTo>
                    <a:close/>
                  </a:path>
                </a:pathLst>
              </a:custGeom>
              <a:solidFill>
                <a:srgbClr val="58160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130" name="Freeform 129"/>
              <p:cNvSpPr/>
              <p:nvPr/>
            </p:nvSpPr>
            <p:spPr bwMode="auto">
              <a:xfrm>
                <a:off x="7499985" y="4966334"/>
                <a:ext cx="310515" cy="200025"/>
              </a:xfrm>
              <a:custGeom>
                <a:avLst/>
                <a:gdLst>
                  <a:gd name="connsiteX0" fmla="*/ 310515 w 310515"/>
                  <a:gd name="connsiteY0" fmla="*/ 0 h 198120"/>
                  <a:gd name="connsiteX1" fmla="*/ 260985 w 310515"/>
                  <a:gd name="connsiteY1" fmla="*/ 19050 h 198120"/>
                  <a:gd name="connsiteX2" fmla="*/ 213360 w 310515"/>
                  <a:gd name="connsiteY2" fmla="*/ 26670 h 198120"/>
                  <a:gd name="connsiteX3" fmla="*/ 192405 w 310515"/>
                  <a:gd name="connsiteY3" fmla="*/ 34290 h 198120"/>
                  <a:gd name="connsiteX4" fmla="*/ 146685 w 310515"/>
                  <a:gd name="connsiteY4" fmla="*/ 20955 h 198120"/>
                  <a:gd name="connsiteX5" fmla="*/ 87630 w 310515"/>
                  <a:gd name="connsiteY5" fmla="*/ 22860 h 198120"/>
                  <a:gd name="connsiteX6" fmla="*/ 41910 w 310515"/>
                  <a:gd name="connsiteY6" fmla="*/ 51435 h 198120"/>
                  <a:gd name="connsiteX7" fmla="*/ 20955 w 310515"/>
                  <a:gd name="connsiteY7" fmla="*/ 97155 h 198120"/>
                  <a:gd name="connsiteX8" fmla="*/ 17145 w 310515"/>
                  <a:gd name="connsiteY8" fmla="*/ 140970 h 198120"/>
                  <a:gd name="connsiteX9" fmla="*/ 24765 w 310515"/>
                  <a:gd name="connsiteY9" fmla="*/ 177165 h 198120"/>
                  <a:gd name="connsiteX10" fmla="*/ 0 w 310515"/>
                  <a:gd name="connsiteY10" fmla="*/ 198120 h 198120"/>
                  <a:gd name="connsiteX11" fmla="*/ 1905 w 310515"/>
                  <a:gd name="connsiteY11" fmla="*/ 5715 h 198120"/>
                  <a:gd name="connsiteX12" fmla="*/ 310515 w 310515"/>
                  <a:gd name="connsiteY12" fmla="*/ 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515" h="198120">
                    <a:moveTo>
                      <a:pt x="310515" y="0"/>
                    </a:moveTo>
                    <a:lnTo>
                      <a:pt x="260985" y="19050"/>
                    </a:lnTo>
                    <a:lnTo>
                      <a:pt x="213360" y="26670"/>
                    </a:lnTo>
                    <a:lnTo>
                      <a:pt x="192405" y="34290"/>
                    </a:lnTo>
                    <a:lnTo>
                      <a:pt x="146685" y="20955"/>
                    </a:lnTo>
                    <a:lnTo>
                      <a:pt x="87630" y="22860"/>
                    </a:lnTo>
                    <a:lnTo>
                      <a:pt x="41910" y="51435"/>
                    </a:lnTo>
                    <a:lnTo>
                      <a:pt x="20955" y="97155"/>
                    </a:lnTo>
                    <a:lnTo>
                      <a:pt x="17145" y="140970"/>
                    </a:lnTo>
                    <a:lnTo>
                      <a:pt x="24765" y="177165"/>
                    </a:lnTo>
                    <a:lnTo>
                      <a:pt x="0" y="198120"/>
                    </a:lnTo>
                    <a:lnTo>
                      <a:pt x="1905" y="5715"/>
                    </a:lnTo>
                    <a:lnTo>
                      <a:pt x="310515" y="0"/>
                    </a:lnTo>
                    <a:close/>
                  </a:path>
                </a:pathLst>
              </a:custGeom>
              <a:solidFill>
                <a:srgbClr val="9E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grpSp>
        <p:pic>
          <p:nvPicPr>
            <p:cNvPr id="132" name="Picture 131" descr="blue-supernova-explosion-1.jpg"/>
            <p:cNvPicPr>
              <a:picLocks noChangeAspect="1"/>
            </p:cNvPicPr>
            <p:nvPr/>
          </p:nvPicPr>
          <p:blipFill>
            <a:blip r:embed="rId5" cstate="print">
              <a:clrChange>
                <a:clrFrom>
                  <a:srgbClr val="000000"/>
                </a:clrFrom>
                <a:clrTo>
                  <a:srgbClr val="000000">
                    <a:alpha val="0"/>
                  </a:srgbClr>
                </a:clrTo>
              </a:clrChange>
              <a:duotone>
                <a:prstClr val="black"/>
                <a:srgbClr val="FFC000">
                  <a:tint val="45000"/>
                  <a:satMod val="400000"/>
                </a:srgbClr>
              </a:duotone>
            </a:blip>
            <a:stretch>
              <a:fillRect/>
            </a:stretch>
          </p:blipFill>
          <p:spPr>
            <a:xfrm rot="157472">
              <a:off x="1102418" y="3708480"/>
              <a:ext cx="729746" cy="677741"/>
            </a:xfrm>
            <a:prstGeom prst="rect">
              <a:avLst/>
            </a:prstGeom>
          </p:spPr>
        </p:pic>
        <p:pic>
          <p:nvPicPr>
            <p:cNvPr id="133" name="Picture 50" descr="600px-CNO_Cycle"/>
            <p:cNvPicPr>
              <a:picLocks noChangeAspect="1" noChangeArrowheads="1"/>
            </p:cNvPicPr>
            <p:nvPr/>
          </p:nvPicPr>
          <p:blipFill>
            <a:blip r:embed="rId4" cstate="print"/>
            <a:srcRect l="32935" t="1038" r="56604" b="88114"/>
            <a:stretch>
              <a:fillRect/>
            </a:stretch>
          </p:blipFill>
          <p:spPr bwMode="auto">
            <a:xfrm>
              <a:off x="473945" y="4328815"/>
              <a:ext cx="435875" cy="419695"/>
            </a:xfrm>
            <a:prstGeom prst="rect">
              <a:avLst/>
            </a:prstGeom>
            <a:solidFill>
              <a:schemeClr val="bg1"/>
            </a:solidFill>
            <a:effectLst>
              <a:softEdge rad="63500"/>
            </a:effectLst>
          </p:spPr>
        </p:pic>
        <p:cxnSp>
          <p:nvCxnSpPr>
            <p:cNvPr id="135" name="Straight Arrow Connector 134"/>
            <p:cNvCxnSpPr/>
            <p:nvPr/>
          </p:nvCxnSpPr>
          <p:spPr bwMode="auto">
            <a:xfrm>
              <a:off x="893795" y="3812381"/>
              <a:ext cx="569498" cy="206070"/>
            </a:xfrm>
            <a:prstGeom prst="straightConnector1">
              <a:avLst/>
            </a:prstGeom>
            <a:solidFill>
              <a:schemeClr val="accent1"/>
            </a:solidFill>
            <a:ln w="9525" cap="flat" cmpd="sng" algn="ctr">
              <a:solidFill>
                <a:srgbClr val="FFFF00"/>
              </a:solidFill>
              <a:prstDash val="solid"/>
              <a:round/>
              <a:headEnd type="none" w="med" len="med"/>
              <a:tailEnd type="arrow"/>
            </a:ln>
            <a:effectLst/>
          </p:spPr>
        </p:cxnSp>
        <p:cxnSp>
          <p:nvCxnSpPr>
            <p:cNvPr id="142" name="Straight Arrow Connector 141"/>
            <p:cNvCxnSpPr/>
            <p:nvPr/>
          </p:nvCxnSpPr>
          <p:spPr bwMode="auto">
            <a:xfrm>
              <a:off x="1662987" y="4050506"/>
              <a:ext cx="399499" cy="40893"/>
            </a:xfrm>
            <a:prstGeom prst="straightConnector1">
              <a:avLst/>
            </a:prstGeom>
            <a:solidFill>
              <a:schemeClr val="accent1"/>
            </a:solidFill>
            <a:ln w="9525" cap="flat" cmpd="sng" algn="ctr">
              <a:solidFill>
                <a:srgbClr val="FFFF00"/>
              </a:solidFill>
              <a:prstDash val="solid"/>
              <a:round/>
              <a:headEnd type="none" w="med" len="med"/>
              <a:tailEnd type="arrow"/>
            </a:ln>
            <a:effectLst/>
          </p:spPr>
        </p:cxnSp>
        <p:cxnSp>
          <p:nvCxnSpPr>
            <p:cNvPr id="144" name="Straight Arrow Connector 143"/>
            <p:cNvCxnSpPr/>
            <p:nvPr/>
          </p:nvCxnSpPr>
          <p:spPr bwMode="auto">
            <a:xfrm flipV="1">
              <a:off x="2644282" y="4066534"/>
              <a:ext cx="860327" cy="4196"/>
            </a:xfrm>
            <a:prstGeom prst="straightConnector1">
              <a:avLst/>
            </a:prstGeom>
            <a:solidFill>
              <a:schemeClr val="accent1"/>
            </a:solidFill>
            <a:ln w="9525" cap="flat" cmpd="sng" algn="ctr">
              <a:solidFill>
                <a:srgbClr val="FFFF00"/>
              </a:solidFill>
              <a:prstDash val="solid"/>
              <a:round/>
              <a:headEnd type="none" w="med" len="med"/>
              <a:tailEnd type="arrow"/>
            </a:ln>
            <a:effectLst/>
          </p:spPr>
        </p:cxnSp>
        <p:cxnSp>
          <p:nvCxnSpPr>
            <p:cNvPr id="148" name="Straight Arrow Connector 147"/>
            <p:cNvCxnSpPr/>
            <p:nvPr/>
          </p:nvCxnSpPr>
          <p:spPr bwMode="auto">
            <a:xfrm>
              <a:off x="2664540" y="4091399"/>
              <a:ext cx="793227" cy="494888"/>
            </a:xfrm>
            <a:prstGeom prst="straightConnector1">
              <a:avLst/>
            </a:prstGeom>
            <a:solidFill>
              <a:schemeClr val="accent1"/>
            </a:solidFill>
            <a:ln w="9525" cap="flat" cmpd="sng" algn="ctr">
              <a:solidFill>
                <a:srgbClr val="FFFF00"/>
              </a:solidFill>
              <a:prstDash val="solid"/>
              <a:round/>
              <a:headEnd type="none" w="med" len="med"/>
              <a:tailEnd type="arrow"/>
            </a:ln>
            <a:effectLst/>
          </p:spPr>
        </p:cxnSp>
        <p:sp>
          <p:nvSpPr>
            <p:cNvPr id="149" name="Oval 148"/>
            <p:cNvSpPr/>
            <p:nvPr/>
          </p:nvSpPr>
          <p:spPr bwMode="auto">
            <a:xfrm>
              <a:off x="3435578" y="4564856"/>
              <a:ext cx="128199" cy="119063"/>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cxnSp>
          <p:nvCxnSpPr>
            <p:cNvPr id="151" name="Straight Arrow Connector 150"/>
            <p:cNvCxnSpPr/>
            <p:nvPr/>
          </p:nvCxnSpPr>
          <p:spPr bwMode="auto">
            <a:xfrm flipV="1">
              <a:off x="2624476" y="3693319"/>
              <a:ext cx="448695" cy="297656"/>
            </a:xfrm>
            <a:prstGeom prst="straightConnector1">
              <a:avLst/>
            </a:prstGeom>
            <a:solidFill>
              <a:schemeClr val="accent1"/>
            </a:solidFill>
            <a:ln w="9525" cap="flat" cmpd="sng" algn="ctr">
              <a:solidFill>
                <a:srgbClr val="FFFF00"/>
              </a:solidFill>
              <a:prstDash val="solid"/>
              <a:round/>
              <a:headEnd type="none" w="med" len="med"/>
              <a:tailEnd type="arrow"/>
            </a:ln>
            <a:effectLst/>
          </p:spPr>
        </p:cxnSp>
        <p:sp>
          <p:nvSpPr>
            <p:cNvPr id="152" name="Oval 151"/>
            <p:cNvSpPr/>
            <p:nvPr/>
          </p:nvSpPr>
          <p:spPr bwMode="auto">
            <a:xfrm>
              <a:off x="3073171" y="3633788"/>
              <a:ext cx="64099" cy="59531"/>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pic>
          <p:nvPicPr>
            <p:cNvPr id="154" name="Picture 50" descr="600px-CNO_Cycle"/>
            <p:cNvPicPr>
              <a:picLocks noChangeAspect="1" noChangeArrowheads="1"/>
            </p:cNvPicPr>
            <p:nvPr/>
          </p:nvPicPr>
          <p:blipFill>
            <a:blip r:embed="rId4" cstate="print"/>
            <a:srcRect l="32935" t="1038" r="56604" b="88114"/>
            <a:stretch>
              <a:fillRect/>
            </a:stretch>
          </p:blipFill>
          <p:spPr bwMode="auto">
            <a:xfrm>
              <a:off x="3393668" y="3276600"/>
              <a:ext cx="435875" cy="419695"/>
            </a:xfrm>
            <a:prstGeom prst="rect">
              <a:avLst/>
            </a:prstGeom>
            <a:solidFill>
              <a:schemeClr val="bg1"/>
            </a:solidFill>
            <a:effectLst>
              <a:softEdge rad="63500"/>
            </a:effectLst>
          </p:spPr>
        </p:pic>
        <p:cxnSp>
          <p:nvCxnSpPr>
            <p:cNvPr id="156" name="Straight Arrow Connector 155"/>
            <p:cNvCxnSpPr/>
            <p:nvPr/>
          </p:nvCxnSpPr>
          <p:spPr bwMode="auto">
            <a:xfrm>
              <a:off x="3650065" y="3574256"/>
              <a:ext cx="833291" cy="416719"/>
            </a:xfrm>
            <a:prstGeom prst="straightConnector1">
              <a:avLst/>
            </a:prstGeom>
            <a:solidFill>
              <a:schemeClr val="accent1"/>
            </a:solidFill>
            <a:ln w="9525" cap="flat" cmpd="sng" algn="ctr">
              <a:solidFill>
                <a:srgbClr val="FFFF00"/>
              </a:solidFill>
              <a:prstDash val="solid"/>
              <a:round/>
              <a:headEnd type="none" w="med" len="med"/>
              <a:tailEnd type="arrow"/>
            </a:ln>
            <a:effectLst/>
          </p:spPr>
        </p:cxnSp>
        <p:cxnSp>
          <p:nvCxnSpPr>
            <p:cNvPr id="162" name="Straight Arrow Connector 161"/>
            <p:cNvCxnSpPr/>
            <p:nvPr/>
          </p:nvCxnSpPr>
          <p:spPr bwMode="auto">
            <a:xfrm>
              <a:off x="3889205" y="4073403"/>
              <a:ext cx="591685" cy="27477"/>
            </a:xfrm>
            <a:prstGeom prst="straightConnector1">
              <a:avLst/>
            </a:prstGeom>
            <a:solidFill>
              <a:schemeClr val="accent1"/>
            </a:solidFill>
            <a:ln w="9525" cap="flat" cmpd="sng" algn="ctr">
              <a:solidFill>
                <a:srgbClr val="FFFF00"/>
              </a:solidFill>
              <a:prstDash val="solid"/>
              <a:round/>
              <a:headEnd type="none" w="med" len="med"/>
              <a:tailEnd type="arrow"/>
            </a:ln>
            <a:effectLst/>
          </p:spPr>
        </p:cxnSp>
        <p:pic>
          <p:nvPicPr>
            <p:cNvPr id="163" name="Picture 162" descr="blue-supernova-explosion-1.jpg"/>
            <p:cNvPicPr>
              <a:picLocks noChangeAspect="1"/>
            </p:cNvPicPr>
            <p:nvPr/>
          </p:nvPicPr>
          <p:blipFill>
            <a:blip r:embed="rId5" cstate="print">
              <a:clrChange>
                <a:clrFrom>
                  <a:srgbClr val="000000"/>
                </a:clrFrom>
                <a:clrTo>
                  <a:srgbClr val="000000">
                    <a:alpha val="0"/>
                  </a:srgbClr>
                </a:clrTo>
              </a:clrChange>
              <a:duotone>
                <a:prstClr val="black"/>
                <a:srgbClr val="FFC000">
                  <a:tint val="45000"/>
                  <a:satMod val="400000"/>
                </a:srgbClr>
              </a:duotone>
            </a:blip>
            <a:stretch>
              <a:fillRect/>
            </a:stretch>
          </p:blipFill>
          <p:spPr>
            <a:xfrm rot="157472">
              <a:off x="4243284" y="3768012"/>
              <a:ext cx="729746" cy="677741"/>
            </a:xfrm>
            <a:prstGeom prst="rect">
              <a:avLst/>
            </a:prstGeom>
          </p:spPr>
        </p:pic>
        <p:cxnSp>
          <p:nvCxnSpPr>
            <p:cNvPr id="168" name="Straight Arrow Connector 167"/>
            <p:cNvCxnSpPr/>
            <p:nvPr/>
          </p:nvCxnSpPr>
          <p:spPr bwMode="auto">
            <a:xfrm>
              <a:off x="4739753" y="4110038"/>
              <a:ext cx="503498" cy="100557"/>
            </a:xfrm>
            <a:prstGeom prst="straightConnector1">
              <a:avLst/>
            </a:prstGeom>
            <a:solidFill>
              <a:schemeClr val="accent1"/>
            </a:solidFill>
            <a:ln w="9525" cap="flat" cmpd="sng" algn="ctr">
              <a:solidFill>
                <a:srgbClr val="FFFF00"/>
              </a:solidFill>
              <a:prstDash val="solid"/>
              <a:round/>
              <a:headEnd type="none" w="med" len="med"/>
              <a:tailEnd type="arrow"/>
            </a:ln>
            <a:effectLst/>
          </p:spPr>
        </p:cxnSp>
        <p:pic>
          <p:nvPicPr>
            <p:cNvPr id="170" name="Picture 50" descr="600px-CNO_Cycle"/>
            <p:cNvPicPr>
              <a:picLocks noChangeAspect="1" noChangeArrowheads="1"/>
            </p:cNvPicPr>
            <p:nvPr/>
          </p:nvPicPr>
          <p:blipFill>
            <a:blip r:embed="rId4" cstate="print"/>
            <a:srcRect l="32935" t="1038" r="56604" b="88114"/>
            <a:stretch>
              <a:fillRect/>
            </a:stretch>
          </p:blipFill>
          <p:spPr bwMode="auto">
            <a:xfrm>
              <a:off x="5316647" y="4761905"/>
              <a:ext cx="435875" cy="419695"/>
            </a:xfrm>
            <a:prstGeom prst="rect">
              <a:avLst/>
            </a:prstGeom>
            <a:solidFill>
              <a:schemeClr val="bg1"/>
            </a:solidFill>
            <a:effectLst>
              <a:softEdge rad="63500"/>
            </a:effectLst>
          </p:spPr>
        </p:pic>
        <p:cxnSp>
          <p:nvCxnSpPr>
            <p:cNvPr id="172" name="Straight Arrow Connector 171"/>
            <p:cNvCxnSpPr/>
            <p:nvPr/>
          </p:nvCxnSpPr>
          <p:spPr bwMode="auto">
            <a:xfrm flipV="1">
              <a:off x="5627282" y="4430591"/>
              <a:ext cx="673043" cy="467091"/>
            </a:xfrm>
            <a:prstGeom prst="straightConnector1">
              <a:avLst/>
            </a:prstGeom>
            <a:solidFill>
              <a:schemeClr val="accent1"/>
            </a:solidFill>
            <a:ln w="9525" cap="flat" cmpd="sng" algn="ctr">
              <a:solidFill>
                <a:srgbClr val="FFFF00"/>
              </a:solidFill>
              <a:prstDash val="solid"/>
              <a:round/>
              <a:headEnd type="none" w="med" len="med"/>
              <a:tailEnd type="arrow"/>
            </a:ln>
            <a:effectLst/>
          </p:spPr>
        </p:cxnSp>
        <p:cxnSp>
          <p:nvCxnSpPr>
            <p:cNvPr id="174" name="Straight Arrow Connector 173"/>
            <p:cNvCxnSpPr/>
            <p:nvPr/>
          </p:nvCxnSpPr>
          <p:spPr bwMode="auto">
            <a:xfrm>
              <a:off x="5829441" y="4288631"/>
              <a:ext cx="530052" cy="80138"/>
            </a:xfrm>
            <a:prstGeom prst="straightConnector1">
              <a:avLst/>
            </a:prstGeom>
            <a:solidFill>
              <a:schemeClr val="accent1"/>
            </a:solidFill>
            <a:ln w="9525" cap="flat" cmpd="sng" algn="ctr">
              <a:solidFill>
                <a:srgbClr val="FFFF00"/>
              </a:solidFill>
              <a:prstDash val="solid"/>
              <a:round/>
              <a:headEnd type="none" w="med" len="med"/>
              <a:tailEnd type="arrow"/>
            </a:ln>
            <a:effectLst/>
          </p:spPr>
        </p:cxnSp>
        <p:pic>
          <p:nvPicPr>
            <p:cNvPr id="176" name="Picture 175" descr="blue-supernova-explosion-1.jpg"/>
            <p:cNvPicPr>
              <a:picLocks noChangeAspect="1"/>
            </p:cNvPicPr>
            <p:nvPr/>
          </p:nvPicPr>
          <p:blipFill>
            <a:blip r:embed="rId5" cstate="print">
              <a:clrChange>
                <a:clrFrom>
                  <a:srgbClr val="000000"/>
                </a:clrFrom>
                <a:clrTo>
                  <a:srgbClr val="000000">
                    <a:alpha val="0"/>
                  </a:srgbClr>
                </a:clrTo>
              </a:clrChange>
              <a:duotone>
                <a:prstClr val="black"/>
                <a:srgbClr val="FFC000">
                  <a:tint val="45000"/>
                  <a:satMod val="400000"/>
                </a:srgbClr>
              </a:duotone>
            </a:blip>
            <a:stretch>
              <a:fillRect/>
            </a:stretch>
          </p:blipFill>
          <p:spPr>
            <a:xfrm rot="157472">
              <a:off x="6013410" y="4088565"/>
              <a:ext cx="729746" cy="677741"/>
            </a:xfrm>
            <a:prstGeom prst="rect">
              <a:avLst/>
            </a:prstGeom>
          </p:spPr>
        </p:pic>
        <p:cxnSp>
          <p:nvCxnSpPr>
            <p:cNvPr id="178" name="Straight Arrow Connector 177"/>
            <p:cNvCxnSpPr>
              <a:endCxn id="117" idx="1"/>
            </p:cNvCxnSpPr>
            <p:nvPr/>
          </p:nvCxnSpPr>
          <p:spPr bwMode="auto">
            <a:xfrm flipV="1">
              <a:off x="6426057" y="4290856"/>
              <a:ext cx="653915" cy="50438"/>
            </a:xfrm>
            <a:prstGeom prst="straightConnector1">
              <a:avLst/>
            </a:prstGeom>
            <a:solidFill>
              <a:schemeClr val="accent1"/>
            </a:solidFill>
            <a:ln w="9525" cap="flat" cmpd="sng" algn="ctr">
              <a:solidFill>
                <a:srgbClr val="FFFF00"/>
              </a:solidFill>
              <a:prstDash val="solid"/>
              <a:round/>
              <a:headEnd type="none" w="med" len="med"/>
              <a:tailEnd type="arrow"/>
            </a:ln>
            <a:effectLst/>
          </p:spPr>
        </p:cxnSp>
        <p:cxnSp>
          <p:nvCxnSpPr>
            <p:cNvPr id="180" name="Straight Arrow Connector 179"/>
            <p:cNvCxnSpPr/>
            <p:nvPr/>
          </p:nvCxnSpPr>
          <p:spPr bwMode="auto">
            <a:xfrm>
              <a:off x="6433453" y="4430591"/>
              <a:ext cx="677974" cy="453353"/>
            </a:xfrm>
            <a:prstGeom prst="straightConnector1">
              <a:avLst/>
            </a:prstGeom>
            <a:solidFill>
              <a:schemeClr val="accent1"/>
            </a:solidFill>
            <a:ln w="9525" cap="flat" cmpd="sng" algn="ctr">
              <a:solidFill>
                <a:srgbClr val="FFFF00"/>
              </a:solidFill>
              <a:prstDash val="solid"/>
              <a:round/>
              <a:headEnd type="none" w="med" len="med"/>
              <a:tailEnd type="arrow"/>
            </a:ln>
            <a:effectLst/>
          </p:spPr>
        </p:cxnSp>
        <p:sp>
          <p:nvSpPr>
            <p:cNvPr id="184" name="Oval 183"/>
            <p:cNvSpPr/>
            <p:nvPr/>
          </p:nvSpPr>
          <p:spPr bwMode="auto">
            <a:xfrm>
              <a:off x="7111427" y="4883944"/>
              <a:ext cx="207090" cy="178594"/>
            </a:xfrm>
            <a:prstGeom prst="ellipse">
              <a:avLst/>
            </a:prstGeom>
            <a:gradFill flip="none" rotWithShape="1">
              <a:gsLst>
                <a:gs pos="0">
                  <a:srgbClr val="777777">
                    <a:shade val="30000"/>
                    <a:satMod val="115000"/>
                  </a:srgbClr>
                </a:gs>
                <a:gs pos="50000">
                  <a:srgbClr val="777777">
                    <a:shade val="67500"/>
                    <a:satMod val="115000"/>
                  </a:srgbClr>
                </a:gs>
                <a:gs pos="100000">
                  <a:srgbClr val="777777">
                    <a:shade val="100000"/>
                    <a:satMod val="115000"/>
                  </a:srgb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cxnSp>
          <p:nvCxnSpPr>
            <p:cNvPr id="138" name="Straight Arrow Connector 137"/>
            <p:cNvCxnSpPr/>
            <p:nvPr/>
          </p:nvCxnSpPr>
          <p:spPr bwMode="auto">
            <a:xfrm flipV="1">
              <a:off x="797646" y="4073403"/>
              <a:ext cx="591686" cy="384664"/>
            </a:xfrm>
            <a:prstGeom prst="straightConnector1">
              <a:avLst/>
            </a:prstGeom>
            <a:solidFill>
              <a:schemeClr val="accent1"/>
            </a:solidFill>
            <a:ln w="9525" cap="flat" cmpd="sng" algn="ctr">
              <a:solidFill>
                <a:srgbClr val="FFFF00"/>
              </a:solidFill>
              <a:prstDash val="solid"/>
              <a:round/>
              <a:headEnd type="none" w="med" len="med"/>
              <a:tailEnd type="arrow"/>
            </a:ln>
            <a:effectLst/>
          </p:spPr>
        </p:cxnSp>
        <p:sp>
          <p:nvSpPr>
            <p:cNvPr id="196" name="Freeform 195"/>
            <p:cNvSpPr/>
            <p:nvPr/>
          </p:nvSpPr>
          <p:spPr bwMode="auto">
            <a:xfrm>
              <a:off x="392430" y="3413760"/>
              <a:ext cx="220980" cy="274320"/>
            </a:xfrm>
            <a:custGeom>
              <a:avLst/>
              <a:gdLst>
                <a:gd name="connsiteX0" fmla="*/ 38100 w 220980"/>
                <a:gd name="connsiteY0" fmla="*/ 224790 h 274320"/>
                <a:gd name="connsiteX1" fmla="*/ 60960 w 220980"/>
                <a:gd name="connsiteY1" fmla="*/ 179070 h 274320"/>
                <a:gd name="connsiteX2" fmla="*/ 64770 w 220980"/>
                <a:gd name="connsiteY2" fmla="*/ 150495 h 274320"/>
                <a:gd name="connsiteX3" fmla="*/ 87630 w 220980"/>
                <a:gd name="connsiteY3" fmla="*/ 120015 h 274320"/>
                <a:gd name="connsiteX4" fmla="*/ 125730 w 220980"/>
                <a:gd name="connsiteY4" fmla="*/ 99060 h 274320"/>
                <a:gd name="connsiteX5" fmla="*/ 133350 w 220980"/>
                <a:gd name="connsiteY5" fmla="*/ 76200 h 274320"/>
                <a:gd name="connsiteX6" fmla="*/ 160020 w 220980"/>
                <a:gd name="connsiteY6" fmla="*/ 26670 h 274320"/>
                <a:gd name="connsiteX7" fmla="*/ 200025 w 220980"/>
                <a:gd name="connsiteY7" fmla="*/ 15240 h 274320"/>
                <a:gd name="connsiteX8" fmla="*/ 220980 w 220980"/>
                <a:gd name="connsiteY8" fmla="*/ 0 h 274320"/>
                <a:gd name="connsiteX9" fmla="*/ 0 w 220980"/>
                <a:gd name="connsiteY9" fmla="*/ 0 h 274320"/>
                <a:gd name="connsiteX10" fmla="*/ 3810 w 220980"/>
                <a:gd name="connsiteY10" fmla="*/ 274320 h 274320"/>
                <a:gd name="connsiteX11" fmla="*/ 38100 w 220980"/>
                <a:gd name="connsiteY11" fmla="*/ 22479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980" h="274320">
                  <a:moveTo>
                    <a:pt x="38100" y="224790"/>
                  </a:moveTo>
                  <a:lnTo>
                    <a:pt x="60960" y="179070"/>
                  </a:lnTo>
                  <a:lnTo>
                    <a:pt x="64770" y="150495"/>
                  </a:lnTo>
                  <a:lnTo>
                    <a:pt x="87630" y="120015"/>
                  </a:lnTo>
                  <a:lnTo>
                    <a:pt x="125730" y="99060"/>
                  </a:lnTo>
                  <a:lnTo>
                    <a:pt x="133350" y="76200"/>
                  </a:lnTo>
                  <a:lnTo>
                    <a:pt x="160020" y="26670"/>
                  </a:lnTo>
                  <a:lnTo>
                    <a:pt x="200025" y="15240"/>
                  </a:lnTo>
                  <a:lnTo>
                    <a:pt x="220980" y="0"/>
                  </a:lnTo>
                  <a:lnTo>
                    <a:pt x="0" y="0"/>
                  </a:lnTo>
                  <a:lnTo>
                    <a:pt x="3810" y="274320"/>
                  </a:lnTo>
                  <a:lnTo>
                    <a:pt x="38100" y="224790"/>
                  </a:lnTo>
                  <a:close/>
                </a:path>
              </a:pathLst>
            </a:custGeom>
            <a:solidFill>
              <a:srgbClr val="1008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197" name="Freeform 196"/>
            <p:cNvSpPr/>
            <p:nvPr/>
          </p:nvSpPr>
          <p:spPr bwMode="auto">
            <a:xfrm>
              <a:off x="403860" y="3731895"/>
              <a:ext cx="297180" cy="217170"/>
            </a:xfrm>
            <a:custGeom>
              <a:avLst/>
              <a:gdLst>
                <a:gd name="connsiteX0" fmla="*/ 297180 w 297180"/>
                <a:gd name="connsiteY0" fmla="*/ 217170 h 217170"/>
                <a:gd name="connsiteX1" fmla="*/ 272415 w 297180"/>
                <a:gd name="connsiteY1" fmla="*/ 171450 h 217170"/>
                <a:gd name="connsiteX2" fmla="*/ 264795 w 297180"/>
                <a:gd name="connsiteY2" fmla="*/ 158115 h 217170"/>
                <a:gd name="connsiteX3" fmla="*/ 249555 w 297180"/>
                <a:gd name="connsiteY3" fmla="*/ 177165 h 217170"/>
                <a:gd name="connsiteX4" fmla="*/ 198120 w 297180"/>
                <a:gd name="connsiteY4" fmla="*/ 184785 h 217170"/>
                <a:gd name="connsiteX5" fmla="*/ 152400 w 297180"/>
                <a:gd name="connsiteY5" fmla="*/ 175260 h 217170"/>
                <a:gd name="connsiteX6" fmla="*/ 104775 w 297180"/>
                <a:gd name="connsiteY6" fmla="*/ 148590 h 217170"/>
                <a:gd name="connsiteX7" fmla="*/ 93345 w 297180"/>
                <a:gd name="connsiteY7" fmla="*/ 87630 h 217170"/>
                <a:gd name="connsiteX8" fmla="*/ 95250 w 297180"/>
                <a:gd name="connsiteY8" fmla="*/ 59055 h 217170"/>
                <a:gd name="connsiteX9" fmla="*/ 55245 w 297180"/>
                <a:gd name="connsiteY9" fmla="*/ 43815 h 217170"/>
                <a:gd name="connsiteX10" fmla="*/ 17145 w 297180"/>
                <a:gd name="connsiteY10" fmla="*/ 11430 h 217170"/>
                <a:gd name="connsiteX11" fmla="*/ 3810 w 297180"/>
                <a:gd name="connsiteY11" fmla="*/ 0 h 217170"/>
                <a:gd name="connsiteX12" fmla="*/ 0 w 297180"/>
                <a:gd name="connsiteY12" fmla="*/ 207645 h 217170"/>
                <a:gd name="connsiteX13" fmla="*/ 297180 w 297180"/>
                <a:gd name="connsiteY13" fmla="*/ 217170 h 2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7180" h="217170">
                  <a:moveTo>
                    <a:pt x="297180" y="217170"/>
                  </a:moveTo>
                  <a:lnTo>
                    <a:pt x="272415" y="171450"/>
                  </a:lnTo>
                  <a:lnTo>
                    <a:pt x="264795" y="158115"/>
                  </a:lnTo>
                  <a:lnTo>
                    <a:pt x="249555" y="177165"/>
                  </a:lnTo>
                  <a:lnTo>
                    <a:pt x="198120" y="184785"/>
                  </a:lnTo>
                  <a:lnTo>
                    <a:pt x="152400" y="175260"/>
                  </a:lnTo>
                  <a:lnTo>
                    <a:pt x="104775" y="148590"/>
                  </a:lnTo>
                  <a:lnTo>
                    <a:pt x="93345" y="87630"/>
                  </a:lnTo>
                  <a:lnTo>
                    <a:pt x="95250" y="59055"/>
                  </a:lnTo>
                  <a:lnTo>
                    <a:pt x="55245" y="43815"/>
                  </a:lnTo>
                  <a:lnTo>
                    <a:pt x="17145" y="11430"/>
                  </a:lnTo>
                  <a:lnTo>
                    <a:pt x="3810" y="0"/>
                  </a:lnTo>
                  <a:lnTo>
                    <a:pt x="0" y="207645"/>
                  </a:lnTo>
                  <a:lnTo>
                    <a:pt x="297180" y="217170"/>
                  </a:lnTo>
                  <a:close/>
                </a:path>
              </a:pathLst>
            </a:custGeom>
            <a:solidFill>
              <a:srgbClr val="1008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198" name="Freeform 197"/>
            <p:cNvSpPr/>
            <p:nvPr/>
          </p:nvSpPr>
          <p:spPr bwMode="auto">
            <a:xfrm>
              <a:off x="459105" y="4339590"/>
              <a:ext cx="299085" cy="392430"/>
            </a:xfrm>
            <a:custGeom>
              <a:avLst/>
              <a:gdLst>
                <a:gd name="connsiteX0" fmla="*/ 299085 w 299085"/>
                <a:gd name="connsiteY0" fmla="*/ 392430 h 392430"/>
                <a:gd name="connsiteX1" fmla="*/ 247650 w 299085"/>
                <a:gd name="connsiteY1" fmla="*/ 354330 h 392430"/>
                <a:gd name="connsiteX2" fmla="*/ 201930 w 299085"/>
                <a:gd name="connsiteY2" fmla="*/ 318135 h 392430"/>
                <a:gd name="connsiteX3" fmla="*/ 150495 w 299085"/>
                <a:gd name="connsiteY3" fmla="*/ 300990 h 392430"/>
                <a:gd name="connsiteX4" fmla="*/ 108585 w 299085"/>
                <a:gd name="connsiteY4" fmla="*/ 266700 h 392430"/>
                <a:gd name="connsiteX5" fmla="*/ 95250 w 299085"/>
                <a:gd name="connsiteY5" fmla="*/ 192405 h 392430"/>
                <a:gd name="connsiteX6" fmla="*/ 114300 w 299085"/>
                <a:gd name="connsiteY6" fmla="*/ 165735 h 392430"/>
                <a:gd name="connsiteX7" fmla="*/ 97155 w 299085"/>
                <a:gd name="connsiteY7" fmla="*/ 140970 h 392430"/>
                <a:gd name="connsiteX8" fmla="*/ 99060 w 299085"/>
                <a:gd name="connsiteY8" fmla="*/ 93345 h 392430"/>
                <a:gd name="connsiteX9" fmla="*/ 131445 w 299085"/>
                <a:gd name="connsiteY9" fmla="*/ 43815 h 392430"/>
                <a:gd name="connsiteX10" fmla="*/ 196215 w 299085"/>
                <a:gd name="connsiteY10" fmla="*/ 19050 h 392430"/>
                <a:gd name="connsiteX11" fmla="*/ 200025 w 299085"/>
                <a:gd name="connsiteY11" fmla="*/ 0 h 392430"/>
                <a:gd name="connsiteX12" fmla="*/ 0 w 299085"/>
                <a:gd name="connsiteY12" fmla="*/ 22860 h 392430"/>
                <a:gd name="connsiteX13" fmla="*/ 0 w 299085"/>
                <a:gd name="connsiteY13" fmla="*/ 47625 h 392430"/>
                <a:gd name="connsiteX14" fmla="*/ 45720 w 299085"/>
                <a:gd name="connsiteY14" fmla="*/ 388620 h 392430"/>
                <a:gd name="connsiteX15" fmla="*/ 299085 w 299085"/>
                <a:gd name="connsiteY15" fmla="*/ 392430 h 3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9085" h="392430">
                  <a:moveTo>
                    <a:pt x="299085" y="392430"/>
                  </a:moveTo>
                  <a:lnTo>
                    <a:pt x="247650" y="354330"/>
                  </a:lnTo>
                  <a:lnTo>
                    <a:pt x="201930" y="318135"/>
                  </a:lnTo>
                  <a:lnTo>
                    <a:pt x="150495" y="300990"/>
                  </a:lnTo>
                  <a:lnTo>
                    <a:pt x="108585" y="266700"/>
                  </a:lnTo>
                  <a:lnTo>
                    <a:pt x="95250" y="192405"/>
                  </a:lnTo>
                  <a:lnTo>
                    <a:pt x="114300" y="165735"/>
                  </a:lnTo>
                  <a:lnTo>
                    <a:pt x="97155" y="140970"/>
                  </a:lnTo>
                  <a:lnTo>
                    <a:pt x="99060" y="93345"/>
                  </a:lnTo>
                  <a:lnTo>
                    <a:pt x="131445" y="43815"/>
                  </a:lnTo>
                  <a:lnTo>
                    <a:pt x="196215" y="19050"/>
                  </a:lnTo>
                  <a:lnTo>
                    <a:pt x="200025" y="0"/>
                  </a:lnTo>
                  <a:lnTo>
                    <a:pt x="0" y="22860"/>
                  </a:lnTo>
                  <a:lnTo>
                    <a:pt x="0" y="47625"/>
                  </a:lnTo>
                  <a:lnTo>
                    <a:pt x="45720" y="388620"/>
                  </a:lnTo>
                  <a:lnTo>
                    <a:pt x="299085" y="392430"/>
                  </a:lnTo>
                  <a:close/>
                </a:path>
              </a:pathLst>
            </a:custGeom>
            <a:solidFill>
              <a:srgbClr val="1008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202" name="Freeform 201"/>
            <p:cNvSpPr/>
            <p:nvPr/>
          </p:nvSpPr>
          <p:spPr bwMode="auto">
            <a:xfrm>
              <a:off x="864870" y="3425190"/>
              <a:ext cx="139065" cy="114300"/>
            </a:xfrm>
            <a:custGeom>
              <a:avLst/>
              <a:gdLst>
                <a:gd name="connsiteX0" fmla="*/ 100965 w 139065"/>
                <a:gd name="connsiteY0" fmla="*/ 114300 h 114300"/>
                <a:gd name="connsiteX1" fmla="*/ 47625 w 139065"/>
                <a:gd name="connsiteY1" fmla="*/ 81915 h 114300"/>
                <a:gd name="connsiteX2" fmla="*/ 30480 w 139065"/>
                <a:gd name="connsiteY2" fmla="*/ 81915 h 114300"/>
                <a:gd name="connsiteX3" fmla="*/ 0 w 139065"/>
                <a:gd name="connsiteY3" fmla="*/ 0 h 114300"/>
                <a:gd name="connsiteX4" fmla="*/ 139065 w 139065"/>
                <a:gd name="connsiteY4" fmla="*/ 5715 h 114300"/>
                <a:gd name="connsiteX5" fmla="*/ 100965 w 139065"/>
                <a:gd name="connsiteY5"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5" h="114300">
                  <a:moveTo>
                    <a:pt x="100965" y="114300"/>
                  </a:moveTo>
                  <a:lnTo>
                    <a:pt x="47625" y="81915"/>
                  </a:lnTo>
                  <a:lnTo>
                    <a:pt x="30480" y="81915"/>
                  </a:lnTo>
                  <a:lnTo>
                    <a:pt x="0" y="0"/>
                  </a:lnTo>
                  <a:lnTo>
                    <a:pt x="139065" y="5715"/>
                  </a:lnTo>
                  <a:lnTo>
                    <a:pt x="100965" y="114300"/>
                  </a:lnTo>
                  <a:close/>
                </a:path>
              </a:pathLst>
            </a:custGeom>
            <a:solidFill>
              <a:srgbClr val="2C050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203" name="Freeform 202"/>
            <p:cNvSpPr/>
            <p:nvPr/>
          </p:nvSpPr>
          <p:spPr bwMode="auto">
            <a:xfrm>
              <a:off x="800100" y="3823335"/>
              <a:ext cx="198120" cy="131445"/>
            </a:xfrm>
            <a:custGeom>
              <a:avLst/>
              <a:gdLst>
                <a:gd name="connsiteX0" fmla="*/ 0 w 198120"/>
                <a:gd name="connsiteY0" fmla="*/ 131445 h 131445"/>
                <a:gd name="connsiteX1" fmla="*/ 0 w 198120"/>
                <a:gd name="connsiteY1" fmla="*/ 131445 h 131445"/>
                <a:gd name="connsiteX2" fmla="*/ 38100 w 198120"/>
                <a:gd name="connsiteY2" fmla="*/ 95250 h 131445"/>
                <a:gd name="connsiteX3" fmla="*/ 62865 w 198120"/>
                <a:gd name="connsiteY3" fmla="*/ 57150 h 131445"/>
                <a:gd name="connsiteX4" fmla="*/ 66675 w 198120"/>
                <a:gd name="connsiteY4" fmla="*/ 30480 h 131445"/>
                <a:gd name="connsiteX5" fmla="*/ 112395 w 198120"/>
                <a:gd name="connsiteY5" fmla="*/ 30480 h 131445"/>
                <a:gd name="connsiteX6" fmla="*/ 139065 w 198120"/>
                <a:gd name="connsiteY6" fmla="*/ 20955 h 131445"/>
                <a:gd name="connsiteX7" fmla="*/ 188595 w 198120"/>
                <a:gd name="connsiteY7" fmla="*/ 0 h 131445"/>
                <a:gd name="connsiteX8" fmla="*/ 198120 w 198120"/>
                <a:gd name="connsiteY8" fmla="*/ 121920 h 131445"/>
                <a:gd name="connsiteX9" fmla="*/ 0 w 198120"/>
                <a:gd name="connsiteY9" fmla="*/ 131445 h 13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120" h="131445">
                  <a:moveTo>
                    <a:pt x="0" y="131445"/>
                  </a:moveTo>
                  <a:lnTo>
                    <a:pt x="0" y="131445"/>
                  </a:lnTo>
                  <a:lnTo>
                    <a:pt x="38100" y="95250"/>
                  </a:lnTo>
                  <a:lnTo>
                    <a:pt x="62865" y="57150"/>
                  </a:lnTo>
                  <a:lnTo>
                    <a:pt x="66675" y="30480"/>
                  </a:lnTo>
                  <a:lnTo>
                    <a:pt x="112395" y="30480"/>
                  </a:lnTo>
                  <a:lnTo>
                    <a:pt x="139065" y="20955"/>
                  </a:lnTo>
                  <a:lnTo>
                    <a:pt x="188595" y="0"/>
                  </a:lnTo>
                  <a:lnTo>
                    <a:pt x="198120" y="121920"/>
                  </a:lnTo>
                  <a:lnTo>
                    <a:pt x="0" y="131445"/>
                  </a:lnTo>
                  <a:close/>
                </a:path>
              </a:pathLst>
            </a:custGeom>
            <a:solidFill>
              <a:srgbClr val="2C050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204" name="Freeform 203"/>
            <p:cNvSpPr/>
            <p:nvPr/>
          </p:nvSpPr>
          <p:spPr bwMode="auto">
            <a:xfrm>
              <a:off x="662940" y="4358640"/>
              <a:ext cx="228600" cy="369570"/>
            </a:xfrm>
            <a:custGeom>
              <a:avLst/>
              <a:gdLst>
                <a:gd name="connsiteX0" fmla="*/ 0 w 228600"/>
                <a:gd name="connsiteY0" fmla="*/ 0 h 369570"/>
                <a:gd name="connsiteX1" fmla="*/ 60960 w 228600"/>
                <a:gd name="connsiteY1" fmla="*/ 22860 h 369570"/>
                <a:gd name="connsiteX2" fmla="*/ 91440 w 228600"/>
                <a:gd name="connsiteY2" fmla="*/ 57150 h 369570"/>
                <a:gd name="connsiteX3" fmla="*/ 146685 w 228600"/>
                <a:gd name="connsiteY3" fmla="*/ 72390 h 369570"/>
                <a:gd name="connsiteX4" fmla="*/ 180975 w 228600"/>
                <a:gd name="connsiteY4" fmla="*/ 106680 h 369570"/>
                <a:gd name="connsiteX5" fmla="*/ 192405 w 228600"/>
                <a:gd name="connsiteY5" fmla="*/ 158115 h 369570"/>
                <a:gd name="connsiteX6" fmla="*/ 179070 w 228600"/>
                <a:gd name="connsiteY6" fmla="*/ 201930 h 369570"/>
                <a:gd name="connsiteX7" fmla="*/ 194310 w 228600"/>
                <a:gd name="connsiteY7" fmla="*/ 240030 h 369570"/>
                <a:gd name="connsiteX8" fmla="*/ 182880 w 228600"/>
                <a:gd name="connsiteY8" fmla="*/ 300990 h 369570"/>
                <a:gd name="connsiteX9" fmla="*/ 125730 w 228600"/>
                <a:gd name="connsiteY9" fmla="*/ 340995 h 369570"/>
                <a:gd name="connsiteX10" fmla="*/ 74295 w 228600"/>
                <a:gd name="connsiteY10" fmla="*/ 346710 h 369570"/>
                <a:gd name="connsiteX11" fmla="*/ 74295 w 228600"/>
                <a:gd name="connsiteY11" fmla="*/ 369570 h 369570"/>
                <a:gd name="connsiteX12" fmla="*/ 226695 w 228600"/>
                <a:gd name="connsiteY12" fmla="*/ 358140 h 369570"/>
                <a:gd name="connsiteX13" fmla="*/ 228600 w 228600"/>
                <a:gd name="connsiteY13" fmla="*/ 1905 h 369570"/>
                <a:gd name="connsiteX14" fmla="*/ 0 w 228600"/>
                <a:gd name="connsiteY14" fmla="*/ 0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 h="369570">
                  <a:moveTo>
                    <a:pt x="0" y="0"/>
                  </a:moveTo>
                  <a:lnTo>
                    <a:pt x="60960" y="22860"/>
                  </a:lnTo>
                  <a:lnTo>
                    <a:pt x="91440" y="57150"/>
                  </a:lnTo>
                  <a:lnTo>
                    <a:pt x="146685" y="72390"/>
                  </a:lnTo>
                  <a:lnTo>
                    <a:pt x="180975" y="106680"/>
                  </a:lnTo>
                  <a:lnTo>
                    <a:pt x="192405" y="158115"/>
                  </a:lnTo>
                  <a:lnTo>
                    <a:pt x="179070" y="201930"/>
                  </a:lnTo>
                  <a:lnTo>
                    <a:pt x="194310" y="240030"/>
                  </a:lnTo>
                  <a:lnTo>
                    <a:pt x="182880" y="300990"/>
                  </a:lnTo>
                  <a:lnTo>
                    <a:pt x="125730" y="340995"/>
                  </a:lnTo>
                  <a:lnTo>
                    <a:pt x="74295" y="346710"/>
                  </a:lnTo>
                  <a:lnTo>
                    <a:pt x="74295" y="369570"/>
                  </a:lnTo>
                  <a:lnTo>
                    <a:pt x="226695" y="358140"/>
                  </a:lnTo>
                  <a:lnTo>
                    <a:pt x="228600" y="1905"/>
                  </a:lnTo>
                  <a:lnTo>
                    <a:pt x="0" y="0"/>
                  </a:lnTo>
                  <a:close/>
                </a:path>
              </a:pathLst>
            </a:custGeom>
            <a:solidFill>
              <a:srgbClr val="20040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205" name="Freeform 204"/>
            <p:cNvSpPr/>
            <p:nvPr/>
          </p:nvSpPr>
          <p:spPr bwMode="auto">
            <a:xfrm>
              <a:off x="2520315" y="3815715"/>
              <a:ext cx="154305" cy="139065"/>
            </a:xfrm>
            <a:custGeom>
              <a:avLst/>
              <a:gdLst>
                <a:gd name="connsiteX0" fmla="*/ 123825 w 154305"/>
                <a:gd name="connsiteY0" fmla="*/ 139065 h 139065"/>
                <a:gd name="connsiteX1" fmla="*/ 74295 w 154305"/>
                <a:gd name="connsiteY1" fmla="*/ 110490 h 139065"/>
                <a:gd name="connsiteX2" fmla="*/ 51435 w 154305"/>
                <a:gd name="connsiteY2" fmla="*/ 104775 h 139065"/>
                <a:gd name="connsiteX3" fmla="*/ 40005 w 154305"/>
                <a:gd name="connsiteY3" fmla="*/ 62865 h 139065"/>
                <a:gd name="connsiteX4" fmla="*/ 0 w 154305"/>
                <a:gd name="connsiteY4" fmla="*/ 7620 h 139065"/>
                <a:gd name="connsiteX5" fmla="*/ 0 w 154305"/>
                <a:gd name="connsiteY5" fmla="*/ 0 h 139065"/>
                <a:gd name="connsiteX6" fmla="*/ 154305 w 154305"/>
                <a:gd name="connsiteY6" fmla="*/ 13335 h 139065"/>
                <a:gd name="connsiteX7" fmla="*/ 123825 w 154305"/>
                <a:gd name="connsiteY7" fmla="*/ 139065 h 1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305" h="139065">
                  <a:moveTo>
                    <a:pt x="123825" y="139065"/>
                  </a:moveTo>
                  <a:lnTo>
                    <a:pt x="74295" y="110490"/>
                  </a:lnTo>
                  <a:lnTo>
                    <a:pt x="51435" y="104775"/>
                  </a:lnTo>
                  <a:lnTo>
                    <a:pt x="40005" y="62865"/>
                  </a:lnTo>
                  <a:lnTo>
                    <a:pt x="0" y="7620"/>
                  </a:lnTo>
                  <a:lnTo>
                    <a:pt x="0" y="0"/>
                  </a:lnTo>
                  <a:lnTo>
                    <a:pt x="154305" y="13335"/>
                  </a:lnTo>
                  <a:lnTo>
                    <a:pt x="123825" y="139065"/>
                  </a:lnTo>
                  <a:close/>
                </a:path>
              </a:pathLst>
            </a:custGeom>
            <a:solidFill>
              <a:srgbClr val="F768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206" name="Freeform 205"/>
            <p:cNvSpPr/>
            <p:nvPr/>
          </p:nvSpPr>
          <p:spPr bwMode="auto">
            <a:xfrm>
              <a:off x="2499360" y="4257675"/>
              <a:ext cx="150495" cy="114300"/>
            </a:xfrm>
            <a:custGeom>
              <a:avLst/>
              <a:gdLst>
                <a:gd name="connsiteX0" fmla="*/ 0 w 150495"/>
                <a:gd name="connsiteY0" fmla="*/ 106680 h 114300"/>
                <a:gd name="connsiteX1" fmla="*/ 0 w 150495"/>
                <a:gd name="connsiteY1" fmla="*/ 106680 h 114300"/>
                <a:gd name="connsiteX2" fmla="*/ 28575 w 150495"/>
                <a:gd name="connsiteY2" fmla="*/ 57150 h 114300"/>
                <a:gd name="connsiteX3" fmla="*/ 41910 w 150495"/>
                <a:gd name="connsiteY3" fmla="*/ 15240 h 114300"/>
                <a:gd name="connsiteX4" fmla="*/ 100965 w 150495"/>
                <a:gd name="connsiteY4" fmla="*/ 22860 h 114300"/>
                <a:gd name="connsiteX5" fmla="*/ 150495 w 150495"/>
                <a:gd name="connsiteY5" fmla="*/ 0 h 114300"/>
                <a:gd name="connsiteX6" fmla="*/ 150495 w 150495"/>
                <a:gd name="connsiteY6" fmla="*/ 114300 h 114300"/>
                <a:gd name="connsiteX7" fmla="*/ 0 w 150495"/>
                <a:gd name="connsiteY7" fmla="*/ 10668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95" h="114300">
                  <a:moveTo>
                    <a:pt x="0" y="106680"/>
                  </a:moveTo>
                  <a:lnTo>
                    <a:pt x="0" y="106680"/>
                  </a:lnTo>
                  <a:lnTo>
                    <a:pt x="28575" y="57150"/>
                  </a:lnTo>
                  <a:lnTo>
                    <a:pt x="41910" y="15240"/>
                  </a:lnTo>
                  <a:lnTo>
                    <a:pt x="100965" y="22860"/>
                  </a:lnTo>
                  <a:lnTo>
                    <a:pt x="150495" y="0"/>
                  </a:lnTo>
                  <a:lnTo>
                    <a:pt x="150495" y="114300"/>
                  </a:lnTo>
                  <a:lnTo>
                    <a:pt x="0" y="106680"/>
                  </a:lnTo>
                  <a:close/>
                </a:path>
              </a:pathLst>
            </a:custGeom>
            <a:solidFill>
              <a:srgbClr val="D3360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207" name="Freeform 206"/>
            <p:cNvSpPr/>
            <p:nvPr/>
          </p:nvSpPr>
          <p:spPr bwMode="auto">
            <a:xfrm>
              <a:off x="2061210" y="3810000"/>
              <a:ext cx="87630" cy="276225"/>
            </a:xfrm>
            <a:custGeom>
              <a:avLst/>
              <a:gdLst>
                <a:gd name="connsiteX0" fmla="*/ 22860 w 87630"/>
                <a:gd name="connsiteY0" fmla="*/ 276225 h 276225"/>
                <a:gd name="connsiteX1" fmla="*/ 59055 w 87630"/>
                <a:gd name="connsiteY1" fmla="*/ 226695 h 276225"/>
                <a:gd name="connsiteX2" fmla="*/ 59055 w 87630"/>
                <a:gd name="connsiteY2" fmla="*/ 182880 h 276225"/>
                <a:gd name="connsiteX3" fmla="*/ 15240 w 87630"/>
                <a:gd name="connsiteY3" fmla="*/ 135255 h 276225"/>
                <a:gd name="connsiteX4" fmla="*/ 41910 w 87630"/>
                <a:gd name="connsiteY4" fmla="*/ 57150 h 276225"/>
                <a:gd name="connsiteX5" fmla="*/ 87630 w 87630"/>
                <a:gd name="connsiteY5" fmla="*/ 22860 h 276225"/>
                <a:gd name="connsiteX6" fmla="*/ 83820 w 87630"/>
                <a:gd name="connsiteY6" fmla="*/ 0 h 276225"/>
                <a:gd name="connsiteX7" fmla="*/ 0 w 87630"/>
                <a:gd name="connsiteY7" fmla="*/ 0 h 276225"/>
                <a:gd name="connsiteX8" fmla="*/ 22860 w 87630"/>
                <a:gd name="connsiteY8" fmla="*/ 27622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 h="276225">
                  <a:moveTo>
                    <a:pt x="22860" y="276225"/>
                  </a:moveTo>
                  <a:lnTo>
                    <a:pt x="59055" y="226695"/>
                  </a:lnTo>
                  <a:lnTo>
                    <a:pt x="59055" y="182880"/>
                  </a:lnTo>
                  <a:lnTo>
                    <a:pt x="15240" y="135255"/>
                  </a:lnTo>
                  <a:lnTo>
                    <a:pt x="41910" y="57150"/>
                  </a:lnTo>
                  <a:lnTo>
                    <a:pt x="87630" y="22860"/>
                  </a:lnTo>
                  <a:lnTo>
                    <a:pt x="83820" y="0"/>
                  </a:lnTo>
                  <a:lnTo>
                    <a:pt x="0" y="0"/>
                  </a:lnTo>
                  <a:lnTo>
                    <a:pt x="22860" y="276225"/>
                  </a:lnTo>
                  <a:close/>
                </a:path>
              </a:pathLst>
            </a:custGeom>
            <a:solidFill>
              <a:srgbClr val="A2270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208" name="Freeform 207"/>
            <p:cNvSpPr/>
            <p:nvPr/>
          </p:nvSpPr>
          <p:spPr bwMode="auto">
            <a:xfrm>
              <a:off x="2074545" y="4286250"/>
              <a:ext cx="302895" cy="80010"/>
            </a:xfrm>
            <a:custGeom>
              <a:avLst/>
              <a:gdLst>
                <a:gd name="connsiteX0" fmla="*/ 0 w 302895"/>
                <a:gd name="connsiteY0" fmla="*/ 80010 h 80010"/>
                <a:gd name="connsiteX1" fmla="*/ 0 w 302895"/>
                <a:gd name="connsiteY1" fmla="*/ 0 h 80010"/>
                <a:gd name="connsiteX2" fmla="*/ 55245 w 302895"/>
                <a:gd name="connsiteY2" fmla="*/ 19050 h 80010"/>
                <a:gd name="connsiteX3" fmla="*/ 110490 w 302895"/>
                <a:gd name="connsiteY3" fmla="*/ 5715 h 80010"/>
                <a:gd name="connsiteX4" fmla="*/ 144780 w 302895"/>
                <a:gd name="connsiteY4" fmla="*/ 38100 h 80010"/>
                <a:gd name="connsiteX5" fmla="*/ 179070 w 302895"/>
                <a:gd name="connsiteY5" fmla="*/ 57150 h 80010"/>
                <a:gd name="connsiteX6" fmla="*/ 236220 w 302895"/>
                <a:gd name="connsiteY6" fmla="*/ 51435 h 80010"/>
                <a:gd name="connsiteX7" fmla="*/ 272415 w 302895"/>
                <a:gd name="connsiteY7" fmla="*/ 32385 h 80010"/>
                <a:gd name="connsiteX8" fmla="*/ 302895 w 302895"/>
                <a:gd name="connsiteY8" fmla="*/ 66675 h 80010"/>
                <a:gd name="connsiteX9" fmla="*/ 302895 w 302895"/>
                <a:gd name="connsiteY9" fmla="*/ 78105 h 80010"/>
                <a:gd name="connsiteX10" fmla="*/ 0 w 302895"/>
                <a:gd name="connsiteY10" fmla="*/ 80010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2895" h="80010">
                  <a:moveTo>
                    <a:pt x="0" y="80010"/>
                  </a:moveTo>
                  <a:lnTo>
                    <a:pt x="0" y="0"/>
                  </a:lnTo>
                  <a:lnTo>
                    <a:pt x="55245" y="19050"/>
                  </a:lnTo>
                  <a:lnTo>
                    <a:pt x="110490" y="5715"/>
                  </a:lnTo>
                  <a:lnTo>
                    <a:pt x="144780" y="38100"/>
                  </a:lnTo>
                  <a:lnTo>
                    <a:pt x="179070" y="57150"/>
                  </a:lnTo>
                  <a:lnTo>
                    <a:pt x="236220" y="51435"/>
                  </a:lnTo>
                  <a:lnTo>
                    <a:pt x="272415" y="32385"/>
                  </a:lnTo>
                  <a:lnTo>
                    <a:pt x="302895" y="66675"/>
                  </a:lnTo>
                  <a:lnTo>
                    <a:pt x="302895" y="78105"/>
                  </a:lnTo>
                  <a:lnTo>
                    <a:pt x="0" y="80010"/>
                  </a:lnTo>
                  <a:close/>
                </a:path>
              </a:pathLst>
            </a:custGeom>
            <a:solidFill>
              <a:srgbClr val="A2270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209" name="Freeform 208"/>
            <p:cNvSpPr/>
            <p:nvPr/>
          </p:nvSpPr>
          <p:spPr bwMode="auto">
            <a:xfrm>
              <a:off x="5726430" y="4391025"/>
              <a:ext cx="116205" cy="102870"/>
            </a:xfrm>
            <a:custGeom>
              <a:avLst/>
              <a:gdLst>
                <a:gd name="connsiteX0" fmla="*/ 0 w 116205"/>
                <a:gd name="connsiteY0" fmla="*/ 97155 h 102870"/>
                <a:gd name="connsiteX1" fmla="*/ 68580 w 116205"/>
                <a:gd name="connsiteY1" fmla="*/ 47625 h 102870"/>
                <a:gd name="connsiteX2" fmla="*/ 68580 w 116205"/>
                <a:gd name="connsiteY2" fmla="*/ 17145 h 102870"/>
                <a:gd name="connsiteX3" fmla="*/ 116205 w 116205"/>
                <a:gd name="connsiteY3" fmla="*/ 0 h 102870"/>
                <a:gd name="connsiteX4" fmla="*/ 112395 w 116205"/>
                <a:gd name="connsiteY4" fmla="*/ 102870 h 102870"/>
                <a:gd name="connsiteX5" fmla="*/ 0 w 116205"/>
                <a:gd name="connsiteY5" fmla="*/ 97155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 h="102870">
                  <a:moveTo>
                    <a:pt x="0" y="97155"/>
                  </a:moveTo>
                  <a:lnTo>
                    <a:pt x="68580" y="47625"/>
                  </a:lnTo>
                  <a:lnTo>
                    <a:pt x="68580" y="17145"/>
                  </a:lnTo>
                  <a:lnTo>
                    <a:pt x="116205" y="0"/>
                  </a:lnTo>
                  <a:lnTo>
                    <a:pt x="112395" y="102870"/>
                  </a:lnTo>
                  <a:lnTo>
                    <a:pt x="0" y="97155"/>
                  </a:lnTo>
                  <a:close/>
                </a:path>
              </a:pathLst>
            </a:custGeom>
            <a:solidFill>
              <a:srgbClr val="F59F4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210" name="Freeform 209"/>
            <p:cNvSpPr/>
            <p:nvPr/>
          </p:nvSpPr>
          <p:spPr bwMode="auto">
            <a:xfrm>
              <a:off x="5324475" y="4787265"/>
              <a:ext cx="234315" cy="371475"/>
            </a:xfrm>
            <a:custGeom>
              <a:avLst/>
              <a:gdLst>
                <a:gd name="connsiteX0" fmla="*/ 234315 w 234315"/>
                <a:gd name="connsiteY0" fmla="*/ 358140 h 371475"/>
                <a:gd name="connsiteX1" fmla="*/ 188595 w 234315"/>
                <a:gd name="connsiteY1" fmla="*/ 323850 h 371475"/>
                <a:gd name="connsiteX2" fmla="*/ 169545 w 234315"/>
                <a:gd name="connsiteY2" fmla="*/ 299085 h 371475"/>
                <a:gd name="connsiteX3" fmla="*/ 100965 w 234315"/>
                <a:gd name="connsiteY3" fmla="*/ 272415 h 371475"/>
                <a:gd name="connsiteX4" fmla="*/ 64770 w 234315"/>
                <a:gd name="connsiteY4" fmla="*/ 219075 h 371475"/>
                <a:gd name="connsiteX5" fmla="*/ 87630 w 234315"/>
                <a:gd name="connsiteY5" fmla="*/ 156210 h 371475"/>
                <a:gd name="connsiteX6" fmla="*/ 74295 w 234315"/>
                <a:gd name="connsiteY6" fmla="*/ 129540 h 371475"/>
                <a:gd name="connsiteX7" fmla="*/ 70485 w 234315"/>
                <a:gd name="connsiteY7" fmla="*/ 60960 h 371475"/>
                <a:gd name="connsiteX8" fmla="*/ 133350 w 234315"/>
                <a:gd name="connsiteY8" fmla="*/ 19050 h 371475"/>
                <a:gd name="connsiteX9" fmla="*/ 139065 w 234315"/>
                <a:gd name="connsiteY9" fmla="*/ 0 h 371475"/>
                <a:gd name="connsiteX10" fmla="*/ 0 w 234315"/>
                <a:gd name="connsiteY10" fmla="*/ 3810 h 371475"/>
                <a:gd name="connsiteX11" fmla="*/ 13335 w 234315"/>
                <a:gd name="connsiteY11" fmla="*/ 371475 h 371475"/>
                <a:gd name="connsiteX12" fmla="*/ 234315 w 234315"/>
                <a:gd name="connsiteY12" fmla="*/ 35814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315" h="371475">
                  <a:moveTo>
                    <a:pt x="234315" y="358140"/>
                  </a:moveTo>
                  <a:lnTo>
                    <a:pt x="188595" y="323850"/>
                  </a:lnTo>
                  <a:lnTo>
                    <a:pt x="169545" y="299085"/>
                  </a:lnTo>
                  <a:lnTo>
                    <a:pt x="100965" y="272415"/>
                  </a:lnTo>
                  <a:lnTo>
                    <a:pt x="64770" y="219075"/>
                  </a:lnTo>
                  <a:lnTo>
                    <a:pt x="87630" y="156210"/>
                  </a:lnTo>
                  <a:lnTo>
                    <a:pt x="74295" y="129540"/>
                  </a:lnTo>
                  <a:lnTo>
                    <a:pt x="70485" y="60960"/>
                  </a:lnTo>
                  <a:lnTo>
                    <a:pt x="133350" y="19050"/>
                  </a:lnTo>
                  <a:lnTo>
                    <a:pt x="139065" y="0"/>
                  </a:lnTo>
                  <a:lnTo>
                    <a:pt x="0" y="3810"/>
                  </a:lnTo>
                  <a:lnTo>
                    <a:pt x="13335" y="371475"/>
                  </a:lnTo>
                  <a:lnTo>
                    <a:pt x="234315" y="358140"/>
                  </a:lnTo>
                  <a:close/>
                </a:path>
              </a:pathLst>
            </a:custGeom>
            <a:solidFill>
              <a:srgbClr val="F59F41"/>
            </a:solidFill>
            <a:ln w="9525" cap="flat" cmpd="sng" algn="ctr">
              <a:noFill/>
              <a:prstDash val="solid"/>
              <a:round/>
              <a:headEnd type="none" w="med" len="med"/>
              <a:tailEnd type="none" w="med" len="med"/>
            </a:ln>
            <a:effectLst>
              <a:softEdge rad="127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211" name="Freeform 210"/>
            <p:cNvSpPr/>
            <p:nvPr/>
          </p:nvSpPr>
          <p:spPr bwMode="auto">
            <a:xfrm>
              <a:off x="5575935" y="4813935"/>
              <a:ext cx="123825" cy="55245"/>
            </a:xfrm>
            <a:custGeom>
              <a:avLst/>
              <a:gdLst>
                <a:gd name="connsiteX0" fmla="*/ 0 w 123825"/>
                <a:gd name="connsiteY0" fmla="*/ 1905 h 55245"/>
                <a:gd name="connsiteX1" fmla="*/ 123825 w 123825"/>
                <a:gd name="connsiteY1" fmla="*/ 0 h 55245"/>
                <a:gd name="connsiteX2" fmla="*/ 123825 w 123825"/>
                <a:gd name="connsiteY2" fmla="*/ 28575 h 55245"/>
                <a:gd name="connsiteX3" fmla="*/ 78105 w 123825"/>
                <a:gd name="connsiteY3" fmla="*/ 55245 h 55245"/>
                <a:gd name="connsiteX4" fmla="*/ 40005 w 123825"/>
                <a:gd name="connsiteY4" fmla="*/ 34290 h 55245"/>
                <a:gd name="connsiteX5" fmla="*/ 0 w 123825"/>
                <a:gd name="connsiteY5" fmla="*/ 1905 h 5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55245">
                  <a:moveTo>
                    <a:pt x="0" y="1905"/>
                  </a:moveTo>
                  <a:lnTo>
                    <a:pt x="123825" y="0"/>
                  </a:lnTo>
                  <a:lnTo>
                    <a:pt x="123825" y="28575"/>
                  </a:lnTo>
                  <a:lnTo>
                    <a:pt x="78105" y="55245"/>
                  </a:lnTo>
                  <a:lnTo>
                    <a:pt x="40005" y="34290"/>
                  </a:lnTo>
                  <a:lnTo>
                    <a:pt x="0" y="1905"/>
                  </a:lnTo>
                  <a:close/>
                </a:path>
              </a:pathLst>
            </a:custGeom>
            <a:solidFill>
              <a:srgbClr val="F6A9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212" name="Freeform 211"/>
            <p:cNvSpPr/>
            <p:nvPr/>
          </p:nvSpPr>
          <p:spPr bwMode="auto">
            <a:xfrm>
              <a:off x="3419475" y="3324225"/>
              <a:ext cx="211455" cy="361950"/>
            </a:xfrm>
            <a:custGeom>
              <a:avLst/>
              <a:gdLst>
                <a:gd name="connsiteX0" fmla="*/ 87630 w 211455"/>
                <a:gd name="connsiteY0" fmla="*/ 0 h 361950"/>
                <a:gd name="connsiteX1" fmla="*/ 53340 w 211455"/>
                <a:gd name="connsiteY1" fmla="*/ 59055 h 361950"/>
                <a:gd name="connsiteX2" fmla="*/ 47625 w 211455"/>
                <a:gd name="connsiteY2" fmla="*/ 110490 h 361950"/>
                <a:gd name="connsiteX3" fmla="*/ 72390 w 211455"/>
                <a:gd name="connsiteY3" fmla="*/ 140970 h 361950"/>
                <a:gd name="connsiteX4" fmla="*/ 47625 w 211455"/>
                <a:gd name="connsiteY4" fmla="*/ 171450 h 361950"/>
                <a:gd name="connsiteX5" fmla="*/ 72390 w 211455"/>
                <a:gd name="connsiteY5" fmla="*/ 241935 h 361950"/>
                <a:gd name="connsiteX6" fmla="*/ 112395 w 211455"/>
                <a:gd name="connsiteY6" fmla="*/ 276225 h 361950"/>
                <a:gd name="connsiteX7" fmla="*/ 148590 w 211455"/>
                <a:gd name="connsiteY7" fmla="*/ 278130 h 361950"/>
                <a:gd name="connsiteX8" fmla="*/ 207645 w 211455"/>
                <a:gd name="connsiteY8" fmla="*/ 331470 h 361950"/>
                <a:gd name="connsiteX9" fmla="*/ 211455 w 211455"/>
                <a:gd name="connsiteY9" fmla="*/ 361950 h 361950"/>
                <a:gd name="connsiteX10" fmla="*/ 9525 w 211455"/>
                <a:gd name="connsiteY10" fmla="*/ 337185 h 361950"/>
                <a:gd name="connsiteX11" fmla="*/ 0 w 211455"/>
                <a:gd name="connsiteY11" fmla="*/ 1905 h 361950"/>
                <a:gd name="connsiteX12" fmla="*/ 87630 w 211455"/>
                <a:gd name="connsiteY12"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455" h="361950">
                  <a:moveTo>
                    <a:pt x="87630" y="0"/>
                  </a:moveTo>
                  <a:lnTo>
                    <a:pt x="53340" y="59055"/>
                  </a:lnTo>
                  <a:lnTo>
                    <a:pt x="47625" y="110490"/>
                  </a:lnTo>
                  <a:lnTo>
                    <a:pt x="72390" y="140970"/>
                  </a:lnTo>
                  <a:lnTo>
                    <a:pt x="47625" y="171450"/>
                  </a:lnTo>
                  <a:lnTo>
                    <a:pt x="72390" y="241935"/>
                  </a:lnTo>
                  <a:lnTo>
                    <a:pt x="112395" y="276225"/>
                  </a:lnTo>
                  <a:lnTo>
                    <a:pt x="148590" y="278130"/>
                  </a:lnTo>
                  <a:lnTo>
                    <a:pt x="207645" y="331470"/>
                  </a:lnTo>
                  <a:lnTo>
                    <a:pt x="211455" y="361950"/>
                  </a:lnTo>
                  <a:lnTo>
                    <a:pt x="9525" y="337185"/>
                  </a:lnTo>
                  <a:lnTo>
                    <a:pt x="0" y="1905"/>
                  </a:lnTo>
                  <a:lnTo>
                    <a:pt x="87630" y="0"/>
                  </a:lnTo>
                  <a:close/>
                </a:path>
              </a:pathLst>
            </a:custGeom>
            <a:solidFill>
              <a:srgbClr val="FAD77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grpSp>
      <p:grpSp>
        <p:nvGrpSpPr>
          <p:cNvPr id="215" name="Group 214"/>
          <p:cNvGrpSpPr/>
          <p:nvPr/>
        </p:nvGrpSpPr>
        <p:grpSpPr>
          <a:xfrm rot="770237">
            <a:off x="377051" y="1376862"/>
            <a:ext cx="4724399" cy="1676400"/>
            <a:chOff x="457200" y="1447800"/>
            <a:chExt cx="4724399" cy="1676400"/>
          </a:xfrm>
        </p:grpSpPr>
        <p:grpSp>
          <p:nvGrpSpPr>
            <p:cNvPr id="195" name="Group 194"/>
            <p:cNvGrpSpPr/>
            <p:nvPr/>
          </p:nvGrpSpPr>
          <p:grpSpPr>
            <a:xfrm>
              <a:off x="457200" y="1447800"/>
              <a:ext cx="4724399" cy="1676400"/>
              <a:chOff x="457200" y="1447800"/>
              <a:chExt cx="5673969" cy="2177561"/>
            </a:xfrm>
          </p:grpSpPr>
          <p:pic>
            <p:nvPicPr>
              <p:cNvPr id="15" name="Picture 50" descr="600px-CNO_Cycle"/>
              <p:cNvPicPr>
                <a:picLocks noChangeAspect="1" noChangeArrowheads="1"/>
              </p:cNvPicPr>
              <p:nvPr/>
            </p:nvPicPr>
            <p:blipFill>
              <a:blip r:embed="rId4" cstate="print">
                <a:clrChange>
                  <a:clrFrom>
                    <a:srgbClr val="000000">
                      <a:alpha val="0"/>
                    </a:srgbClr>
                  </a:clrFrom>
                  <a:clrTo>
                    <a:srgbClr val="000000">
                      <a:alpha val="0"/>
                    </a:srgbClr>
                  </a:clrTo>
                </a:clrChange>
              </a:blip>
              <a:srcRect l="41474" t="9349" r="42432" b="75917"/>
              <a:stretch>
                <a:fillRect/>
              </a:stretch>
            </p:blipFill>
            <p:spPr bwMode="auto">
              <a:xfrm>
                <a:off x="5334000" y="2895600"/>
                <a:ext cx="797169" cy="729761"/>
              </a:xfrm>
              <a:prstGeom prst="rect">
                <a:avLst/>
              </a:prstGeom>
              <a:solidFill>
                <a:schemeClr val="bg1"/>
              </a:solidFill>
              <a:effectLst>
                <a:softEdge rad="63500"/>
              </a:effectLst>
            </p:spPr>
          </p:pic>
          <p:pic>
            <p:nvPicPr>
              <p:cNvPr id="16" name="Picture 50" descr="600px-CNO_Cycle"/>
              <p:cNvPicPr>
                <a:picLocks noChangeAspect="1" noChangeArrowheads="1"/>
              </p:cNvPicPr>
              <p:nvPr/>
            </p:nvPicPr>
            <p:blipFill>
              <a:blip r:embed="rId4" cstate="print"/>
              <a:srcRect l="32243" t="-1" r="55450" b="87692"/>
              <a:stretch>
                <a:fillRect/>
              </a:stretch>
            </p:blipFill>
            <p:spPr bwMode="auto">
              <a:xfrm>
                <a:off x="457200" y="1981200"/>
                <a:ext cx="609600" cy="609600"/>
              </a:xfrm>
              <a:prstGeom prst="rect">
                <a:avLst/>
              </a:prstGeom>
              <a:solidFill>
                <a:schemeClr val="bg1"/>
              </a:solidFill>
              <a:effectLst>
                <a:softEdge rad="127000"/>
              </a:effectLst>
            </p:spPr>
          </p:pic>
          <p:pic>
            <p:nvPicPr>
              <p:cNvPr id="17" name="Picture 50" descr="600px-CNO_Cycle"/>
              <p:cNvPicPr>
                <a:picLocks noChangeAspect="1" noChangeArrowheads="1"/>
              </p:cNvPicPr>
              <p:nvPr/>
            </p:nvPicPr>
            <p:blipFill>
              <a:blip r:embed="rId4" cstate="print"/>
              <a:srcRect l="32243" t="-1" r="55450" b="87692"/>
              <a:stretch>
                <a:fillRect/>
              </a:stretch>
            </p:blipFill>
            <p:spPr bwMode="auto">
              <a:xfrm>
                <a:off x="1066800" y="1447800"/>
                <a:ext cx="609600" cy="609600"/>
              </a:xfrm>
              <a:prstGeom prst="rect">
                <a:avLst/>
              </a:prstGeom>
              <a:solidFill>
                <a:schemeClr val="bg1"/>
              </a:solidFill>
              <a:effectLst>
                <a:softEdge rad="127000"/>
              </a:effectLst>
            </p:spPr>
          </p:pic>
          <p:pic>
            <p:nvPicPr>
              <p:cNvPr id="18" name="Picture 50" descr="600px-CNO_Cycle"/>
              <p:cNvPicPr>
                <a:picLocks noChangeAspect="1" noChangeArrowheads="1"/>
              </p:cNvPicPr>
              <p:nvPr/>
            </p:nvPicPr>
            <p:blipFill>
              <a:blip r:embed="rId4" cstate="print"/>
              <a:srcRect l="32243" t="-1" r="55450" b="87692"/>
              <a:stretch>
                <a:fillRect/>
              </a:stretch>
            </p:blipFill>
            <p:spPr bwMode="auto">
              <a:xfrm>
                <a:off x="3616569" y="1676400"/>
                <a:ext cx="609600" cy="609600"/>
              </a:xfrm>
              <a:prstGeom prst="rect">
                <a:avLst/>
              </a:prstGeom>
              <a:solidFill>
                <a:schemeClr val="bg1"/>
              </a:solidFill>
              <a:effectLst>
                <a:softEdge rad="127000"/>
              </a:effectLst>
            </p:spPr>
          </p:pic>
          <p:pic>
            <p:nvPicPr>
              <p:cNvPr id="19" name="Picture 50" descr="600px-CNO_Cycle"/>
              <p:cNvPicPr>
                <a:picLocks noChangeAspect="1" noChangeArrowheads="1"/>
              </p:cNvPicPr>
              <p:nvPr/>
            </p:nvPicPr>
            <p:blipFill>
              <a:blip r:embed="rId4" cstate="print"/>
              <a:srcRect l="32243" t="-1" r="55450" b="87692"/>
              <a:stretch>
                <a:fillRect/>
              </a:stretch>
            </p:blipFill>
            <p:spPr bwMode="auto">
              <a:xfrm>
                <a:off x="838200" y="2819400"/>
                <a:ext cx="609600" cy="609600"/>
              </a:xfrm>
              <a:prstGeom prst="rect">
                <a:avLst/>
              </a:prstGeom>
              <a:solidFill>
                <a:schemeClr val="bg1"/>
              </a:solidFill>
              <a:effectLst>
                <a:softEdge rad="127000"/>
              </a:effectLst>
            </p:spPr>
          </p:pic>
          <p:grpSp>
            <p:nvGrpSpPr>
              <p:cNvPr id="20" name="Group 19"/>
              <p:cNvGrpSpPr/>
              <p:nvPr/>
            </p:nvGrpSpPr>
            <p:grpSpPr>
              <a:xfrm>
                <a:off x="2895600" y="2409915"/>
                <a:ext cx="762712" cy="714285"/>
                <a:chOff x="6323888" y="4549924"/>
                <a:chExt cx="762712" cy="714285"/>
              </a:xfrm>
            </p:grpSpPr>
            <p:sp>
              <p:nvSpPr>
                <p:cNvPr id="21" name="Oval 20"/>
                <p:cNvSpPr/>
                <p:nvPr/>
              </p:nvSpPr>
              <p:spPr bwMode="auto">
                <a:xfrm>
                  <a:off x="6858000" y="4800600"/>
                  <a:ext cx="228600" cy="22860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pic>
              <p:nvPicPr>
                <p:cNvPr id="22" name="Picture 50" descr="600px-CNO_Cycle"/>
                <p:cNvPicPr>
                  <a:picLocks noChangeAspect="1" noChangeArrowheads="1"/>
                </p:cNvPicPr>
                <p:nvPr/>
              </p:nvPicPr>
              <p:blipFill>
                <a:blip r:embed="rId4" cstate="print"/>
                <a:srcRect l="9845" t="18461" r="75705" b="67117"/>
                <a:stretch>
                  <a:fillRect/>
                </a:stretch>
              </p:blipFill>
              <p:spPr bwMode="auto">
                <a:xfrm>
                  <a:off x="6323888" y="4549924"/>
                  <a:ext cx="715710" cy="714285"/>
                </a:xfrm>
                <a:prstGeom prst="rect">
                  <a:avLst/>
                </a:prstGeom>
                <a:solidFill>
                  <a:schemeClr val="bg1"/>
                </a:solidFill>
                <a:effectLst>
                  <a:softEdge rad="63500"/>
                </a:effectLst>
              </p:spPr>
            </p:pic>
            <p:sp>
              <p:nvSpPr>
                <p:cNvPr id="23" name="Freeform 22"/>
                <p:cNvSpPr/>
                <p:nvPr/>
              </p:nvSpPr>
              <p:spPr bwMode="auto">
                <a:xfrm>
                  <a:off x="6985636" y="4832985"/>
                  <a:ext cx="55644" cy="135255"/>
                </a:xfrm>
                <a:custGeom>
                  <a:avLst/>
                  <a:gdLst>
                    <a:gd name="connsiteX0" fmla="*/ 41910 w 46119"/>
                    <a:gd name="connsiteY0" fmla="*/ 0 h 135255"/>
                    <a:gd name="connsiteX1" fmla="*/ 41910 w 46119"/>
                    <a:gd name="connsiteY1" fmla="*/ 0 h 135255"/>
                    <a:gd name="connsiteX2" fmla="*/ 34290 w 46119"/>
                    <a:gd name="connsiteY2" fmla="*/ 26670 h 135255"/>
                    <a:gd name="connsiteX3" fmla="*/ 26670 w 46119"/>
                    <a:gd name="connsiteY3" fmla="*/ 28575 h 135255"/>
                    <a:gd name="connsiteX4" fmla="*/ 24765 w 46119"/>
                    <a:gd name="connsiteY4" fmla="*/ 47625 h 135255"/>
                    <a:gd name="connsiteX5" fmla="*/ 28575 w 46119"/>
                    <a:gd name="connsiteY5" fmla="*/ 51435 h 135255"/>
                    <a:gd name="connsiteX6" fmla="*/ 13335 w 46119"/>
                    <a:gd name="connsiteY6" fmla="*/ 70485 h 135255"/>
                    <a:gd name="connsiteX7" fmla="*/ 0 w 46119"/>
                    <a:gd name="connsiteY7" fmla="*/ 81915 h 135255"/>
                    <a:gd name="connsiteX8" fmla="*/ 26670 w 46119"/>
                    <a:gd name="connsiteY8" fmla="*/ 108585 h 135255"/>
                    <a:gd name="connsiteX9" fmla="*/ 43815 w 46119"/>
                    <a:gd name="connsiteY9" fmla="*/ 135255 h 135255"/>
                    <a:gd name="connsiteX10" fmla="*/ 41910 w 46119"/>
                    <a:gd name="connsiteY10" fmla="*/ 0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119" h="135255">
                      <a:moveTo>
                        <a:pt x="41910" y="0"/>
                      </a:moveTo>
                      <a:lnTo>
                        <a:pt x="41910" y="0"/>
                      </a:lnTo>
                      <a:cubicBezTo>
                        <a:pt x="40645" y="15182"/>
                        <a:pt x="46119" y="21601"/>
                        <a:pt x="34290" y="26670"/>
                      </a:cubicBezTo>
                      <a:cubicBezTo>
                        <a:pt x="31884" y="27701"/>
                        <a:pt x="29210" y="27940"/>
                        <a:pt x="26670" y="28575"/>
                      </a:cubicBezTo>
                      <a:cubicBezTo>
                        <a:pt x="21809" y="35867"/>
                        <a:pt x="19713" y="36258"/>
                        <a:pt x="24765" y="47625"/>
                      </a:cubicBezTo>
                      <a:cubicBezTo>
                        <a:pt x="26615" y="51787"/>
                        <a:pt x="33988" y="51435"/>
                        <a:pt x="28575" y="51435"/>
                      </a:cubicBezTo>
                      <a:lnTo>
                        <a:pt x="13335" y="70485"/>
                      </a:lnTo>
                      <a:lnTo>
                        <a:pt x="0" y="81915"/>
                      </a:lnTo>
                      <a:lnTo>
                        <a:pt x="26670" y="108585"/>
                      </a:lnTo>
                      <a:lnTo>
                        <a:pt x="43815" y="135255"/>
                      </a:lnTo>
                      <a:lnTo>
                        <a:pt x="41910" y="0"/>
                      </a:ln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grpSp>
          <p:cxnSp>
            <p:nvCxnSpPr>
              <p:cNvPr id="25" name="Straight Arrow Connector 24"/>
              <p:cNvCxnSpPr/>
              <p:nvPr/>
            </p:nvCxnSpPr>
            <p:spPr bwMode="auto">
              <a:xfrm>
                <a:off x="1524000" y="1905000"/>
                <a:ext cx="609600" cy="533400"/>
              </a:xfrm>
              <a:prstGeom prst="straightConnector1">
                <a:avLst/>
              </a:prstGeom>
              <a:solidFill>
                <a:schemeClr val="accent1"/>
              </a:solidFill>
              <a:ln w="9525" cap="flat" cmpd="sng" algn="ctr">
                <a:solidFill>
                  <a:srgbClr val="FFFF00"/>
                </a:solidFill>
                <a:prstDash val="solid"/>
                <a:round/>
                <a:headEnd type="none" w="med" len="med"/>
                <a:tailEnd type="arrow"/>
              </a:ln>
              <a:effectLst/>
            </p:spPr>
          </p:cxnSp>
          <p:cxnSp>
            <p:nvCxnSpPr>
              <p:cNvPr id="27" name="Straight Arrow Connector 26"/>
              <p:cNvCxnSpPr/>
              <p:nvPr/>
            </p:nvCxnSpPr>
            <p:spPr bwMode="auto">
              <a:xfrm>
                <a:off x="1066800" y="2438400"/>
                <a:ext cx="990600" cy="152400"/>
              </a:xfrm>
              <a:prstGeom prst="straightConnector1">
                <a:avLst/>
              </a:prstGeom>
              <a:solidFill>
                <a:schemeClr val="accent1"/>
              </a:solidFill>
              <a:ln w="9525" cap="flat" cmpd="sng" algn="ctr">
                <a:solidFill>
                  <a:srgbClr val="FFFF00"/>
                </a:solidFill>
                <a:prstDash val="solid"/>
                <a:round/>
                <a:headEnd type="none" w="med" len="med"/>
                <a:tailEnd type="arrow"/>
              </a:ln>
              <a:effectLst/>
            </p:spPr>
          </p:cxnSp>
          <p:cxnSp>
            <p:nvCxnSpPr>
              <p:cNvPr id="29" name="Straight Arrow Connector 28"/>
              <p:cNvCxnSpPr/>
              <p:nvPr/>
            </p:nvCxnSpPr>
            <p:spPr bwMode="auto">
              <a:xfrm flipV="1">
                <a:off x="1447800" y="2708031"/>
                <a:ext cx="671146" cy="416169"/>
              </a:xfrm>
              <a:prstGeom prst="straightConnector1">
                <a:avLst/>
              </a:prstGeom>
              <a:solidFill>
                <a:schemeClr val="accent1"/>
              </a:solidFill>
              <a:ln w="9525" cap="flat" cmpd="sng" algn="ctr">
                <a:solidFill>
                  <a:srgbClr val="FFFF00"/>
                </a:solidFill>
                <a:prstDash val="solid"/>
                <a:round/>
                <a:headEnd type="none" w="med" len="med"/>
                <a:tailEnd type="arrow"/>
              </a:ln>
              <a:effectLst/>
            </p:spPr>
          </p:cxnSp>
          <p:pic>
            <p:nvPicPr>
              <p:cNvPr id="33" name="Picture 32" descr="blue-supernova-explosion-1.jpg"/>
              <p:cNvPicPr>
                <a:picLocks noChangeAspect="1"/>
              </p:cNvPicPr>
              <p:nvPr/>
            </p:nvPicPr>
            <p:blipFill>
              <a:blip r:embed="rId6" cstate="print">
                <a:clrChange>
                  <a:clrFrom>
                    <a:srgbClr val="000000"/>
                  </a:clrFrom>
                  <a:clrTo>
                    <a:srgbClr val="000000">
                      <a:alpha val="0"/>
                    </a:srgbClr>
                  </a:clrTo>
                </a:clrChange>
                <a:duotone>
                  <a:prstClr val="black"/>
                  <a:srgbClr val="FFE999">
                    <a:tint val="45000"/>
                    <a:satMod val="400000"/>
                  </a:srgbClr>
                </a:duotone>
              </a:blip>
              <a:stretch>
                <a:fillRect/>
              </a:stretch>
            </p:blipFill>
            <p:spPr>
              <a:xfrm rot="157472">
                <a:off x="1752600" y="2209800"/>
                <a:ext cx="867508" cy="867508"/>
              </a:xfrm>
              <a:prstGeom prst="rect">
                <a:avLst/>
              </a:prstGeom>
            </p:spPr>
          </p:pic>
          <p:cxnSp>
            <p:nvCxnSpPr>
              <p:cNvPr id="35" name="Straight Arrow Connector 34"/>
              <p:cNvCxnSpPr/>
              <p:nvPr/>
            </p:nvCxnSpPr>
            <p:spPr bwMode="auto">
              <a:xfrm>
                <a:off x="2286002" y="2590800"/>
                <a:ext cx="677007" cy="12602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8" name="Straight Arrow Connector 37"/>
              <p:cNvCxnSpPr/>
              <p:nvPr/>
            </p:nvCxnSpPr>
            <p:spPr bwMode="auto">
              <a:xfrm>
                <a:off x="3657600" y="2813538"/>
                <a:ext cx="395654" cy="7913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1" name="Straight Arrow Connector 40"/>
              <p:cNvCxnSpPr/>
              <p:nvPr/>
            </p:nvCxnSpPr>
            <p:spPr bwMode="auto">
              <a:xfrm>
                <a:off x="4466492" y="2936631"/>
                <a:ext cx="937846" cy="21687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9" name="Straight Arrow Connector 48"/>
              <p:cNvCxnSpPr/>
              <p:nvPr/>
            </p:nvCxnSpPr>
            <p:spPr bwMode="auto">
              <a:xfrm rot="16200000" flipH="1">
                <a:off x="3852497" y="2357804"/>
                <a:ext cx="463061" cy="16705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51" name="Picture 50" descr="blue-supernova-explosion-1.jpg"/>
              <p:cNvPicPr>
                <a:picLocks noChangeAspect="1"/>
              </p:cNvPicPr>
              <p:nvPr/>
            </p:nvPicPr>
            <p:blipFill>
              <a:blip r:embed="rId7" cstate="print">
                <a:clrChange>
                  <a:clrFrom>
                    <a:srgbClr val="000000"/>
                  </a:clrFrom>
                  <a:clrTo>
                    <a:srgbClr val="000000">
                      <a:alpha val="0"/>
                    </a:srgbClr>
                  </a:clrTo>
                </a:clrChange>
                <a:duotone>
                  <a:prstClr val="black"/>
                  <a:srgbClr val="FFE999">
                    <a:tint val="45000"/>
                    <a:satMod val="400000"/>
                  </a:srgbClr>
                </a:duotone>
              </a:blip>
              <a:stretch>
                <a:fillRect/>
              </a:stretch>
            </p:blipFill>
            <p:spPr>
              <a:xfrm rot="6836987">
                <a:off x="3797737" y="2502337"/>
                <a:ext cx="876300" cy="876300"/>
              </a:xfrm>
              <a:prstGeom prst="rect">
                <a:avLst/>
              </a:prstGeom>
            </p:spPr>
          </p:pic>
        </p:grpSp>
        <p:sp>
          <p:nvSpPr>
            <p:cNvPr id="199" name="Freeform 198"/>
            <p:cNvSpPr/>
            <p:nvPr/>
          </p:nvSpPr>
          <p:spPr bwMode="auto">
            <a:xfrm>
              <a:off x="506729" y="1889759"/>
              <a:ext cx="209550" cy="401955"/>
            </a:xfrm>
            <a:custGeom>
              <a:avLst/>
              <a:gdLst>
                <a:gd name="connsiteX0" fmla="*/ 209550 w 209550"/>
                <a:gd name="connsiteY0" fmla="*/ 388620 h 401955"/>
                <a:gd name="connsiteX1" fmla="*/ 169545 w 209550"/>
                <a:gd name="connsiteY1" fmla="*/ 337185 h 401955"/>
                <a:gd name="connsiteX2" fmla="*/ 102870 w 209550"/>
                <a:gd name="connsiteY2" fmla="*/ 304800 h 401955"/>
                <a:gd name="connsiteX3" fmla="*/ 55245 w 209550"/>
                <a:gd name="connsiteY3" fmla="*/ 257175 h 401955"/>
                <a:gd name="connsiteX4" fmla="*/ 57150 w 209550"/>
                <a:gd name="connsiteY4" fmla="*/ 209550 h 401955"/>
                <a:gd name="connsiteX5" fmla="*/ 74295 w 209550"/>
                <a:gd name="connsiteY5" fmla="*/ 180975 h 401955"/>
                <a:gd name="connsiteX6" fmla="*/ 49530 w 209550"/>
                <a:gd name="connsiteY6" fmla="*/ 146685 h 401955"/>
                <a:gd name="connsiteX7" fmla="*/ 62865 w 209550"/>
                <a:gd name="connsiteY7" fmla="*/ 91440 h 401955"/>
                <a:gd name="connsiteX8" fmla="*/ 131445 w 209550"/>
                <a:gd name="connsiteY8" fmla="*/ 38100 h 401955"/>
                <a:gd name="connsiteX9" fmla="*/ 180975 w 209550"/>
                <a:gd name="connsiteY9" fmla="*/ 36195 h 401955"/>
                <a:gd name="connsiteX10" fmla="*/ 200025 w 209550"/>
                <a:gd name="connsiteY10" fmla="*/ 0 h 401955"/>
                <a:gd name="connsiteX11" fmla="*/ 1905 w 209550"/>
                <a:gd name="connsiteY11" fmla="*/ 17145 h 401955"/>
                <a:gd name="connsiteX12" fmla="*/ 0 w 209550"/>
                <a:gd name="connsiteY12" fmla="*/ 401955 h 401955"/>
                <a:gd name="connsiteX13" fmla="*/ 209550 w 209550"/>
                <a:gd name="connsiteY13" fmla="*/ 388620 h 40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50" h="401955">
                  <a:moveTo>
                    <a:pt x="209550" y="388620"/>
                  </a:moveTo>
                  <a:lnTo>
                    <a:pt x="169545" y="337185"/>
                  </a:lnTo>
                  <a:lnTo>
                    <a:pt x="102870" y="304800"/>
                  </a:lnTo>
                  <a:lnTo>
                    <a:pt x="55245" y="257175"/>
                  </a:lnTo>
                  <a:lnTo>
                    <a:pt x="57150" y="209550"/>
                  </a:lnTo>
                  <a:lnTo>
                    <a:pt x="74295" y="180975"/>
                  </a:lnTo>
                  <a:lnTo>
                    <a:pt x="49530" y="146685"/>
                  </a:lnTo>
                  <a:lnTo>
                    <a:pt x="62865" y="91440"/>
                  </a:lnTo>
                  <a:lnTo>
                    <a:pt x="131445" y="38100"/>
                  </a:lnTo>
                  <a:lnTo>
                    <a:pt x="180975" y="36195"/>
                  </a:lnTo>
                  <a:lnTo>
                    <a:pt x="200025" y="0"/>
                  </a:lnTo>
                  <a:lnTo>
                    <a:pt x="1905" y="17145"/>
                  </a:lnTo>
                  <a:lnTo>
                    <a:pt x="0" y="401955"/>
                  </a:lnTo>
                  <a:lnTo>
                    <a:pt x="209550" y="388620"/>
                  </a:lnTo>
                  <a:close/>
                </a:path>
              </a:pathLst>
            </a:custGeom>
            <a:solidFill>
              <a:srgbClr val="1008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200" name="Freeform 199"/>
            <p:cNvSpPr/>
            <p:nvPr/>
          </p:nvSpPr>
          <p:spPr bwMode="auto">
            <a:xfrm>
              <a:off x="685800" y="1868804"/>
              <a:ext cx="249555" cy="428625"/>
            </a:xfrm>
            <a:custGeom>
              <a:avLst/>
              <a:gdLst>
                <a:gd name="connsiteX0" fmla="*/ 34290 w 249555"/>
                <a:gd name="connsiteY0" fmla="*/ 401955 h 428625"/>
                <a:gd name="connsiteX1" fmla="*/ 43815 w 249555"/>
                <a:gd name="connsiteY1" fmla="*/ 428625 h 428625"/>
                <a:gd name="connsiteX2" fmla="*/ 125730 w 249555"/>
                <a:gd name="connsiteY2" fmla="*/ 417195 h 428625"/>
                <a:gd name="connsiteX3" fmla="*/ 247650 w 249555"/>
                <a:gd name="connsiteY3" fmla="*/ 304800 h 428625"/>
                <a:gd name="connsiteX4" fmla="*/ 249555 w 249555"/>
                <a:gd name="connsiteY4" fmla="*/ 99060 h 428625"/>
                <a:gd name="connsiteX5" fmla="*/ 142875 w 249555"/>
                <a:gd name="connsiteY5" fmla="*/ 0 h 428625"/>
                <a:gd name="connsiteX6" fmla="*/ 26670 w 249555"/>
                <a:gd name="connsiteY6" fmla="*/ 13335 h 428625"/>
                <a:gd name="connsiteX7" fmla="*/ 0 w 249555"/>
                <a:gd name="connsiteY7" fmla="*/ 66675 h 428625"/>
                <a:gd name="connsiteX8" fmla="*/ 41910 w 249555"/>
                <a:gd name="connsiteY8" fmla="*/ 87630 h 428625"/>
                <a:gd name="connsiteX9" fmla="*/ 60960 w 249555"/>
                <a:gd name="connsiteY9" fmla="*/ 112395 h 428625"/>
                <a:gd name="connsiteX10" fmla="*/ 114300 w 249555"/>
                <a:gd name="connsiteY10" fmla="*/ 125730 h 428625"/>
                <a:gd name="connsiteX11" fmla="*/ 150495 w 249555"/>
                <a:gd name="connsiteY11" fmla="*/ 152400 h 428625"/>
                <a:gd name="connsiteX12" fmla="*/ 169545 w 249555"/>
                <a:gd name="connsiteY12" fmla="*/ 220980 h 428625"/>
                <a:gd name="connsiteX13" fmla="*/ 156210 w 249555"/>
                <a:gd name="connsiteY13" fmla="*/ 262890 h 428625"/>
                <a:gd name="connsiteX14" fmla="*/ 171450 w 249555"/>
                <a:gd name="connsiteY14" fmla="*/ 295275 h 428625"/>
                <a:gd name="connsiteX15" fmla="*/ 158115 w 249555"/>
                <a:gd name="connsiteY15" fmla="*/ 360045 h 428625"/>
                <a:gd name="connsiteX16" fmla="*/ 118110 w 249555"/>
                <a:gd name="connsiteY16" fmla="*/ 398145 h 428625"/>
                <a:gd name="connsiteX17" fmla="*/ 34290 w 249555"/>
                <a:gd name="connsiteY17" fmla="*/ 40195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9555" h="428625">
                  <a:moveTo>
                    <a:pt x="34290" y="401955"/>
                  </a:moveTo>
                  <a:lnTo>
                    <a:pt x="43815" y="428625"/>
                  </a:lnTo>
                  <a:lnTo>
                    <a:pt x="125730" y="417195"/>
                  </a:lnTo>
                  <a:lnTo>
                    <a:pt x="247650" y="304800"/>
                  </a:lnTo>
                  <a:lnTo>
                    <a:pt x="249555" y="99060"/>
                  </a:lnTo>
                  <a:lnTo>
                    <a:pt x="142875" y="0"/>
                  </a:lnTo>
                  <a:lnTo>
                    <a:pt x="26670" y="13335"/>
                  </a:lnTo>
                  <a:lnTo>
                    <a:pt x="0" y="66675"/>
                  </a:lnTo>
                  <a:lnTo>
                    <a:pt x="41910" y="87630"/>
                  </a:lnTo>
                  <a:lnTo>
                    <a:pt x="60960" y="112395"/>
                  </a:lnTo>
                  <a:lnTo>
                    <a:pt x="114300" y="125730"/>
                  </a:lnTo>
                  <a:lnTo>
                    <a:pt x="150495" y="152400"/>
                  </a:lnTo>
                  <a:lnTo>
                    <a:pt x="169545" y="220980"/>
                  </a:lnTo>
                  <a:lnTo>
                    <a:pt x="156210" y="262890"/>
                  </a:lnTo>
                  <a:lnTo>
                    <a:pt x="171450" y="295275"/>
                  </a:lnTo>
                  <a:lnTo>
                    <a:pt x="158115" y="360045"/>
                  </a:lnTo>
                  <a:lnTo>
                    <a:pt x="118110" y="398145"/>
                  </a:lnTo>
                  <a:lnTo>
                    <a:pt x="34290" y="401955"/>
                  </a:lnTo>
                  <a:close/>
                </a:path>
              </a:pathLst>
            </a:custGeom>
            <a:solidFill>
              <a:srgbClr val="2103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201" name="Freeform 200"/>
            <p:cNvSpPr/>
            <p:nvPr/>
          </p:nvSpPr>
          <p:spPr bwMode="auto">
            <a:xfrm>
              <a:off x="790575" y="2535554"/>
              <a:ext cx="260985" cy="417195"/>
            </a:xfrm>
            <a:custGeom>
              <a:avLst/>
              <a:gdLst>
                <a:gd name="connsiteX0" fmla="*/ 249555 w 260985"/>
                <a:gd name="connsiteY0" fmla="*/ 407670 h 417195"/>
                <a:gd name="connsiteX1" fmla="*/ 213360 w 260985"/>
                <a:gd name="connsiteY1" fmla="*/ 356235 h 417195"/>
                <a:gd name="connsiteX2" fmla="*/ 196215 w 260985"/>
                <a:gd name="connsiteY2" fmla="*/ 331470 h 417195"/>
                <a:gd name="connsiteX3" fmla="*/ 120015 w 260985"/>
                <a:gd name="connsiteY3" fmla="*/ 295275 h 417195"/>
                <a:gd name="connsiteX4" fmla="*/ 89535 w 260985"/>
                <a:gd name="connsiteY4" fmla="*/ 230505 h 417195"/>
                <a:gd name="connsiteX5" fmla="*/ 100965 w 260985"/>
                <a:gd name="connsiteY5" fmla="*/ 180975 h 417195"/>
                <a:gd name="connsiteX6" fmla="*/ 83820 w 260985"/>
                <a:gd name="connsiteY6" fmla="*/ 139065 h 417195"/>
                <a:gd name="connsiteX7" fmla="*/ 102870 w 260985"/>
                <a:gd name="connsiteY7" fmla="*/ 95250 h 417195"/>
                <a:gd name="connsiteX8" fmla="*/ 146685 w 260985"/>
                <a:gd name="connsiteY8" fmla="*/ 53340 h 417195"/>
                <a:gd name="connsiteX9" fmla="*/ 211455 w 260985"/>
                <a:gd name="connsiteY9" fmla="*/ 40005 h 417195"/>
                <a:gd name="connsiteX10" fmla="*/ 260985 w 260985"/>
                <a:gd name="connsiteY10" fmla="*/ 47625 h 417195"/>
                <a:gd name="connsiteX11" fmla="*/ 260985 w 260985"/>
                <a:gd name="connsiteY11" fmla="*/ 0 h 417195"/>
                <a:gd name="connsiteX12" fmla="*/ 30480 w 260985"/>
                <a:gd name="connsiteY12" fmla="*/ 7620 h 417195"/>
                <a:gd name="connsiteX13" fmla="*/ 0 w 260985"/>
                <a:gd name="connsiteY13" fmla="*/ 57150 h 417195"/>
                <a:gd name="connsiteX14" fmla="*/ 26670 w 260985"/>
                <a:gd name="connsiteY14" fmla="*/ 390525 h 417195"/>
                <a:gd name="connsiteX15" fmla="*/ 150495 w 260985"/>
                <a:gd name="connsiteY15" fmla="*/ 417195 h 417195"/>
                <a:gd name="connsiteX16" fmla="*/ 249555 w 260985"/>
                <a:gd name="connsiteY16" fmla="*/ 407670 h 41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985" h="417195">
                  <a:moveTo>
                    <a:pt x="249555" y="407670"/>
                  </a:moveTo>
                  <a:lnTo>
                    <a:pt x="213360" y="356235"/>
                  </a:lnTo>
                  <a:lnTo>
                    <a:pt x="196215" y="331470"/>
                  </a:lnTo>
                  <a:lnTo>
                    <a:pt x="120015" y="295275"/>
                  </a:lnTo>
                  <a:lnTo>
                    <a:pt x="89535" y="230505"/>
                  </a:lnTo>
                  <a:lnTo>
                    <a:pt x="100965" y="180975"/>
                  </a:lnTo>
                  <a:lnTo>
                    <a:pt x="83820" y="139065"/>
                  </a:lnTo>
                  <a:lnTo>
                    <a:pt x="102870" y="95250"/>
                  </a:lnTo>
                  <a:lnTo>
                    <a:pt x="146685" y="53340"/>
                  </a:lnTo>
                  <a:lnTo>
                    <a:pt x="211455" y="40005"/>
                  </a:lnTo>
                  <a:lnTo>
                    <a:pt x="260985" y="47625"/>
                  </a:lnTo>
                  <a:lnTo>
                    <a:pt x="260985" y="0"/>
                  </a:lnTo>
                  <a:lnTo>
                    <a:pt x="30480" y="7620"/>
                  </a:lnTo>
                  <a:lnTo>
                    <a:pt x="0" y="57150"/>
                  </a:lnTo>
                  <a:lnTo>
                    <a:pt x="26670" y="390525"/>
                  </a:lnTo>
                  <a:lnTo>
                    <a:pt x="150495" y="417195"/>
                  </a:lnTo>
                  <a:lnTo>
                    <a:pt x="249555" y="407670"/>
                  </a:lnTo>
                  <a:close/>
                </a:path>
              </a:pathLst>
            </a:custGeom>
            <a:solidFill>
              <a:srgbClr val="2103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213" name="Freeform 212"/>
            <p:cNvSpPr/>
            <p:nvPr/>
          </p:nvSpPr>
          <p:spPr bwMode="auto">
            <a:xfrm>
              <a:off x="2529840" y="2215514"/>
              <a:ext cx="120015" cy="200025"/>
            </a:xfrm>
            <a:custGeom>
              <a:avLst/>
              <a:gdLst>
                <a:gd name="connsiteX0" fmla="*/ 120015 w 120015"/>
                <a:gd name="connsiteY0" fmla="*/ 5715 h 200025"/>
                <a:gd name="connsiteX1" fmla="*/ 83820 w 120015"/>
                <a:gd name="connsiteY1" fmla="*/ 62865 h 200025"/>
                <a:gd name="connsiteX2" fmla="*/ 85725 w 120015"/>
                <a:gd name="connsiteY2" fmla="*/ 91440 h 200025"/>
                <a:gd name="connsiteX3" fmla="*/ 19050 w 120015"/>
                <a:gd name="connsiteY3" fmla="*/ 129540 h 200025"/>
                <a:gd name="connsiteX4" fmla="*/ 13335 w 120015"/>
                <a:gd name="connsiteY4" fmla="*/ 165735 h 200025"/>
                <a:gd name="connsiteX5" fmla="*/ 15240 w 120015"/>
                <a:gd name="connsiteY5" fmla="*/ 200025 h 200025"/>
                <a:gd name="connsiteX6" fmla="*/ 0 w 120015"/>
                <a:gd name="connsiteY6" fmla="*/ 192405 h 200025"/>
                <a:gd name="connsiteX7" fmla="*/ 0 w 120015"/>
                <a:gd name="connsiteY7" fmla="*/ 0 h 200025"/>
                <a:gd name="connsiteX8" fmla="*/ 120015 w 120015"/>
                <a:gd name="connsiteY8" fmla="*/ 571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200025">
                  <a:moveTo>
                    <a:pt x="120015" y="5715"/>
                  </a:moveTo>
                  <a:lnTo>
                    <a:pt x="83820" y="62865"/>
                  </a:lnTo>
                  <a:lnTo>
                    <a:pt x="85725" y="91440"/>
                  </a:lnTo>
                  <a:lnTo>
                    <a:pt x="19050" y="129540"/>
                  </a:lnTo>
                  <a:lnTo>
                    <a:pt x="13335" y="165735"/>
                  </a:lnTo>
                  <a:lnTo>
                    <a:pt x="15240" y="200025"/>
                  </a:lnTo>
                  <a:lnTo>
                    <a:pt x="0" y="192405"/>
                  </a:lnTo>
                  <a:lnTo>
                    <a:pt x="0" y="0"/>
                  </a:lnTo>
                  <a:lnTo>
                    <a:pt x="120015" y="5715"/>
                  </a:lnTo>
                  <a:close/>
                </a:path>
              </a:pathLst>
            </a:custGeom>
            <a:solidFill>
              <a:srgbClr val="B02F0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sp>
          <p:nvSpPr>
            <p:cNvPr id="214" name="Freeform 213"/>
            <p:cNvSpPr/>
            <p:nvPr/>
          </p:nvSpPr>
          <p:spPr bwMode="auto">
            <a:xfrm>
              <a:off x="2518410" y="2543175"/>
              <a:ext cx="139065" cy="169545"/>
            </a:xfrm>
            <a:custGeom>
              <a:avLst/>
              <a:gdLst>
                <a:gd name="connsiteX0" fmla="*/ 1905 w 139065"/>
                <a:gd name="connsiteY0" fmla="*/ 169545 h 169545"/>
                <a:gd name="connsiteX1" fmla="*/ 0 w 139065"/>
                <a:gd name="connsiteY1" fmla="*/ 0 h 169545"/>
                <a:gd name="connsiteX2" fmla="*/ 49530 w 139065"/>
                <a:gd name="connsiteY2" fmla="*/ 30480 h 169545"/>
                <a:gd name="connsiteX3" fmla="*/ 83820 w 139065"/>
                <a:gd name="connsiteY3" fmla="*/ 34290 h 169545"/>
                <a:gd name="connsiteX4" fmla="*/ 70485 w 139065"/>
                <a:gd name="connsiteY4" fmla="*/ 81915 h 169545"/>
                <a:gd name="connsiteX5" fmla="*/ 91440 w 139065"/>
                <a:gd name="connsiteY5" fmla="*/ 123825 h 169545"/>
                <a:gd name="connsiteX6" fmla="*/ 139065 w 139065"/>
                <a:gd name="connsiteY6" fmla="*/ 167640 h 169545"/>
                <a:gd name="connsiteX7" fmla="*/ 1905 w 139065"/>
                <a:gd name="connsiteY7" fmla="*/ 169545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065" h="169545">
                  <a:moveTo>
                    <a:pt x="1905" y="169545"/>
                  </a:moveTo>
                  <a:lnTo>
                    <a:pt x="0" y="0"/>
                  </a:lnTo>
                  <a:lnTo>
                    <a:pt x="49530" y="30480"/>
                  </a:lnTo>
                  <a:lnTo>
                    <a:pt x="83820" y="34290"/>
                  </a:lnTo>
                  <a:lnTo>
                    <a:pt x="70485" y="81915"/>
                  </a:lnTo>
                  <a:lnTo>
                    <a:pt x="91440" y="123825"/>
                  </a:lnTo>
                  <a:lnTo>
                    <a:pt x="139065" y="167640"/>
                  </a:lnTo>
                  <a:lnTo>
                    <a:pt x="1905" y="169545"/>
                  </a:lnTo>
                  <a:close/>
                </a:path>
              </a:pathLst>
            </a:custGeom>
            <a:solidFill>
              <a:srgbClr val="C8360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00"/>
                </a:solidFill>
                <a:effectLst/>
                <a:latin typeface="Arial" charset="0"/>
              </a:endParaRPr>
            </a:p>
          </p:txBody>
        </p:sp>
      </p:grpSp>
    </p:spTree>
    <p:extLst>
      <p:ext uri="{BB962C8B-B14F-4D97-AF65-F5344CB8AC3E}">
        <p14:creationId xmlns:p14="http://schemas.microsoft.com/office/powerpoint/2010/main" val="4408963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685800" y="228600"/>
            <a:ext cx="7772400" cy="1143000"/>
          </a:xfrm>
        </p:spPr>
        <p:txBody>
          <a:bodyPr/>
          <a:lstStyle/>
          <a:p>
            <a:r>
              <a:rPr lang="en-US" baseline="30000" dirty="0">
                <a:solidFill>
                  <a:srgbClr val="FF3300"/>
                </a:solidFill>
                <a:effectLst>
                  <a:outerShdw blurRad="38100" dist="38100" dir="2700000" algn="tl">
                    <a:srgbClr val="000000">
                      <a:alpha val="43137"/>
                    </a:srgbClr>
                  </a:outerShdw>
                </a:effectLst>
                <a:latin typeface="Comic Sans MS" pitchFamily="66" charset="0"/>
                <a:cs typeface="Calibri" pitchFamily="34" charset="0"/>
              </a:rPr>
              <a:t>12</a:t>
            </a:r>
            <a:r>
              <a:rPr lang="en-US" dirty="0">
                <a:solidFill>
                  <a:srgbClr val="FF3300"/>
                </a:solidFill>
                <a:effectLst>
                  <a:outerShdw blurRad="38100" dist="38100" dir="2700000" algn="tl">
                    <a:srgbClr val="000000">
                      <a:alpha val="43137"/>
                    </a:srgbClr>
                  </a:outerShdw>
                </a:effectLst>
                <a:latin typeface="Comic Sans MS" pitchFamily="66" charset="0"/>
                <a:cs typeface="Calibri" pitchFamily="34" charset="0"/>
              </a:rPr>
              <a:t>C(a</a:t>
            </a:r>
            <a:r>
              <a:rPr lang="en-US" dirty="0" smtClean="0">
                <a:solidFill>
                  <a:srgbClr val="FF3300"/>
                </a:solidFill>
                <a:effectLst>
                  <a:outerShdw blurRad="38100" dist="38100" dir="2700000" algn="tl">
                    <a:srgbClr val="000000">
                      <a:alpha val="43137"/>
                    </a:srgbClr>
                  </a:outerShdw>
                </a:effectLst>
                <a:latin typeface="Comic Sans MS" pitchFamily="66" charset="0"/>
                <a:cs typeface="Calibri" pitchFamily="34" charset="0"/>
              </a:rPr>
              <a:t>,</a:t>
            </a:r>
            <a:r>
              <a:rPr lang="en-US" dirty="0" smtClean="0">
                <a:solidFill>
                  <a:srgbClr val="FF3300"/>
                </a:solidFill>
                <a:effectLst>
                  <a:outerShdw blurRad="38100" dist="38100" dir="2700000" algn="tl">
                    <a:srgbClr val="000000">
                      <a:alpha val="43137"/>
                    </a:srgbClr>
                  </a:outerShdw>
                </a:effectLst>
                <a:latin typeface="Comic Sans MS" pitchFamily="66" charset="0"/>
                <a:cs typeface="Calibri" pitchFamily="34" charset="0"/>
                <a:sym typeface="Symbol"/>
              </a:rPr>
              <a:t></a:t>
            </a:r>
            <a:r>
              <a:rPr lang="en-US" dirty="0" smtClean="0">
                <a:solidFill>
                  <a:srgbClr val="FF3300"/>
                </a:solidFill>
                <a:effectLst>
                  <a:outerShdw blurRad="38100" dist="38100" dir="2700000" algn="tl">
                    <a:srgbClr val="000000">
                      <a:alpha val="43137"/>
                    </a:srgbClr>
                  </a:outerShdw>
                </a:effectLst>
                <a:latin typeface="Comic Sans MS" pitchFamily="66" charset="0"/>
                <a:cs typeface="Calibri" pitchFamily="34" charset="0"/>
              </a:rPr>
              <a:t>)</a:t>
            </a:r>
            <a:r>
              <a:rPr lang="en-US" baseline="30000" dirty="0">
                <a:solidFill>
                  <a:srgbClr val="FF3300"/>
                </a:solidFill>
                <a:effectLst>
                  <a:outerShdw blurRad="38100" dist="38100" dir="2700000" algn="tl">
                    <a:srgbClr val="000000">
                      <a:alpha val="43137"/>
                    </a:srgbClr>
                  </a:outerShdw>
                </a:effectLst>
                <a:latin typeface="Comic Sans MS" pitchFamily="66" charset="0"/>
                <a:cs typeface="Calibri" pitchFamily="34" charset="0"/>
              </a:rPr>
              <a:t>16</a:t>
            </a:r>
            <a:r>
              <a:rPr lang="en-US" dirty="0">
                <a:solidFill>
                  <a:srgbClr val="FF3300"/>
                </a:solidFill>
                <a:effectLst>
                  <a:outerShdw blurRad="38100" dist="38100" dir="2700000" algn="tl">
                    <a:srgbClr val="000000">
                      <a:alpha val="43137"/>
                    </a:srgbClr>
                  </a:outerShdw>
                </a:effectLst>
                <a:latin typeface="Comic Sans MS" pitchFamily="66" charset="0"/>
                <a:cs typeface="Calibri" pitchFamily="34" charset="0"/>
              </a:rPr>
              <a:t>O, the Holy Grail</a:t>
            </a:r>
            <a:endParaRPr lang="en-US" dirty="0">
              <a:effectLst>
                <a:outerShdw blurRad="38100" dist="38100" dir="2700000" algn="tl">
                  <a:srgbClr val="000000">
                    <a:alpha val="43137"/>
                  </a:srgbClr>
                </a:outerShdw>
              </a:effectLst>
              <a:latin typeface="Comic Sans MS" pitchFamily="66" charset="0"/>
              <a:cs typeface="Calibri" pitchFamily="34" charset="0"/>
            </a:endParaRPr>
          </a:p>
        </p:txBody>
      </p:sp>
      <p:sp>
        <p:nvSpPr>
          <p:cNvPr id="6" name="Rectangle 6"/>
          <p:cNvSpPr>
            <a:spLocks noChangeArrowheads="1"/>
          </p:cNvSpPr>
          <p:nvPr/>
        </p:nvSpPr>
        <p:spPr bwMode="auto">
          <a:xfrm>
            <a:off x="2895600" y="2743200"/>
            <a:ext cx="4572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omic Sans MS" pitchFamily="66" charset="0"/>
              <a:cs typeface="Calibri" pitchFamily="34" charset="0"/>
            </a:endParaRPr>
          </a:p>
        </p:txBody>
      </p:sp>
      <p:pic>
        <p:nvPicPr>
          <p:cNvPr id="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133600"/>
            <a:ext cx="4410075" cy="4470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2172418"/>
            <a:ext cx="4191000" cy="3377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7"/>
          <p:cNvSpPr txBox="1">
            <a:spLocks noChangeArrowheads="1"/>
          </p:cNvSpPr>
          <p:nvPr/>
        </p:nvSpPr>
        <p:spPr bwMode="auto">
          <a:xfrm>
            <a:off x="76200" y="1302603"/>
            <a:ext cx="88831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en-US" sz="2400" dirty="0">
                <a:latin typeface="Comic Sans MS" pitchFamily="66" charset="0"/>
                <a:cs typeface="Calibri" pitchFamily="34" charset="0"/>
              </a:rPr>
              <a:t>Level and </a:t>
            </a:r>
            <a:r>
              <a:rPr lang="en-US" sz="2400" dirty="0" smtClean="0">
                <a:latin typeface="Comic Sans MS" pitchFamily="66" charset="0"/>
                <a:cs typeface="Calibri" pitchFamily="34" charset="0"/>
              </a:rPr>
              <a:t>interference components from various transitions are reflected in the total cross section (S-factor)</a:t>
            </a:r>
            <a:r>
              <a:rPr lang="en-US" sz="2400" dirty="0">
                <a:latin typeface="Comic Sans MS" pitchFamily="66" charset="0"/>
                <a:cs typeface="Calibri" pitchFamily="34" charset="0"/>
              </a:rPr>
              <a:t> </a:t>
            </a:r>
            <a:r>
              <a:rPr lang="en-US" sz="2400" dirty="0" smtClean="0">
                <a:latin typeface="Comic Sans MS" pitchFamily="66" charset="0"/>
                <a:cs typeface="Calibri" pitchFamily="34" charset="0"/>
              </a:rPr>
              <a:t>structure!</a:t>
            </a:r>
            <a:endParaRPr lang="en-US" sz="2400" dirty="0">
              <a:latin typeface="Comic Sans MS" pitchFamily="66" charset="0"/>
              <a:cs typeface="Calibri" pitchFamily="34" charset="0"/>
            </a:endParaRPr>
          </a:p>
        </p:txBody>
      </p:sp>
      <p:sp>
        <p:nvSpPr>
          <p:cNvPr id="10" name="Text Box 8"/>
          <p:cNvSpPr txBox="1">
            <a:spLocks noChangeArrowheads="1"/>
          </p:cNvSpPr>
          <p:nvPr/>
        </p:nvSpPr>
        <p:spPr bwMode="auto">
          <a:xfrm>
            <a:off x="4486275" y="5574792"/>
            <a:ext cx="406864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en-US" sz="2000" dirty="0">
                <a:solidFill>
                  <a:srgbClr val="FF3300"/>
                </a:solidFill>
                <a:latin typeface="Comic Sans MS" pitchFamily="66" charset="0"/>
                <a:cs typeface="Calibri" pitchFamily="34" charset="0"/>
              </a:rPr>
              <a:t>Uncertainty in low energy </a:t>
            </a:r>
            <a:r>
              <a:rPr lang="en-US" sz="2000" dirty="0" smtClean="0">
                <a:solidFill>
                  <a:srgbClr val="FF3300"/>
                </a:solidFill>
                <a:latin typeface="Comic Sans MS" pitchFamily="66" charset="0"/>
                <a:cs typeface="Calibri" pitchFamily="34" charset="0"/>
              </a:rPr>
              <a:t>extrapolation is helped by a multichannel analysis of reaction </a:t>
            </a:r>
            <a:r>
              <a:rPr lang="en-US" sz="2000" baseline="30000" dirty="0" smtClean="0">
                <a:solidFill>
                  <a:srgbClr val="FF3300"/>
                </a:solidFill>
                <a:latin typeface="Comic Sans MS" pitchFamily="66" charset="0"/>
                <a:cs typeface="Calibri" pitchFamily="34" charset="0"/>
              </a:rPr>
              <a:t>12</a:t>
            </a:r>
            <a:r>
              <a:rPr lang="en-US" sz="2000" dirty="0" smtClean="0">
                <a:solidFill>
                  <a:srgbClr val="FF3300"/>
                </a:solidFill>
                <a:latin typeface="Comic Sans MS" pitchFamily="66" charset="0"/>
                <a:cs typeface="Calibri" pitchFamily="34" charset="0"/>
              </a:rPr>
              <a:t>C(</a:t>
            </a:r>
            <a:r>
              <a:rPr lang="en-US" sz="2000" dirty="0" smtClean="0">
                <a:solidFill>
                  <a:srgbClr val="FF3300"/>
                </a:solidFill>
                <a:latin typeface="Comic Sans MS" pitchFamily="66" charset="0"/>
                <a:cs typeface="Calibri" pitchFamily="34" charset="0"/>
                <a:sym typeface="Symbol"/>
              </a:rPr>
              <a:t>,) and scattering </a:t>
            </a:r>
            <a:r>
              <a:rPr lang="en-US" sz="2000" baseline="30000" dirty="0" smtClean="0">
                <a:solidFill>
                  <a:srgbClr val="FF3300"/>
                </a:solidFill>
                <a:latin typeface="Comic Sans MS" pitchFamily="66" charset="0"/>
                <a:cs typeface="Calibri" pitchFamily="34" charset="0"/>
                <a:sym typeface="Symbol"/>
              </a:rPr>
              <a:t>12</a:t>
            </a:r>
            <a:r>
              <a:rPr lang="en-US" sz="2000" dirty="0" smtClean="0">
                <a:solidFill>
                  <a:srgbClr val="FF3300"/>
                </a:solidFill>
                <a:latin typeface="Comic Sans MS" pitchFamily="66" charset="0"/>
                <a:cs typeface="Calibri" pitchFamily="34" charset="0"/>
                <a:sym typeface="Symbol"/>
              </a:rPr>
              <a:t>C(,)!</a:t>
            </a:r>
            <a:endParaRPr lang="en-US" sz="2000" dirty="0">
              <a:latin typeface="Comic Sans MS" pitchFamily="66" charset="0"/>
              <a:cs typeface="Calibri" pitchFamily="34" charset="0"/>
            </a:endParaRPr>
          </a:p>
        </p:txBody>
      </p:sp>
    </p:spTree>
    <p:extLst>
      <p:ext uri="{BB962C8B-B14F-4D97-AF65-F5344CB8AC3E}">
        <p14:creationId xmlns:p14="http://schemas.microsoft.com/office/powerpoint/2010/main" val="36188203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28600" y="1314575"/>
            <a:ext cx="8021395" cy="5543425"/>
            <a:chOff x="228600" y="1314575"/>
            <a:chExt cx="8021395" cy="5543425"/>
          </a:xfrm>
        </p:grpSpPr>
        <p:pic>
          <p:nvPicPr>
            <p:cNvPr id="430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14575"/>
              <a:ext cx="8021395" cy="5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140083" y="1676400"/>
              <a:ext cx="1279517" cy="338554"/>
            </a:xfrm>
            <a:prstGeom prst="rect">
              <a:avLst/>
            </a:prstGeom>
            <a:solidFill>
              <a:schemeClr val="bg1"/>
            </a:solidFill>
          </p:spPr>
          <p:txBody>
            <a:bodyPr wrap="none" rtlCol="0">
              <a:spAutoFit/>
            </a:bodyPr>
            <a:lstStyle/>
            <a:p>
              <a:r>
                <a:rPr lang="en-US" sz="1600" baseline="30000" dirty="0" smtClean="0"/>
                <a:t>12</a:t>
              </a:r>
              <a:r>
                <a:rPr lang="en-US" sz="1600" dirty="0" smtClean="0"/>
                <a:t>C(</a:t>
              </a:r>
              <a:r>
                <a:rPr lang="en-US" sz="1600" dirty="0" smtClean="0">
                  <a:sym typeface="Symbol"/>
                </a:rPr>
                <a:t>,</a:t>
              </a:r>
              <a:r>
                <a:rPr lang="en-US" sz="1600" baseline="-25000" dirty="0" smtClean="0">
                  <a:sym typeface="Symbol"/>
                </a:rPr>
                <a:t>0</a:t>
              </a:r>
              <a:r>
                <a:rPr lang="en-US" sz="1600" dirty="0" smtClean="0">
                  <a:sym typeface="Symbol"/>
                </a:rPr>
                <a:t>)</a:t>
              </a:r>
              <a:r>
                <a:rPr lang="en-US" sz="1600" baseline="30000" dirty="0" smtClean="0">
                  <a:sym typeface="Symbol"/>
                </a:rPr>
                <a:t>16</a:t>
              </a:r>
              <a:r>
                <a:rPr lang="en-US" sz="1600" dirty="0" smtClean="0">
                  <a:sym typeface="Symbol"/>
                </a:rPr>
                <a:t>O</a:t>
              </a:r>
              <a:endParaRPr lang="en-US" sz="1600" dirty="0"/>
            </a:p>
          </p:txBody>
        </p:sp>
        <p:sp>
          <p:nvSpPr>
            <p:cNvPr id="8" name="TextBox 7"/>
            <p:cNvSpPr txBox="1"/>
            <p:nvPr/>
          </p:nvSpPr>
          <p:spPr>
            <a:xfrm>
              <a:off x="6232222" y="1679972"/>
              <a:ext cx="1311578" cy="338554"/>
            </a:xfrm>
            <a:prstGeom prst="rect">
              <a:avLst/>
            </a:prstGeom>
            <a:solidFill>
              <a:schemeClr val="bg1"/>
            </a:solidFill>
          </p:spPr>
          <p:txBody>
            <a:bodyPr wrap="none" rtlCol="0">
              <a:spAutoFit/>
            </a:bodyPr>
            <a:lstStyle/>
            <a:p>
              <a:r>
                <a:rPr lang="en-US" sz="1600" baseline="30000" dirty="0" smtClean="0"/>
                <a:t>12</a:t>
              </a:r>
              <a:r>
                <a:rPr lang="en-US" sz="1600" dirty="0" smtClean="0"/>
                <a:t>C(</a:t>
              </a:r>
              <a:r>
                <a:rPr lang="en-US" sz="1600" dirty="0" smtClean="0">
                  <a:sym typeface="Symbol"/>
                </a:rPr>
                <a:t>,</a:t>
              </a:r>
              <a:r>
                <a:rPr lang="en-US" sz="1600" baseline="-25000" dirty="0" smtClean="0">
                  <a:sym typeface="Symbol"/>
                </a:rPr>
                <a:t>0</a:t>
              </a:r>
              <a:r>
                <a:rPr lang="en-US" sz="1600" dirty="0" smtClean="0">
                  <a:sym typeface="Symbol"/>
                </a:rPr>
                <a:t>)</a:t>
              </a:r>
              <a:r>
                <a:rPr lang="en-US" sz="1600" baseline="30000" dirty="0" smtClean="0">
                  <a:sym typeface="Symbol"/>
                </a:rPr>
                <a:t>12</a:t>
              </a:r>
              <a:r>
                <a:rPr lang="en-US" sz="1600" dirty="0" smtClean="0">
                  <a:sym typeface="Symbol"/>
                </a:rPr>
                <a:t>C</a:t>
              </a:r>
              <a:endParaRPr lang="en-US" sz="1600" dirty="0"/>
            </a:p>
          </p:txBody>
        </p:sp>
        <p:sp>
          <p:nvSpPr>
            <p:cNvPr id="9" name="TextBox 8"/>
            <p:cNvSpPr txBox="1"/>
            <p:nvPr/>
          </p:nvSpPr>
          <p:spPr>
            <a:xfrm>
              <a:off x="3156113" y="2819400"/>
              <a:ext cx="1263487" cy="338554"/>
            </a:xfrm>
            <a:prstGeom prst="rect">
              <a:avLst/>
            </a:prstGeom>
            <a:solidFill>
              <a:schemeClr val="bg1"/>
            </a:solidFill>
          </p:spPr>
          <p:txBody>
            <a:bodyPr wrap="none" rtlCol="0">
              <a:spAutoFit/>
            </a:bodyPr>
            <a:lstStyle/>
            <a:p>
              <a:r>
                <a:rPr lang="en-US" sz="1600" baseline="30000" dirty="0" smtClean="0"/>
                <a:t>15</a:t>
              </a:r>
              <a:r>
                <a:rPr lang="en-US" sz="1600" dirty="0" smtClean="0"/>
                <a:t>N(</a:t>
              </a:r>
              <a:r>
                <a:rPr lang="en-US" sz="1600" dirty="0" smtClean="0">
                  <a:sym typeface="Symbol"/>
                </a:rPr>
                <a:t>p,</a:t>
              </a:r>
              <a:r>
                <a:rPr lang="en-US" sz="1600" baseline="-25000" dirty="0" smtClean="0">
                  <a:sym typeface="Symbol"/>
                </a:rPr>
                <a:t>0</a:t>
              </a:r>
              <a:r>
                <a:rPr lang="en-US" sz="1600" dirty="0" smtClean="0">
                  <a:sym typeface="Symbol"/>
                </a:rPr>
                <a:t>)</a:t>
              </a:r>
              <a:r>
                <a:rPr lang="en-US" sz="1600" baseline="30000" dirty="0" smtClean="0">
                  <a:sym typeface="Symbol"/>
                </a:rPr>
                <a:t>16</a:t>
              </a:r>
              <a:r>
                <a:rPr lang="en-US" sz="1600" dirty="0" smtClean="0">
                  <a:sym typeface="Symbol"/>
                </a:rPr>
                <a:t>O</a:t>
              </a:r>
              <a:endParaRPr lang="en-US" sz="1600" dirty="0"/>
            </a:p>
          </p:txBody>
        </p:sp>
        <p:sp>
          <p:nvSpPr>
            <p:cNvPr id="10" name="TextBox 9"/>
            <p:cNvSpPr txBox="1"/>
            <p:nvPr/>
          </p:nvSpPr>
          <p:spPr>
            <a:xfrm>
              <a:off x="6248253" y="2819400"/>
              <a:ext cx="1295547" cy="338554"/>
            </a:xfrm>
            <a:prstGeom prst="rect">
              <a:avLst/>
            </a:prstGeom>
            <a:solidFill>
              <a:schemeClr val="bg1"/>
            </a:solidFill>
          </p:spPr>
          <p:txBody>
            <a:bodyPr wrap="none" rtlCol="0">
              <a:spAutoFit/>
            </a:bodyPr>
            <a:lstStyle/>
            <a:p>
              <a:r>
                <a:rPr lang="en-US" sz="1600" baseline="30000" dirty="0" smtClean="0"/>
                <a:t>15</a:t>
              </a:r>
              <a:r>
                <a:rPr lang="en-US" sz="1600" dirty="0" smtClean="0"/>
                <a:t>N(</a:t>
              </a:r>
              <a:r>
                <a:rPr lang="en-US" sz="1600" dirty="0" smtClean="0">
                  <a:sym typeface="Symbol"/>
                </a:rPr>
                <a:t>p,</a:t>
              </a:r>
              <a:r>
                <a:rPr lang="en-US" sz="1600" baseline="-25000" dirty="0" smtClean="0">
                  <a:sym typeface="Symbol"/>
                </a:rPr>
                <a:t>0</a:t>
              </a:r>
              <a:r>
                <a:rPr lang="en-US" sz="1600" dirty="0" smtClean="0">
                  <a:sym typeface="Symbol"/>
                </a:rPr>
                <a:t>)</a:t>
              </a:r>
              <a:r>
                <a:rPr lang="en-US" sz="1600" baseline="30000" dirty="0" smtClean="0">
                  <a:sym typeface="Symbol"/>
                </a:rPr>
                <a:t>12</a:t>
              </a:r>
              <a:r>
                <a:rPr lang="en-US" sz="1600" dirty="0" smtClean="0">
                  <a:sym typeface="Symbol"/>
                </a:rPr>
                <a:t>C</a:t>
              </a:r>
              <a:endParaRPr lang="en-US" sz="1600" dirty="0"/>
            </a:p>
          </p:txBody>
        </p:sp>
        <p:sp>
          <p:nvSpPr>
            <p:cNvPr id="11" name="TextBox 10"/>
            <p:cNvSpPr txBox="1"/>
            <p:nvPr/>
          </p:nvSpPr>
          <p:spPr>
            <a:xfrm>
              <a:off x="2895453" y="4495800"/>
              <a:ext cx="1295547" cy="338554"/>
            </a:xfrm>
            <a:prstGeom prst="rect">
              <a:avLst/>
            </a:prstGeom>
            <a:solidFill>
              <a:schemeClr val="bg1"/>
            </a:solidFill>
          </p:spPr>
          <p:txBody>
            <a:bodyPr wrap="none" rtlCol="0">
              <a:spAutoFit/>
            </a:bodyPr>
            <a:lstStyle/>
            <a:p>
              <a:r>
                <a:rPr lang="en-US" sz="1600" baseline="30000" dirty="0" smtClean="0"/>
                <a:t>15</a:t>
              </a:r>
              <a:r>
                <a:rPr lang="en-US" sz="1600" dirty="0" smtClean="0"/>
                <a:t>N(</a:t>
              </a:r>
              <a:r>
                <a:rPr lang="en-US" sz="1600" dirty="0" smtClean="0">
                  <a:sym typeface="Symbol"/>
                </a:rPr>
                <a:t>p,</a:t>
              </a:r>
              <a:r>
                <a:rPr lang="en-US" sz="1600" baseline="-25000" dirty="0" smtClean="0">
                  <a:sym typeface="Symbol"/>
                </a:rPr>
                <a:t>1</a:t>
              </a:r>
              <a:r>
                <a:rPr lang="en-US" sz="1600" dirty="0" smtClean="0">
                  <a:sym typeface="Symbol"/>
                </a:rPr>
                <a:t>)</a:t>
              </a:r>
              <a:r>
                <a:rPr lang="en-US" sz="1600" baseline="30000" dirty="0" smtClean="0">
                  <a:sym typeface="Symbol"/>
                </a:rPr>
                <a:t>12</a:t>
              </a:r>
              <a:r>
                <a:rPr lang="en-US" sz="1600" dirty="0" smtClean="0">
                  <a:sym typeface="Symbol"/>
                </a:rPr>
                <a:t>C</a:t>
              </a:r>
              <a:endParaRPr lang="en-US" sz="1600" dirty="0"/>
            </a:p>
          </p:txBody>
        </p:sp>
        <p:sp>
          <p:nvSpPr>
            <p:cNvPr id="12" name="TextBox 11"/>
            <p:cNvSpPr txBox="1"/>
            <p:nvPr/>
          </p:nvSpPr>
          <p:spPr>
            <a:xfrm>
              <a:off x="4724400" y="4490228"/>
              <a:ext cx="1204176" cy="338554"/>
            </a:xfrm>
            <a:prstGeom prst="rect">
              <a:avLst/>
            </a:prstGeom>
            <a:solidFill>
              <a:schemeClr val="bg1"/>
            </a:solidFill>
          </p:spPr>
          <p:txBody>
            <a:bodyPr wrap="none" rtlCol="0">
              <a:spAutoFit/>
            </a:bodyPr>
            <a:lstStyle/>
            <a:p>
              <a:r>
                <a:rPr lang="en-US" sz="1600" baseline="30000" dirty="0" smtClean="0"/>
                <a:t>15</a:t>
              </a:r>
              <a:r>
                <a:rPr lang="en-US" sz="1600" dirty="0" smtClean="0"/>
                <a:t>N(</a:t>
              </a:r>
              <a:r>
                <a:rPr lang="en-US" sz="1600" dirty="0" err="1" smtClean="0">
                  <a:sym typeface="Symbol"/>
                </a:rPr>
                <a:t>p,p</a:t>
              </a:r>
              <a:r>
                <a:rPr lang="en-US" sz="1600" dirty="0" smtClean="0">
                  <a:sym typeface="Symbol"/>
                </a:rPr>
                <a:t>)</a:t>
              </a:r>
              <a:r>
                <a:rPr lang="en-US" sz="1600" baseline="30000" dirty="0" smtClean="0">
                  <a:sym typeface="Symbol"/>
                </a:rPr>
                <a:t>15</a:t>
              </a:r>
              <a:r>
                <a:rPr lang="en-US" sz="1600" dirty="0" smtClean="0">
                  <a:sym typeface="Symbol"/>
                </a:rPr>
                <a:t>N</a:t>
              </a:r>
              <a:endParaRPr lang="en-US" sz="1600" dirty="0"/>
            </a:p>
          </p:txBody>
        </p:sp>
        <p:sp>
          <p:nvSpPr>
            <p:cNvPr id="13" name="TextBox 12"/>
            <p:cNvSpPr txBox="1"/>
            <p:nvPr/>
          </p:nvSpPr>
          <p:spPr>
            <a:xfrm>
              <a:off x="1371600" y="5105400"/>
              <a:ext cx="1311578" cy="338554"/>
            </a:xfrm>
            <a:prstGeom prst="rect">
              <a:avLst/>
            </a:prstGeom>
            <a:solidFill>
              <a:schemeClr val="bg1"/>
            </a:solidFill>
          </p:spPr>
          <p:txBody>
            <a:bodyPr wrap="none" rtlCol="0">
              <a:spAutoFit/>
            </a:bodyPr>
            <a:lstStyle/>
            <a:p>
              <a:r>
                <a:rPr lang="en-US" sz="1600" baseline="30000" dirty="0" smtClean="0"/>
                <a:t>12</a:t>
              </a:r>
              <a:r>
                <a:rPr lang="en-US" sz="1600" dirty="0" smtClean="0"/>
                <a:t>C(</a:t>
              </a:r>
              <a:r>
                <a:rPr lang="en-US" sz="1600" dirty="0" smtClean="0">
                  <a:sym typeface="Symbol"/>
                </a:rPr>
                <a:t>,</a:t>
              </a:r>
              <a:r>
                <a:rPr lang="en-US" sz="1600" baseline="-25000" dirty="0" smtClean="0">
                  <a:sym typeface="Symbol"/>
                </a:rPr>
                <a:t>1</a:t>
              </a:r>
              <a:r>
                <a:rPr lang="en-US" sz="1600" dirty="0" smtClean="0">
                  <a:sym typeface="Symbol"/>
                </a:rPr>
                <a:t>)</a:t>
              </a:r>
              <a:r>
                <a:rPr lang="en-US" sz="1600" baseline="30000" dirty="0" smtClean="0">
                  <a:sym typeface="Symbol"/>
                </a:rPr>
                <a:t>12</a:t>
              </a:r>
              <a:r>
                <a:rPr lang="en-US" sz="1600" dirty="0" smtClean="0">
                  <a:sym typeface="Symbol"/>
                </a:rPr>
                <a:t>C</a:t>
              </a:r>
              <a:endParaRPr lang="en-US" sz="1600" dirty="0"/>
            </a:p>
          </p:txBody>
        </p:sp>
        <p:sp>
          <p:nvSpPr>
            <p:cNvPr id="14" name="TextBox 13"/>
            <p:cNvSpPr txBox="1"/>
            <p:nvPr/>
          </p:nvSpPr>
          <p:spPr>
            <a:xfrm>
              <a:off x="5791200" y="5562600"/>
              <a:ext cx="1220206" cy="338554"/>
            </a:xfrm>
            <a:prstGeom prst="rect">
              <a:avLst/>
            </a:prstGeom>
            <a:solidFill>
              <a:schemeClr val="bg1"/>
            </a:solidFill>
          </p:spPr>
          <p:txBody>
            <a:bodyPr wrap="none" rtlCol="0">
              <a:spAutoFit/>
            </a:bodyPr>
            <a:lstStyle/>
            <a:p>
              <a:r>
                <a:rPr lang="en-US" sz="1600" baseline="30000" dirty="0" smtClean="0"/>
                <a:t>12</a:t>
              </a:r>
              <a:r>
                <a:rPr lang="en-US" sz="1600" dirty="0" smtClean="0"/>
                <a:t>C(</a:t>
              </a:r>
              <a:r>
                <a:rPr lang="en-US" sz="1600" dirty="0" smtClean="0">
                  <a:sym typeface="Symbol"/>
                </a:rPr>
                <a:t>,p)</a:t>
              </a:r>
              <a:r>
                <a:rPr lang="en-US" sz="1600" baseline="30000" dirty="0" smtClean="0">
                  <a:sym typeface="Symbol"/>
                </a:rPr>
                <a:t>15</a:t>
              </a:r>
              <a:r>
                <a:rPr lang="en-US" sz="1600" dirty="0" smtClean="0">
                  <a:sym typeface="Symbol"/>
                </a:rPr>
                <a:t>N</a:t>
              </a:r>
              <a:endParaRPr lang="en-US" sz="1600" dirty="0"/>
            </a:p>
          </p:txBody>
        </p:sp>
        <p:sp>
          <p:nvSpPr>
            <p:cNvPr id="7" name="Rectangle 6"/>
            <p:cNvSpPr/>
            <p:nvPr/>
          </p:nvSpPr>
          <p:spPr bwMode="auto">
            <a:xfrm>
              <a:off x="4038600" y="5105400"/>
              <a:ext cx="200697"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6" name="Rectangle 15"/>
            <p:cNvSpPr/>
            <p:nvPr/>
          </p:nvSpPr>
          <p:spPr bwMode="auto">
            <a:xfrm>
              <a:off x="4038600" y="4038600"/>
              <a:ext cx="200697"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7" name="Rectangle 16"/>
            <p:cNvSpPr/>
            <p:nvPr/>
          </p:nvSpPr>
          <p:spPr bwMode="auto">
            <a:xfrm>
              <a:off x="7266903" y="5160377"/>
              <a:ext cx="200697"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8" name="Rectangle 17"/>
            <p:cNvSpPr/>
            <p:nvPr/>
          </p:nvSpPr>
          <p:spPr bwMode="auto">
            <a:xfrm>
              <a:off x="7266903" y="3971987"/>
              <a:ext cx="200697"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5" name="TextBox 4"/>
          <p:cNvSpPr txBox="1"/>
          <p:nvPr/>
        </p:nvSpPr>
        <p:spPr>
          <a:xfrm>
            <a:off x="228600" y="228600"/>
            <a:ext cx="8686800" cy="1323439"/>
          </a:xfrm>
          <a:prstGeom prst="rect">
            <a:avLst/>
          </a:prstGeom>
          <a:noFill/>
        </p:spPr>
        <p:txBody>
          <a:bodyPr wrap="square" rtlCol="0">
            <a:spAutoFit/>
          </a:bodyPr>
          <a:lstStyle/>
          <a:p>
            <a:pPr algn="ctr"/>
            <a:r>
              <a:rPr lang="en-US" sz="4000" dirty="0" smtClean="0">
                <a:latin typeface="Comic Sans MS" pitchFamily="66" charset="0"/>
                <a:cs typeface="Calibri" pitchFamily="34" charset="0"/>
              </a:rPr>
              <a:t>Multi-channel multi-level R-matrix fit for </a:t>
            </a:r>
            <a:r>
              <a:rPr lang="en-US" sz="4000" baseline="30000" dirty="0" smtClean="0">
                <a:latin typeface="Comic Sans MS" pitchFamily="66" charset="0"/>
                <a:cs typeface="Calibri" pitchFamily="34" charset="0"/>
              </a:rPr>
              <a:t>16</a:t>
            </a:r>
            <a:r>
              <a:rPr lang="en-US" sz="4000" dirty="0" smtClean="0">
                <a:latin typeface="Comic Sans MS" pitchFamily="66" charset="0"/>
                <a:cs typeface="Calibri" pitchFamily="34" charset="0"/>
              </a:rPr>
              <a:t>O compound system</a:t>
            </a:r>
            <a:endParaRPr lang="en-US" sz="4000" dirty="0">
              <a:latin typeface="Comic Sans MS" pitchFamily="66" charset="0"/>
              <a:cs typeface="Calibri" pitchFamily="34" charset="0"/>
            </a:endParaRPr>
          </a:p>
        </p:txBody>
      </p:sp>
    </p:spTree>
    <p:extLst>
      <p:ext uri="{BB962C8B-B14F-4D97-AF65-F5344CB8AC3E}">
        <p14:creationId xmlns:p14="http://schemas.microsoft.com/office/powerpoint/2010/main" val="37850790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latin typeface="Comic Sans MS" pitchFamily="66" charset="0"/>
                <a:cs typeface="Calibri" pitchFamily="34" charset="0"/>
              </a:rPr>
              <a:t>Nucleosynthesis in He burning</a:t>
            </a:r>
            <a:endParaRPr lang="en-US" dirty="0">
              <a:latin typeface="Comic Sans MS" pitchFamily="66" charset="0"/>
              <a:cs typeface="Calibri"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99" y="1342816"/>
            <a:ext cx="4874839" cy="3381584"/>
          </a:xfrm>
          <a:prstGeom prst="rect">
            <a:avLst/>
          </a:prstGeom>
        </p:spPr>
      </p:pic>
      <p:sp>
        <p:nvSpPr>
          <p:cNvPr id="81" name="TextBox 80"/>
          <p:cNvSpPr txBox="1"/>
          <p:nvPr/>
        </p:nvSpPr>
        <p:spPr>
          <a:xfrm>
            <a:off x="1259979" y="1295400"/>
            <a:ext cx="1779654" cy="584775"/>
          </a:xfrm>
          <a:prstGeom prst="rect">
            <a:avLst/>
          </a:prstGeom>
          <a:noFill/>
        </p:spPr>
        <p:txBody>
          <a:bodyPr wrap="none" rtlCol="0">
            <a:spAutoFit/>
          </a:bodyPr>
          <a:lstStyle/>
          <a:p>
            <a:r>
              <a:rPr lang="en-US" sz="2800" baseline="30000" dirty="0" smtClean="0">
                <a:latin typeface="Calibri" pitchFamily="34" charset="0"/>
                <a:cs typeface="Calibri" pitchFamily="34" charset="0"/>
              </a:rPr>
              <a:t>12</a:t>
            </a:r>
            <a:r>
              <a:rPr lang="en-US" sz="2800" dirty="0" smtClean="0">
                <a:latin typeface="Calibri" pitchFamily="34" charset="0"/>
                <a:cs typeface="Calibri" pitchFamily="34" charset="0"/>
              </a:rPr>
              <a:t>C(α,</a:t>
            </a:r>
            <a:r>
              <a:rPr lang="en-US" sz="3200" dirty="0" smtClean="0">
                <a:latin typeface="Calibri" pitchFamily="34" charset="0"/>
                <a:cs typeface="Calibri" pitchFamily="34" charset="0"/>
                <a:sym typeface="Symbol"/>
              </a:rPr>
              <a:t></a:t>
            </a:r>
            <a:r>
              <a:rPr lang="en-US" sz="2800" dirty="0" smtClean="0">
                <a:latin typeface="Calibri" pitchFamily="34" charset="0"/>
                <a:cs typeface="Calibri" pitchFamily="34" charset="0"/>
              </a:rPr>
              <a:t>)</a:t>
            </a:r>
            <a:r>
              <a:rPr lang="en-US" sz="2800" baseline="30000" dirty="0" smtClean="0">
                <a:latin typeface="Calibri" pitchFamily="34" charset="0"/>
                <a:cs typeface="Calibri" pitchFamily="34" charset="0"/>
              </a:rPr>
              <a:t>16</a:t>
            </a:r>
            <a:r>
              <a:rPr lang="en-US" sz="2800" dirty="0" smtClean="0">
                <a:latin typeface="Calibri" pitchFamily="34" charset="0"/>
                <a:cs typeface="Calibri" pitchFamily="34" charset="0"/>
              </a:rPr>
              <a:t>O</a:t>
            </a:r>
            <a:endParaRPr lang="en-US" sz="2800" dirty="0">
              <a:latin typeface="Calibri" pitchFamily="34" charset="0"/>
              <a:cs typeface="Calibri" pitchFamily="34" charset="0"/>
            </a:endParaRPr>
          </a:p>
        </p:txBody>
      </p:sp>
      <p:sp>
        <p:nvSpPr>
          <p:cNvPr id="6" name="Rounded Rectangle 5"/>
          <p:cNvSpPr/>
          <p:nvPr/>
        </p:nvSpPr>
        <p:spPr bwMode="auto">
          <a:xfrm>
            <a:off x="1752600" y="2514600"/>
            <a:ext cx="533400" cy="304800"/>
          </a:xfrm>
          <a:prstGeom prst="roundRect">
            <a:avLst/>
          </a:prstGeom>
          <a:solidFill>
            <a:srgbClr val="F8BAA6">
              <a:alpha val="42000"/>
            </a:srgbClr>
          </a:solidFill>
          <a:ln w="9525" cap="flat" cmpd="sng" algn="ctr">
            <a:noFill/>
            <a:prstDash val="solid"/>
            <a:round/>
            <a:headEnd type="none" w="med" len="med"/>
            <a:tailEnd type="none" w="med" len="med"/>
          </a:ln>
          <a:effectLst>
            <a:softEdge rad="3175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cs typeface="Calibri" pitchFamily="34" charset="0"/>
            </a:endParaRPr>
          </a:p>
        </p:txBody>
      </p:sp>
      <p:sp>
        <p:nvSpPr>
          <p:cNvPr id="7" name="TextBox 6"/>
          <p:cNvSpPr txBox="1"/>
          <p:nvPr/>
        </p:nvSpPr>
        <p:spPr>
          <a:xfrm>
            <a:off x="1143000" y="3581400"/>
            <a:ext cx="2234073" cy="307777"/>
          </a:xfrm>
          <a:prstGeom prst="rect">
            <a:avLst/>
          </a:prstGeom>
          <a:noFill/>
        </p:spPr>
        <p:txBody>
          <a:bodyPr wrap="none" rtlCol="0">
            <a:spAutoFit/>
          </a:bodyPr>
          <a:lstStyle/>
          <a:p>
            <a:r>
              <a:rPr lang="en-US" sz="1400" dirty="0" smtClean="0">
                <a:solidFill>
                  <a:srgbClr val="C00000"/>
                </a:solidFill>
                <a:latin typeface="Calibri" pitchFamily="34" charset="0"/>
                <a:cs typeface="Calibri" pitchFamily="34" charset="0"/>
              </a:rPr>
              <a:t>Total cross section data only</a:t>
            </a:r>
            <a:endParaRPr lang="en-US" sz="1400" dirty="0">
              <a:solidFill>
                <a:srgbClr val="C00000"/>
              </a:solidFill>
              <a:latin typeface="Calibri" pitchFamily="34" charset="0"/>
              <a:cs typeface="Calibri" pitchFamily="34" charset="0"/>
            </a:endParaRPr>
          </a:p>
        </p:txBody>
      </p:sp>
      <p:pic>
        <p:nvPicPr>
          <p:cNvPr id="83" name="Picture 4" descr="mass13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1295399"/>
            <a:ext cx="3381326" cy="3181443"/>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p:cNvSpPr txBox="1"/>
          <p:nvPr/>
        </p:nvSpPr>
        <p:spPr>
          <a:xfrm>
            <a:off x="628973" y="4953000"/>
            <a:ext cx="8238753" cy="1323439"/>
          </a:xfrm>
          <a:prstGeom prst="rect">
            <a:avLst/>
          </a:prstGeom>
          <a:noFill/>
        </p:spPr>
        <p:txBody>
          <a:bodyPr wrap="square" rtlCol="0">
            <a:spAutoFit/>
          </a:bodyPr>
          <a:lstStyle/>
          <a:p>
            <a:pPr algn="just"/>
            <a:r>
              <a:rPr lang="en-US" sz="2000" dirty="0" smtClean="0">
                <a:latin typeface="Comic Sans MS" pitchFamily="66" charset="0"/>
                <a:cs typeface="Calibri" pitchFamily="34" charset="0"/>
              </a:rPr>
              <a:t>The reaction determines the </a:t>
            </a:r>
            <a:r>
              <a:rPr lang="en-US" sz="2000" baseline="30000" dirty="0" smtClean="0">
                <a:latin typeface="Comic Sans MS" pitchFamily="66" charset="0"/>
                <a:cs typeface="Calibri" pitchFamily="34" charset="0"/>
              </a:rPr>
              <a:t>12</a:t>
            </a:r>
            <a:r>
              <a:rPr lang="en-US" sz="2000" dirty="0" smtClean="0">
                <a:latin typeface="Comic Sans MS" pitchFamily="66" charset="0"/>
                <a:cs typeface="Calibri" pitchFamily="34" charset="0"/>
              </a:rPr>
              <a:t>C/</a:t>
            </a:r>
            <a:r>
              <a:rPr lang="en-US" sz="2000" baseline="30000" dirty="0" smtClean="0">
                <a:latin typeface="Comic Sans MS" pitchFamily="66" charset="0"/>
                <a:cs typeface="Calibri" pitchFamily="34" charset="0"/>
              </a:rPr>
              <a:t>16</a:t>
            </a:r>
            <a:r>
              <a:rPr lang="en-US" sz="2000" dirty="0" smtClean="0">
                <a:latin typeface="Comic Sans MS" pitchFamily="66" charset="0"/>
                <a:cs typeface="Calibri" pitchFamily="34" charset="0"/>
              </a:rPr>
              <a:t>O ratio in our universe! It also defines the late stellar evolution of massive stars, determines white dwarf matter, and the ignition of supernovae type </a:t>
            </a:r>
            <a:r>
              <a:rPr lang="en-US" sz="2000" dirty="0" err="1" smtClean="0">
                <a:latin typeface="Comic Sans MS" pitchFamily="66" charset="0"/>
                <a:cs typeface="Calibri" pitchFamily="34" charset="0"/>
              </a:rPr>
              <a:t>Ia</a:t>
            </a:r>
            <a:r>
              <a:rPr lang="en-US" sz="2000" dirty="0" smtClean="0">
                <a:latin typeface="Comic Sans MS" pitchFamily="66" charset="0"/>
                <a:cs typeface="Calibri" pitchFamily="34" charset="0"/>
              </a:rPr>
              <a:t>, the standard candle for  cosmological predictions.</a:t>
            </a:r>
            <a:endParaRPr lang="en-US" sz="2000" dirty="0">
              <a:latin typeface="Comic Sans MS" pitchFamily="66" charset="0"/>
              <a:cs typeface="Calibr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8600"/>
            <a:ext cx="7848600" cy="1143000"/>
          </a:xfrm>
        </p:spPr>
        <p:txBody>
          <a:bodyPr/>
          <a:lstStyle/>
          <a:p>
            <a:pPr algn="r"/>
            <a:r>
              <a:rPr lang="en-US" sz="4000" dirty="0" smtClean="0">
                <a:latin typeface="Comic Sans MS" pitchFamily="66" charset="0"/>
                <a:cs typeface="Calibri" pitchFamily="34" charset="0"/>
              </a:rPr>
              <a:t>Uncertainties in the </a:t>
            </a:r>
            <a:r>
              <a:rPr lang="en-US" sz="4000" baseline="30000" dirty="0" smtClean="0">
                <a:latin typeface="Comic Sans MS" pitchFamily="66" charset="0"/>
                <a:cs typeface="Calibri" pitchFamily="34" charset="0"/>
              </a:rPr>
              <a:t>22</a:t>
            </a:r>
            <a:r>
              <a:rPr lang="en-US" sz="4000" dirty="0" smtClean="0">
                <a:latin typeface="Comic Sans MS" pitchFamily="66" charset="0"/>
                <a:cs typeface="Calibri" pitchFamily="34" charset="0"/>
              </a:rPr>
              <a:t>Ne+</a:t>
            </a:r>
            <a:r>
              <a:rPr lang="en-US" sz="4000" dirty="0" smtClean="0">
                <a:latin typeface="Comic Sans MS" pitchFamily="66" charset="0"/>
                <a:cs typeface="Calibri" pitchFamily="34" charset="0"/>
                <a:sym typeface="Symbol"/>
              </a:rPr>
              <a:t> </a:t>
            </a:r>
            <a:r>
              <a:rPr lang="en-US" sz="4000" dirty="0" smtClean="0">
                <a:latin typeface="Comic Sans MS" pitchFamily="66" charset="0"/>
                <a:cs typeface="Calibri" pitchFamily="34" charset="0"/>
              </a:rPr>
              <a:t>reaction rates</a:t>
            </a:r>
            <a:endParaRPr lang="en-US" sz="4000" dirty="0">
              <a:latin typeface="Comic Sans MS" pitchFamily="66" charset="0"/>
              <a:cs typeface="Calibri" pitchFamily="34" charset="0"/>
            </a:endParaRPr>
          </a:p>
        </p:txBody>
      </p:sp>
      <p:grpSp>
        <p:nvGrpSpPr>
          <p:cNvPr id="13" name="Group 13"/>
          <p:cNvGrpSpPr>
            <a:grpSpLocks/>
          </p:cNvGrpSpPr>
          <p:nvPr/>
        </p:nvGrpSpPr>
        <p:grpSpPr bwMode="auto">
          <a:xfrm>
            <a:off x="304800" y="1752600"/>
            <a:ext cx="3602037" cy="5105400"/>
            <a:chOff x="611" y="1200"/>
            <a:chExt cx="2201" cy="3120"/>
          </a:xfrm>
        </p:grpSpPr>
        <p:pic>
          <p:nvPicPr>
            <p:cNvPr id="14" name="Picture 14"/>
            <p:cNvPicPr>
              <a:picLocks noChangeAspect="1" noChangeArrowheads="1"/>
            </p:cNvPicPr>
            <p:nvPr/>
          </p:nvPicPr>
          <p:blipFill>
            <a:blip r:embed="rId3" cstate="print"/>
            <a:srcRect/>
            <a:stretch>
              <a:fillRect/>
            </a:stretch>
          </p:blipFill>
          <p:spPr bwMode="auto">
            <a:xfrm>
              <a:off x="611" y="1200"/>
              <a:ext cx="2201" cy="3120"/>
            </a:xfrm>
            <a:prstGeom prst="rect">
              <a:avLst/>
            </a:prstGeom>
            <a:noFill/>
            <a:ln w="9525">
              <a:noFill/>
              <a:miter lim="800000"/>
              <a:headEnd/>
              <a:tailEnd/>
            </a:ln>
          </p:spPr>
        </p:pic>
        <p:sp>
          <p:nvSpPr>
            <p:cNvPr id="15" name="Line 15"/>
            <p:cNvSpPr>
              <a:spLocks noChangeShapeType="1"/>
            </p:cNvSpPr>
            <p:nvPr/>
          </p:nvSpPr>
          <p:spPr bwMode="auto">
            <a:xfrm flipV="1">
              <a:off x="1596" y="2372"/>
              <a:ext cx="340" cy="0"/>
            </a:xfrm>
            <a:prstGeom prst="line">
              <a:avLst/>
            </a:prstGeom>
            <a:noFill/>
            <a:ln w="19050">
              <a:solidFill>
                <a:srgbClr val="CC0000"/>
              </a:solidFill>
              <a:round/>
              <a:headEnd/>
              <a:tailEnd/>
            </a:ln>
          </p:spPr>
          <p:txBody>
            <a:bodyPr/>
            <a:lstStyle/>
            <a:p>
              <a:endParaRPr lang="en-US"/>
            </a:p>
          </p:txBody>
        </p:sp>
      </p:grpSp>
      <p:sp>
        <p:nvSpPr>
          <p:cNvPr id="16" name="TextBox 15"/>
          <p:cNvSpPr txBox="1"/>
          <p:nvPr/>
        </p:nvSpPr>
        <p:spPr>
          <a:xfrm>
            <a:off x="2667000" y="4038600"/>
            <a:ext cx="1292341" cy="276999"/>
          </a:xfrm>
          <a:prstGeom prst="rect">
            <a:avLst/>
          </a:prstGeom>
          <a:noFill/>
        </p:spPr>
        <p:txBody>
          <a:bodyPr wrap="none" rtlCol="0">
            <a:spAutoFit/>
          </a:bodyPr>
          <a:lstStyle/>
          <a:p>
            <a:r>
              <a:rPr lang="en-US" sz="1200" b="1" dirty="0" smtClean="0">
                <a:latin typeface="Times New Roman" pitchFamily="18" charset="0"/>
                <a:cs typeface="Times New Roman" pitchFamily="18" charset="0"/>
              </a:rPr>
              <a:t>Q</a:t>
            </a:r>
            <a:r>
              <a:rPr lang="en-US" sz="1200" b="1" baseline="-25000" dirty="0" smtClean="0">
                <a:latin typeface="Times New Roman" pitchFamily="18" charset="0"/>
                <a:cs typeface="Times New Roman" pitchFamily="18" charset="0"/>
              </a:rPr>
              <a:t>(</a:t>
            </a:r>
            <a:r>
              <a:rPr lang="en-US" sz="1200" b="1" baseline="-25000" dirty="0" smtClean="0">
                <a:latin typeface="Times New Roman" pitchFamily="18" charset="0"/>
                <a:cs typeface="Times New Roman" pitchFamily="18" charset="0"/>
                <a:sym typeface="Symbol"/>
              </a:rPr>
              <a:t>,n)</a:t>
            </a:r>
            <a:r>
              <a:rPr lang="en-US" sz="1200" b="1" dirty="0" smtClean="0">
                <a:latin typeface="Times New Roman" pitchFamily="18" charset="0"/>
                <a:cs typeface="Times New Roman" pitchFamily="18" charset="0"/>
                <a:sym typeface="Symbol"/>
              </a:rPr>
              <a:t>=-0.48 MeV</a:t>
            </a:r>
            <a:endParaRPr lang="en-US" sz="1200" b="1" dirty="0">
              <a:latin typeface="Times New Roman" pitchFamily="18" charset="0"/>
              <a:cs typeface="Times New Roman" pitchFamily="18" charset="0"/>
            </a:endParaRPr>
          </a:p>
        </p:txBody>
      </p:sp>
      <p:sp>
        <p:nvSpPr>
          <p:cNvPr id="17" name="TextBox 16"/>
          <p:cNvSpPr txBox="1"/>
          <p:nvPr/>
        </p:nvSpPr>
        <p:spPr>
          <a:xfrm>
            <a:off x="2971800" y="5638800"/>
            <a:ext cx="6172200" cy="954107"/>
          </a:xfrm>
          <a:prstGeom prst="rect">
            <a:avLst/>
          </a:prstGeom>
          <a:noFill/>
        </p:spPr>
        <p:txBody>
          <a:bodyPr wrap="square" rtlCol="0">
            <a:spAutoFit/>
          </a:bodyPr>
          <a:lstStyle/>
          <a:p>
            <a:pPr algn="just"/>
            <a:r>
              <a:rPr lang="en-US" sz="1600" dirty="0" smtClean="0">
                <a:solidFill>
                  <a:srgbClr val="C00000"/>
                </a:solidFill>
                <a:latin typeface="Comic Sans MS" pitchFamily="66" charset="0"/>
                <a:cs typeface="Calibri" pitchFamily="34" charset="0"/>
              </a:rPr>
              <a:t>Lowest observed resonance at 830 keV, 2</a:t>
            </a:r>
            <a:r>
              <a:rPr lang="en-US" sz="1600" baseline="30000" dirty="0" smtClean="0">
                <a:solidFill>
                  <a:srgbClr val="C00000"/>
                </a:solidFill>
                <a:latin typeface="Comic Sans MS" pitchFamily="66" charset="0"/>
                <a:cs typeface="Calibri" pitchFamily="34" charset="0"/>
              </a:rPr>
              <a:t>+</a:t>
            </a:r>
            <a:r>
              <a:rPr lang="en-US" sz="1600" dirty="0" smtClean="0">
                <a:solidFill>
                  <a:srgbClr val="C00000"/>
                </a:solidFill>
                <a:latin typeface="Comic Sans MS" pitchFamily="66" charset="0"/>
                <a:cs typeface="Calibri" pitchFamily="34" charset="0"/>
              </a:rPr>
              <a:t> state at 11.31 MeV!</a:t>
            </a:r>
          </a:p>
          <a:p>
            <a:pPr algn="just"/>
            <a:endParaRPr lang="en-US" sz="800" dirty="0" smtClean="0">
              <a:solidFill>
                <a:srgbClr val="C00000"/>
              </a:solidFill>
              <a:latin typeface="Comic Sans MS" pitchFamily="66" charset="0"/>
              <a:cs typeface="Calibri" pitchFamily="34" charset="0"/>
            </a:endParaRPr>
          </a:p>
          <a:p>
            <a:pPr algn="just"/>
            <a:r>
              <a:rPr lang="en-US" sz="1600" dirty="0" smtClean="0">
                <a:solidFill>
                  <a:srgbClr val="C00000"/>
                </a:solidFill>
                <a:latin typeface="Comic Sans MS" pitchFamily="66" charset="0"/>
                <a:cs typeface="Calibri" pitchFamily="34" charset="0"/>
              </a:rPr>
              <a:t>Biggest uncertainty 628 keV resonance J=1</a:t>
            </a:r>
            <a:r>
              <a:rPr lang="en-US" sz="1600" baseline="30000" dirty="0" smtClean="0">
                <a:solidFill>
                  <a:srgbClr val="C00000"/>
                </a:solidFill>
                <a:latin typeface="Comic Sans MS" pitchFamily="66" charset="0"/>
                <a:cs typeface="Calibri" pitchFamily="34" charset="0"/>
              </a:rPr>
              <a:t> </a:t>
            </a:r>
            <a:r>
              <a:rPr lang="en-US" sz="1600" dirty="0" smtClean="0">
                <a:solidFill>
                  <a:srgbClr val="C00000"/>
                </a:solidFill>
                <a:latin typeface="Comic Sans MS" pitchFamily="66" charset="0"/>
                <a:cs typeface="Calibri" pitchFamily="34" charset="0"/>
              </a:rPr>
              <a:t>state at 11.15 MeV,</a:t>
            </a:r>
          </a:p>
          <a:p>
            <a:pPr algn="just"/>
            <a:r>
              <a:rPr lang="en-US" sz="1600" dirty="0" smtClean="0">
                <a:solidFill>
                  <a:srgbClr val="C00000"/>
                </a:solidFill>
                <a:latin typeface="Comic Sans MS" pitchFamily="66" charset="0"/>
                <a:cs typeface="Calibri" pitchFamily="34" charset="0"/>
              </a:rPr>
              <a:t>recent </a:t>
            </a:r>
            <a:r>
              <a:rPr lang="en-US" sz="1600" baseline="30000" dirty="0" smtClean="0">
                <a:solidFill>
                  <a:srgbClr val="C00000"/>
                </a:solidFill>
                <a:latin typeface="Comic Sans MS" pitchFamily="66" charset="0"/>
                <a:cs typeface="Calibri" pitchFamily="34" charset="0"/>
              </a:rPr>
              <a:t>22</a:t>
            </a:r>
            <a:r>
              <a:rPr lang="en-US" sz="1600" dirty="0" smtClean="0">
                <a:solidFill>
                  <a:srgbClr val="C00000"/>
                </a:solidFill>
                <a:latin typeface="Comic Sans MS" pitchFamily="66" charset="0"/>
                <a:cs typeface="Calibri" pitchFamily="34" charset="0"/>
              </a:rPr>
              <a:t>Ne(</a:t>
            </a:r>
            <a:r>
              <a:rPr lang="en-US" sz="1600" dirty="0" smtClean="0">
                <a:solidFill>
                  <a:srgbClr val="C00000"/>
                </a:solidFill>
                <a:latin typeface="Comic Sans MS" pitchFamily="66" charset="0"/>
                <a:cs typeface="Calibri" pitchFamily="34" charset="0"/>
                <a:sym typeface="Symbol"/>
              </a:rPr>
              <a:t>,’) and </a:t>
            </a:r>
            <a:r>
              <a:rPr lang="en-US" sz="1600" baseline="30000" dirty="0" smtClean="0">
                <a:solidFill>
                  <a:srgbClr val="C00000"/>
                </a:solidFill>
                <a:latin typeface="Comic Sans MS" pitchFamily="66" charset="0"/>
                <a:cs typeface="Calibri" pitchFamily="34" charset="0"/>
                <a:sym typeface="Symbol"/>
              </a:rPr>
              <a:t>22</a:t>
            </a:r>
            <a:r>
              <a:rPr lang="en-US" sz="1600" dirty="0" smtClean="0">
                <a:solidFill>
                  <a:srgbClr val="C00000"/>
                </a:solidFill>
                <a:latin typeface="Comic Sans MS" pitchFamily="66" charset="0"/>
                <a:cs typeface="Calibri" pitchFamily="34" charset="0"/>
                <a:sym typeface="Symbol"/>
              </a:rPr>
              <a:t>Ne(</a:t>
            </a:r>
            <a:r>
              <a:rPr lang="en-US" sz="1600" dirty="0" err="1" smtClean="0">
                <a:solidFill>
                  <a:srgbClr val="C00000"/>
                </a:solidFill>
                <a:latin typeface="Comic Sans MS" pitchFamily="66" charset="0"/>
                <a:cs typeface="Calibri" pitchFamily="34" charset="0"/>
                <a:sym typeface="Symbol"/>
              </a:rPr>
              <a:t>p,p</a:t>
            </a:r>
            <a:r>
              <a:rPr lang="en-US" sz="1600" dirty="0" smtClean="0">
                <a:solidFill>
                  <a:srgbClr val="C00000"/>
                </a:solidFill>
                <a:latin typeface="Comic Sans MS" pitchFamily="66" charset="0"/>
                <a:cs typeface="Calibri" pitchFamily="34" charset="0"/>
                <a:sym typeface="Symbol"/>
              </a:rPr>
              <a:t>’) demonstrated J</a:t>
            </a:r>
            <a:r>
              <a:rPr lang="en-US" sz="1600" baseline="30000" dirty="0" smtClean="0">
                <a:solidFill>
                  <a:srgbClr val="C00000"/>
                </a:solidFill>
                <a:latin typeface="Comic Sans MS" pitchFamily="66" charset="0"/>
                <a:cs typeface="Calibri" pitchFamily="34" charset="0"/>
                <a:sym typeface="Symbol"/>
              </a:rPr>
              <a:t></a:t>
            </a:r>
            <a:r>
              <a:rPr lang="en-US" sz="1600" dirty="0" smtClean="0">
                <a:solidFill>
                  <a:srgbClr val="C00000"/>
                </a:solidFill>
                <a:latin typeface="Comic Sans MS" pitchFamily="66" charset="0"/>
                <a:cs typeface="Calibri" pitchFamily="34" charset="0"/>
                <a:sym typeface="Symbol"/>
              </a:rPr>
              <a:t>=1</a:t>
            </a:r>
            <a:r>
              <a:rPr lang="en-US" sz="1600" baseline="30000" dirty="0" smtClean="0">
                <a:solidFill>
                  <a:srgbClr val="C00000"/>
                </a:solidFill>
                <a:latin typeface="Comic Sans MS" pitchFamily="66" charset="0"/>
                <a:cs typeface="Calibri" pitchFamily="34" charset="0"/>
                <a:sym typeface="Symbol"/>
              </a:rPr>
              <a:t>+</a:t>
            </a:r>
            <a:r>
              <a:rPr lang="en-US" sz="1600" dirty="0" smtClean="0">
                <a:solidFill>
                  <a:srgbClr val="C00000"/>
                </a:solidFill>
                <a:latin typeface="Comic Sans MS" pitchFamily="66" charset="0"/>
                <a:cs typeface="Calibri" pitchFamily="34" charset="0"/>
                <a:sym typeface="Symbol"/>
              </a:rPr>
              <a:t> spin parity</a:t>
            </a:r>
            <a:r>
              <a:rPr lang="en-US" sz="1600" dirty="0" smtClean="0">
                <a:solidFill>
                  <a:srgbClr val="C00000"/>
                </a:solidFill>
                <a:latin typeface="Comic Sans MS" pitchFamily="66" charset="0"/>
                <a:cs typeface="Calibri" pitchFamily="34" charset="0"/>
              </a:rPr>
              <a:t>     </a:t>
            </a:r>
            <a:endParaRPr lang="en-US" sz="1600" dirty="0" smtClean="0">
              <a:solidFill>
                <a:schemeClr val="bg1"/>
              </a:solidFill>
              <a:latin typeface="Comic Sans MS" pitchFamily="66" charset="0"/>
              <a:cs typeface="Calibri" pitchFamily="34" charset="0"/>
            </a:endParaRPr>
          </a:p>
        </p:txBody>
      </p:sp>
      <p:pic>
        <p:nvPicPr>
          <p:cNvPr id="18" name="Picture 5"/>
          <p:cNvPicPr>
            <a:picLocks noChangeAspect="1" noChangeArrowheads="1"/>
          </p:cNvPicPr>
          <p:nvPr/>
        </p:nvPicPr>
        <p:blipFill>
          <a:blip r:embed="rId4" cstate="print"/>
          <a:srcRect/>
          <a:stretch>
            <a:fillRect/>
          </a:stretch>
        </p:blipFill>
        <p:spPr bwMode="auto">
          <a:xfrm>
            <a:off x="4106008" y="1676400"/>
            <a:ext cx="4961792" cy="3505200"/>
          </a:xfrm>
          <a:prstGeom prst="rect">
            <a:avLst/>
          </a:prstGeom>
          <a:noFill/>
          <a:ln w="9525">
            <a:noFill/>
            <a:miter lim="800000"/>
            <a:headEnd/>
            <a:tailEnd/>
          </a:ln>
        </p:spPr>
      </p:pic>
      <p:pic>
        <p:nvPicPr>
          <p:cNvPr id="12390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97" t="3239" r="2561" b="4732"/>
          <a:stretch/>
        </p:blipFill>
        <p:spPr bwMode="auto">
          <a:xfrm>
            <a:off x="3469064" y="1752600"/>
            <a:ext cx="5598736" cy="368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
          <p:cNvSpPr txBox="1">
            <a:spLocks noChangeArrowheads="1"/>
          </p:cNvSpPr>
          <p:nvPr/>
        </p:nvSpPr>
        <p:spPr bwMode="auto">
          <a:xfrm>
            <a:off x="304800" y="989701"/>
            <a:ext cx="4249881" cy="707886"/>
          </a:xfrm>
          <a:prstGeom prst="rect">
            <a:avLst/>
          </a:prstGeom>
          <a:noFill/>
          <a:ln w="9525">
            <a:noFill/>
            <a:miter lim="800000"/>
            <a:headEnd/>
            <a:tailEnd/>
          </a:ln>
        </p:spPr>
        <p:txBody>
          <a:bodyPr wrap="none">
            <a:spAutoFit/>
          </a:bodyPr>
          <a:lstStyle/>
          <a:p>
            <a:pPr algn="l">
              <a:buFontTx/>
              <a:buBlip>
                <a:blip r:embed="rId6"/>
              </a:buBlip>
            </a:pPr>
            <a:r>
              <a:rPr lang="en-US" sz="2000" dirty="0" smtClean="0">
                <a:latin typeface="Comic Sans MS" pitchFamily="66" charset="0"/>
              </a:rPr>
              <a:t> Extrapolation </a:t>
            </a:r>
            <a:r>
              <a:rPr lang="en-US" sz="2000" dirty="0">
                <a:latin typeface="Comic Sans MS" pitchFamily="66" charset="0"/>
              </a:rPr>
              <a:t>to lower energies</a:t>
            </a:r>
          </a:p>
          <a:p>
            <a:pPr algn="l">
              <a:buFontTx/>
              <a:buBlip>
                <a:blip r:embed="rId6"/>
              </a:buBlip>
            </a:pPr>
            <a:r>
              <a:rPr lang="en-US" sz="2000" dirty="0" smtClean="0">
                <a:latin typeface="Comic Sans MS" pitchFamily="66" charset="0"/>
              </a:rPr>
              <a:t> Impact </a:t>
            </a:r>
            <a:r>
              <a:rPr lang="en-US" sz="2000" dirty="0">
                <a:latin typeface="Comic Sans MS" pitchFamily="66" charset="0"/>
              </a:rPr>
              <a:t>of the </a:t>
            </a:r>
            <a:r>
              <a:rPr lang="en-US" sz="2000" baseline="30000" dirty="0">
                <a:latin typeface="Comic Sans MS" pitchFamily="66" charset="0"/>
              </a:rPr>
              <a:t>22</a:t>
            </a:r>
            <a:r>
              <a:rPr lang="en-US" sz="2000" dirty="0">
                <a:latin typeface="Comic Sans MS" pitchFamily="66" charset="0"/>
              </a:rPr>
              <a:t>Ne(</a:t>
            </a:r>
            <a:r>
              <a:rPr lang="en-US" sz="2000" dirty="0">
                <a:latin typeface="Comic Sans MS" pitchFamily="66" charset="0"/>
                <a:sym typeface="Symbol" pitchFamily="18" charset="2"/>
              </a:rPr>
              <a:t>,) branch</a:t>
            </a:r>
          </a:p>
        </p:txBody>
      </p:sp>
      <p:sp>
        <p:nvSpPr>
          <p:cNvPr id="12" name="Text Box 12"/>
          <p:cNvSpPr txBox="1">
            <a:spLocks noChangeArrowheads="1"/>
          </p:cNvSpPr>
          <p:nvPr/>
        </p:nvSpPr>
        <p:spPr bwMode="auto">
          <a:xfrm>
            <a:off x="4800962" y="2286000"/>
            <a:ext cx="1650704" cy="307777"/>
          </a:xfrm>
          <a:prstGeom prst="rect">
            <a:avLst/>
          </a:prstGeom>
          <a:noFill/>
          <a:ln w="9525">
            <a:noFill/>
            <a:miter lim="800000"/>
            <a:headEnd/>
            <a:tailEnd/>
          </a:ln>
        </p:spPr>
        <p:txBody>
          <a:bodyPr wrap="none">
            <a:spAutoFit/>
          </a:bodyPr>
          <a:lstStyle/>
          <a:p>
            <a:pPr algn="r"/>
            <a:r>
              <a:rPr lang="en-US" sz="1400" dirty="0" smtClean="0"/>
              <a:t>628 </a:t>
            </a:r>
            <a:r>
              <a:rPr lang="en-US" sz="1400" dirty="0"/>
              <a:t>keV </a:t>
            </a:r>
            <a:r>
              <a:rPr lang="en-US" sz="1400" dirty="0" smtClean="0"/>
              <a:t>resonance</a:t>
            </a:r>
            <a:endParaRPr lang="en-US" sz="1400" dirty="0"/>
          </a:p>
        </p:txBody>
      </p:sp>
      <p:sp>
        <p:nvSpPr>
          <p:cNvPr id="11" name="Line 11"/>
          <p:cNvSpPr>
            <a:spLocks noChangeShapeType="1"/>
          </p:cNvSpPr>
          <p:nvPr/>
        </p:nvSpPr>
        <p:spPr bwMode="auto">
          <a:xfrm>
            <a:off x="4988540" y="2593777"/>
            <a:ext cx="0" cy="606623"/>
          </a:xfrm>
          <a:prstGeom prst="line">
            <a:avLst/>
          </a:prstGeom>
          <a:noFill/>
          <a:ln w="9525">
            <a:solidFill>
              <a:srgbClr val="CC0000"/>
            </a:solidFill>
            <a:round/>
            <a:headEnd/>
            <a:tailEnd type="triangle" w="med" len="med"/>
          </a:ln>
        </p:spPr>
        <p:txBody>
          <a:bodyPr/>
          <a:lstStyle/>
          <a:p>
            <a:endParaRPr lang="en-US"/>
          </a:p>
        </p:txBody>
      </p:sp>
      <p:sp>
        <p:nvSpPr>
          <p:cNvPr id="3" name="Freeform 2"/>
          <p:cNvSpPr/>
          <p:nvPr/>
        </p:nvSpPr>
        <p:spPr bwMode="auto">
          <a:xfrm>
            <a:off x="4845844" y="3248025"/>
            <a:ext cx="230981" cy="623888"/>
          </a:xfrm>
          <a:custGeom>
            <a:avLst/>
            <a:gdLst>
              <a:gd name="connsiteX0" fmla="*/ 0 w 230981"/>
              <a:gd name="connsiteY0" fmla="*/ 569119 h 623888"/>
              <a:gd name="connsiteX1" fmla="*/ 16669 w 230981"/>
              <a:gd name="connsiteY1" fmla="*/ 619125 h 623888"/>
              <a:gd name="connsiteX2" fmla="*/ 40481 w 230981"/>
              <a:gd name="connsiteY2" fmla="*/ 623888 h 623888"/>
              <a:gd name="connsiteX3" fmla="*/ 64294 w 230981"/>
              <a:gd name="connsiteY3" fmla="*/ 607219 h 623888"/>
              <a:gd name="connsiteX4" fmla="*/ 73819 w 230981"/>
              <a:gd name="connsiteY4" fmla="*/ 588169 h 623888"/>
              <a:gd name="connsiteX5" fmla="*/ 85725 w 230981"/>
              <a:gd name="connsiteY5" fmla="*/ 492919 h 623888"/>
              <a:gd name="connsiteX6" fmla="*/ 100012 w 230981"/>
              <a:gd name="connsiteY6" fmla="*/ 345281 h 623888"/>
              <a:gd name="connsiteX7" fmla="*/ 114300 w 230981"/>
              <a:gd name="connsiteY7" fmla="*/ 183356 h 623888"/>
              <a:gd name="connsiteX8" fmla="*/ 130969 w 230981"/>
              <a:gd name="connsiteY8" fmla="*/ 14288 h 623888"/>
              <a:gd name="connsiteX9" fmla="*/ 138112 w 230981"/>
              <a:gd name="connsiteY9" fmla="*/ 0 h 623888"/>
              <a:gd name="connsiteX10" fmla="*/ 145256 w 230981"/>
              <a:gd name="connsiteY10" fmla="*/ 2381 h 623888"/>
              <a:gd name="connsiteX11" fmla="*/ 152400 w 230981"/>
              <a:gd name="connsiteY11" fmla="*/ 19050 h 623888"/>
              <a:gd name="connsiteX12" fmla="*/ 157162 w 230981"/>
              <a:gd name="connsiteY12" fmla="*/ 92869 h 623888"/>
              <a:gd name="connsiteX13" fmla="*/ 161925 w 230981"/>
              <a:gd name="connsiteY13" fmla="*/ 173831 h 623888"/>
              <a:gd name="connsiteX14" fmla="*/ 185737 w 230981"/>
              <a:gd name="connsiteY14" fmla="*/ 319088 h 623888"/>
              <a:gd name="connsiteX15" fmla="*/ 200025 w 230981"/>
              <a:gd name="connsiteY15" fmla="*/ 330994 h 623888"/>
              <a:gd name="connsiteX16" fmla="*/ 216694 w 230981"/>
              <a:gd name="connsiteY16" fmla="*/ 321469 h 623888"/>
              <a:gd name="connsiteX17" fmla="*/ 228600 w 230981"/>
              <a:gd name="connsiteY17" fmla="*/ 300038 h 623888"/>
              <a:gd name="connsiteX18" fmla="*/ 230981 w 230981"/>
              <a:gd name="connsiteY18" fmla="*/ 295275 h 6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0981" h="623888">
                <a:moveTo>
                  <a:pt x="0" y="569119"/>
                </a:moveTo>
                <a:lnTo>
                  <a:pt x="16669" y="619125"/>
                </a:lnTo>
                <a:lnTo>
                  <a:pt x="40481" y="623888"/>
                </a:lnTo>
                <a:lnTo>
                  <a:pt x="64294" y="607219"/>
                </a:lnTo>
                <a:lnTo>
                  <a:pt x="73819" y="588169"/>
                </a:lnTo>
                <a:lnTo>
                  <a:pt x="85725" y="492919"/>
                </a:lnTo>
                <a:lnTo>
                  <a:pt x="100012" y="345281"/>
                </a:lnTo>
                <a:lnTo>
                  <a:pt x="114300" y="183356"/>
                </a:lnTo>
                <a:lnTo>
                  <a:pt x="130969" y="14288"/>
                </a:lnTo>
                <a:lnTo>
                  <a:pt x="138112" y="0"/>
                </a:lnTo>
                <a:lnTo>
                  <a:pt x="145256" y="2381"/>
                </a:lnTo>
                <a:lnTo>
                  <a:pt x="152400" y="19050"/>
                </a:lnTo>
                <a:lnTo>
                  <a:pt x="157162" y="92869"/>
                </a:lnTo>
                <a:lnTo>
                  <a:pt x="161925" y="173831"/>
                </a:lnTo>
                <a:lnTo>
                  <a:pt x="185737" y="319088"/>
                </a:lnTo>
                <a:lnTo>
                  <a:pt x="200025" y="330994"/>
                </a:lnTo>
                <a:lnTo>
                  <a:pt x="216694" y="321469"/>
                </a:lnTo>
                <a:lnTo>
                  <a:pt x="228600" y="300038"/>
                </a:lnTo>
                <a:lnTo>
                  <a:pt x="230981" y="295275"/>
                </a:lnTo>
              </a:path>
            </a:pathLst>
          </a:custGeom>
          <a:noFill/>
          <a:ln w="12700" cap="flat" cmpd="sng" algn="ctr">
            <a:solidFill>
              <a:srgbClr val="C8360E"/>
            </a:solidFill>
            <a:prstDash val="sysDash"/>
            <a:round/>
            <a:headEnd type="none" w="med" len="med"/>
            <a:tailEnd type="none" w="med" len="med"/>
          </a:ln>
          <a:effectLst>
            <a:innerShdw blurRad="63500" dist="50800" dir="27000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53497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906"/>
                                        </p:tgtEl>
                                        <p:attrNameLst>
                                          <p:attrName>style.visibility</p:attrName>
                                        </p:attrNameLst>
                                      </p:cBhvr>
                                      <p:to>
                                        <p:strVal val="visible"/>
                                      </p:to>
                                    </p:set>
                                    <p:animEffect transition="in" filter="fade">
                                      <p:cBhvr>
                                        <p:cTn id="7" dur="500"/>
                                        <p:tgtEl>
                                          <p:spTgt spid="1239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781800" y="2253734"/>
            <a:ext cx="2362199" cy="954107"/>
          </a:xfrm>
          <a:prstGeom prst="rect">
            <a:avLst/>
          </a:prstGeom>
          <a:noFill/>
        </p:spPr>
        <p:txBody>
          <a:bodyPr wrap="square" rtlCol="0">
            <a:spAutoFit/>
          </a:bodyPr>
          <a:lstStyle/>
          <a:p>
            <a:r>
              <a:rPr lang="en-US" sz="1600" dirty="0" smtClean="0">
                <a:latin typeface="Comic Sans MS"/>
                <a:cs typeface="Comic Sans MS"/>
              </a:rPr>
              <a:t>With “</a:t>
            </a:r>
            <a:r>
              <a:rPr lang="en-US" sz="1600" dirty="0" err="1" smtClean="0">
                <a:latin typeface="Comic Sans MS"/>
                <a:cs typeface="Comic Sans MS"/>
              </a:rPr>
              <a:t>monoenergetic</a:t>
            </a:r>
            <a:r>
              <a:rPr lang="en-US" sz="1600" dirty="0" smtClean="0">
                <a:latin typeface="Comic Sans MS"/>
                <a:cs typeface="Comic Sans MS"/>
              </a:rPr>
              <a:t>” gamma beams at </a:t>
            </a:r>
            <a:r>
              <a:rPr lang="en-US" sz="2400" dirty="0" smtClean="0">
                <a:latin typeface="Comic Sans MS"/>
                <a:cs typeface="Comic Sans MS"/>
              </a:rPr>
              <a:t>HIγS</a:t>
            </a:r>
            <a:endParaRPr lang="en-US" sz="2400" dirty="0">
              <a:latin typeface="Comic Sans MS"/>
              <a:cs typeface="Comic Sans MS"/>
            </a:endParaRPr>
          </a:p>
        </p:txBody>
      </p:sp>
      <p:sp>
        <p:nvSpPr>
          <p:cNvPr id="2" name="Title 1"/>
          <p:cNvSpPr>
            <a:spLocks noGrp="1"/>
          </p:cNvSpPr>
          <p:nvPr>
            <p:ph type="title"/>
          </p:nvPr>
        </p:nvSpPr>
        <p:spPr>
          <a:xfrm>
            <a:off x="457200" y="152400"/>
            <a:ext cx="8229600" cy="1143000"/>
          </a:xfrm>
        </p:spPr>
        <p:txBody>
          <a:bodyPr/>
          <a:lstStyle/>
          <a:p>
            <a:r>
              <a:rPr lang="en-US" dirty="0" smtClean="0">
                <a:latin typeface="Comic Sans MS"/>
                <a:cs typeface="Comic Sans MS"/>
              </a:rPr>
              <a:t>Complementary measurements</a:t>
            </a:r>
            <a:endParaRPr lang="en-US" dirty="0">
              <a:latin typeface="Comic Sans MS"/>
              <a:cs typeface="Comic Sans MS"/>
            </a:endParaRPr>
          </a:p>
        </p:txBody>
      </p:sp>
      <p:pic>
        <p:nvPicPr>
          <p:cNvPr id="5" name="Content Placeholder 4" descr="SpecComp.eps"/>
          <p:cNvPicPr>
            <a:picLocks noChangeAspect="1"/>
          </p:cNvPicPr>
          <p:nvPr/>
        </p:nvPicPr>
        <p:blipFill>
          <a:blip r:embed="rId2" cstate="print"/>
          <a:srcRect/>
          <a:stretch>
            <a:fillRect/>
          </a:stretch>
        </p:blipFill>
        <p:spPr bwMode="auto">
          <a:xfrm>
            <a:off x="533401" y="1563042"/>
            <a:ext cx="6248400" cy="4768311"/>
          </a:xfrm>
          <a:prstGeom prst="rect">
            <a:avLst/>
          </a:prstGeom>
          <a:noFill/>
          <a:ln w="9525">
            <a:noFill/>
            <a:miter lim="800000"/>
            <a:headEnd/>
            <a:tailEnd/>
          </a:ln>
        </p:spPr>
      </p:pic>
      <p:sp>
        <p:nvSpPr>
          <p:cNvPr id="12" name="TextBox 11"/>
          <p:cNvSpPr txBox="1"/>
          <p:nvPr/>
        </p:nvSpPr>
        <p:spPr>
          <a:xfrm>
            <a:off x="6934200" y="4953000"/>
            <a:ext cx="2231701" cy="461665"/>
          </a:xfrm>
          <a:prstGeom prst="rect">
            <a:avLst/>
          </a:prstGeom>
          <a:noFill/>
        </p:spPr>
        <p:txBody>
          <a:bodyPr wrap="none" rtlCol="0">
            <a:spAutoFit/>
          </a:bodyPr>
          <a:lstStyle/>
          <a:p>
            <a:r>
              <a:rPr lang="en-US" sz="2400" baseline="30000" dirty="0" smtClean="0">
                <a:latin typeface="Comic Sans MS" pitchFamily="66" charset="0"/>
              </a:rPr>
              <a:t>22</a:t>
            </a:r>
            <a:r>
              <a:rPr lang="en-US" sz="2400" dirty="0" smtClean="0">
                <a:latin typeface="Comic Sans MS" pitchFamily="66" charset="0"/>
              </a:rPr>
              <a:t>Ne(γ,γ’)</a:t>
            </a:r>
            <a:r>
              <a:rPr lang="en-US" sz="2400" baseline="30000" dirty="0" smtClean="0">
                <a:latin typeface="Comic Sans MS" pitchFamily="66" charset="0"/>
              </a:rPr>
              <a:t>22</a:t>
            </a:r>
            <a:r>
              <a:rPr lang="en-US" sz="2400" dirty="0" smtClean="0">
                <a:latin typeface="Comic Sans MS" pitchFamily="66" charset="0"/>
              </a:rPr>
              <a:t>Ne’</a:t>
            </a:r>
            <a:endParaRPr lang="en-US" sz="2400" dirty="0">
              <a:latin typeface="Comic Sans MS" pitchFamily="66" charset="0"/>
            </a:endParaRPr>
          </a:p>
        </p:txBody>
      </p:sp>
      <p:grpSp>
        <p:nvGrpSpPr>
          <p:cNvPr id="6" name="Group 5"/>
          <p:cNvGrpSpPr/>
          <p:nvPr/>
        </p:nvGrpSpPr>
        <p:grpSpPr>
          <a:xfrm>
            <a:off x="381000" y="1359347"/>
            <a:ext cx="8610600" cy="5193853"/>
            <a:chOff x="381000" y="1676400"/>
            <a:chExt cx="8382000" cy="4929899"/>
          </a:xfrm>
        </p:grpSpPr>
        <p:pic>
          <p:nvPicPr>
            <p:cNvPr id="7" name="Picture 2"/>
            <p:cNvPicPr>
              <a:picLocks noChangeAspect="1" noChangeArrowheads="1"/>
            </p:cNvPicPr>
            <p:nvPr/>
          </p:nvPicPr>
          <p:blipFill>
            <a:blip r:embed="rId3" cstate="print"/>
            <a:srcRect/>
            <a:stretch>
              <a:fillRect/>
            </a:stretch>
          </p:blipFill>
          <p:spPr bwMode="auto">
            <a:xfrm>
              <a:off x="381000" y="1676400"/>
              <a:ext cx="8382000" cy="4929899"/>
            </a:xfrm>
            <a:prstGeom prst="rect">
              <a:avLst/>
            </a:prstGeom>
            <a:noFill/>
            <a:ln w="9525">
              <a:solidFill>
                <a:schemeClr val="tx1"/>
              </a:solidFill>
              <a:miter lim="800000"/>
              <a:headEnd/>
              <a:tailEnd/>
            </a:ln>
          </p:spPr>
        </p:pic>
        <p:cxnSp>
          <p:nvCxnSpPr>
            <p:cNvPr id="8" name="Straight Arrow Connector 7"/>
            <p:cNvCxnSpPr/>
            <p:nvPr/>
          </p:nvCxnSpPr>
          <p:spPr>
            <a:xfrm rot="5400000" flipH="1" flipV="1">
              <a:off x="4000500" y="4914900"/>
              <a:ext cx="685800" cy="158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810001" y="5257801"/>
              <a:ext cx="1523999" cy="350562"/>
            </a:xfrm>
            <a:prstGeom prst="rect">
              <a:avLst/>
            </a:prstGeom>
            <a:noFill/>
          </p:spPr>
          <p:txBody>
            <a:bodyPr wrap="square" rtlCol="0">
              <a:spAutoFit/>
            </a:bodyPr>
            <a:lstStyle/>
            <a:p>
              <a:r>
                <a:rPr lang="el-GR" dirty="0" smtClean="0">
                  <a:solidFill>
                    <a:srgbClr val="FF0000"/>
                  </a:solidFill>
                  <a:latin typeface="Times New Roman"/>
                  <a:cs typeface="Times New Roman"/>
                </a:rPr>
                <a:t>α</a:t>
              </a:r>
              <a:r>
                <a:rPr lang="en-US" dirty="0" smtClean="0">
                  <a:solidFill>
                    <a:srgbClr val="FF0000"/>
                  </a:solidFill>
                  <a:latin typeface="Times New Roman"/>
                  <a:cs typeface="Times New Roman"/>
                </a:rPr>
                <a:t> - threshold </a:t>
              </a:r>
              <a:endParaRPr lang="en-US" dirty="0">
                <a:solidFill>
                  <a:srgbClr val="FF0000"/>
                </a:solidFill>
              </a:endParaRPr>
            </a:p>
          </p:txBody>
        </p:sp>
        <p:cxnSp>
          <p:nvCxnSpPr>
            <p:cNvPr id="10" name="Straight Arrow Connector 9"/>
            <p:cNvCxnSpPr/>
            <p:nvPr/>
          </p:nvCxnSpPr>
          <p:spPr>
            <a:xfrm rot="16200000" flipV="1">
              <a:off x="4377898" y="4773552"/>
              <a:ext cx="491576" cy="2136"/>
            </a:xfrm>
            <a:prstGeom prst="straightConnector1">
              <a:avLst/>
            </a:prstGeom>
            <a:ln w="2857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95800" y="4952999"/>
              <a:ext cx="1523999" cy="350562"/>
            </a:xfrm>
            <a:prstGeom prst="rect">
              <a:avLst/>
            </a:prstGeom>
            <a:noFill/>
            <a:ln>
              <a:noFill/>
            </a:ln>
          </p:spPr>
          <p:txBody>
            <a:bodyPr wrap="square" rtlCol="0">
              <a:spAutoFit/>
            </a:bodyPr>
            <a:lstStyle/>
            <a:p>
              <a:r>
                <a:rPr lang="en-US" dirty="0" smtClean="0">
                  <a:solidFill>
                    <a:srgbClr val="0000FF"/>
                  </a:solidFill>
                  <a:latin typeface="Times New Roman"/>
                  <a:cs typeface="Times New Roman"/>
                </a:rPr>
                <a:t>n - threshold </a:t>
              </a:r>
              <a:endParaRPr lang="en-US" dirty="0">
                <a:solidFill>
                  <a:srgbClr val="0000FF"/>
                </a:solidFill>
              </a:endParaRPr>
            </a:p>
          </p:txBody>
        </p:sp>
      </p:grpSp>
      <p:sp>
        <p:nvSpPr>
          <p:cNvPr id="14" name="TextBox 13"/>
          <p:cNvSpPr txBox="1"/>
          <p:nvPr/>
        </p:nvSpPr>
        <p:spPr>
          <a:xfrm>
            <a:off x="9448800" y="2807732"/>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33400" y="5410200"/>
            <a:ext cx="8229600" cy="1323439"/>
          </a:xfrm>
          <a:prstGeom prst="rect">
            <a:avLst/>
          </a:prstGeom>
          <a:noFill/>
        </p:spPr>
        <p:txBody>
          <a:bodyPr wrap="square" rtlCol="0">
            <a:spAutoFit/>
          </a:bodyPr>
          <a:lstStyle/>
          <a:p>
            <a:pPr algn="just"/>
            <a:r>
              <a:rPr lang="en-US" sz="2000" dirty="0" smtClean="0">
                <a:latin typeface="Comic Sans MS" pitchFamily="66" charset="0"/>
                <a:cs typeface="Calibri" pitchFamily="34" charset="0"/>
              </a:rPr>
              <a:t>Neutron flux triggers the s-process, producing heavy elements in the mass 100 range! This affects early star nucleosynthesis LEPP process and r-process predictions and interpretations. It also affects p-process seed abundance and p-process predictions.</a:t>
            </a:r>
            <a:endParaRPr lang="en-US" sz="2000" dirty="0">
              <a:latin typeface="Comic Sans MS" pitchFamily="66" charset="0"/>
              <a:cs typeface="Calibri" pitchFamily="34" charset="0"/>
            </a:endParaRPr>
          </a:p>
        </p:txBody>
      </p:sp>
      <p:grpSp>
        <p:nvGrpSpPr>
          <p:cNvPr id="17" name="Group 16"/>
          <p:cNvGrpSpPr/>
          <p:nvPr/>
        </p:nvGrpSpPr>
        <p:grpSpPr>
          <a:xfrm>
            <a:off x="5715000" y="1203439"/>
            <a:ext cx="3200229" cy="4041591"/>
            <a:chOff x="6628461" y="3429000"/>
            <a:chExt cx="2286939" cy="3347606"/>
          </a:xfrm>
        </p:grpSpPr>
        <p:grpSp>
          <p:nvGrpSpPr>
            <p:cNvPr id="5" name="Group 4"/>
            <p:cNvGrpSpPr/>
            <p:nvPr/>
          </p:nvGrpSpPr>
          <p:grpSpPr>
            <a:xfrm>
              <a:off x="6876288" y="3429000"/>
              <a:ext cx="2039112" cy="3200400"/>
              <a:chOff x="6419088" y="3657600"/>
              <a:chExt cx="2039112" cy="3200400"/>
            </a:xfrm>
          </p:grpSpPr>
          <p:pic>
            <p:nvPicPr>
              <p:cNvPr id="6" name="Picture 9" descr="heger"/>
              <p:cNvPicPr>
                <a:picLocks noChangeAspect="1" noChangeArrowheads="1"/>
              </p:cNvPicPr>
              <p:nvPr/>
            </p:nvPicPr>
            <p:blipFill rotWithShape="1">
              <a:blip r:embed="rId3" cstate="print"/>
              <a:srcRect l="4708" t="54565" r="51070" b="1057"/>
              <a:stretch/>
            </p:blipFill>
            <p:spPr bwMode="auto">
              <a:xfrm>
                <a:off x="6419088" y="3657600"/>
                <a:ext cx="2039112" cy="1723773"/>
              </a:xfrm>
              <a:prstGeom prst="rect">
                <a:avLst/>
              </a:prstGeom>
              <a:noFill/>
              <a:ln w="9525">
                <a:noFill/>
                <a:miter lim="800000"/>
                <a:headEnd/>
                <a:tailEnd/>
              </a:ln>
            </p:spPr>
          </p:pic>
          <p:pic>
            <p:nvPicPr>
              <p:cNvPr id="7" name="Picture 10" descr="heger"/>
              <p:cNvPicPr>
                <a:picLocks noChangeAspect="1" noChangeArrowheads="1"/>
              </p:cNvPicPr>
              <p:nvPr/>
            </p:nvPicPr>
            <p:blipFill rotWithShape="1">
              <a:blip r:embed="rId4" cstate="print"/>
              <a:srcRect l="53796" t="56803" r="4318" b="1057"/>
              <a:stretch/>
            </p:blipFill>
            <p:spPr bwMode="auto">
              <a:xfrm>
                <a:off x="6526649" y="5193792"/>
                <a:ext cx="1931551" cy="1664208"/>
              </a:xfrm>
              <a:prstGeom prst="rect">
                <a:avLst/>
              </a:prstGeom>
              <a:noFill/>
              <a:ln w="9525">
                <a:noFill/>
                <a:miter lim="800000"/>
                <a:headEnd/>
                <a:tailEnd/>
              </a:ln>
            </p:spPr>
          </p:pic>
        </p:grpSp>
        <p:sp>
          <p:nvSpPr>
            <p:cNvPr id="8" name="Text Box 12"/>
            <p:cNvSpPr txBox="1">
              <a:spLocks noChangeArrowheads="1"/>
            </p:cNvSpPr>
            <p:nvPr/>
          </p:nvSpPr>
          <p:spPr bwMode="auto">
            <a:xfrm>
              <a:off x="7335284" y="6112047"/>
              <a:ext cx="1441946" cy="280421"/>
            </a:xfrm>
            <a:prstGeom prst="rect">
              <a:avLst/>
            </a:prstGeom>
            <a:solidFill>
              <a:schemeClr val="bg1"/>
            </a:solidFill>
            <a:ln w="9525">
              <a:noFill/>
              <a:miter lim="800000"/>
              <a:headEnd/>
              <a:tailEnd/>
            </a:ln>
          </p:spPr>
          <p:txBody>
            <a:bodyPr wrap="square">
              <a:spAutoFit/>
            </a:bodyPr>
            <a:lstStyle/>
            <a:p>
              <a:pPr eaLnBrk="0" hangingPunct="0"/>
              <a:r>
                <a:rPr lang="en-US" sz="1600" baseline="30000" dirty="0" smtClean="0">
                  <a:solidFill>
                    <a:srgbClr val="0000CC"/>
                  </a:solidFill>
                </a:rPr>
                <a:t>22</a:t>
              </a:r>
              <a:r>
                <a:rPr lang="en-US" sz="1600" dirty="0" smtClean="0">
                  <a:solidFill>
                    <a:srgbClr val="0000CC"/>
                  </a:solidFill>
                </a:rPr>
                <a:t>Ne(</a:t>
              </a:r>
              <a:r>
                <a:rPr lang="en-US" sz="1600" dirty="0" smtClean="0">
                  <a:solidFill>
                    <a:srgbClr val="0000CC"/>
                  </a:solidFill>
                  <a:sym typeface="Symbol"/>
                </a:rPr>
                <a:t>α,n)</a:t>
              </a:r>
              <a:r>
                <a:rPr lang="en-US" sz="1600" dirty="0" smtClean="0">
                  <a:solidFill>
                    <a:srgbClr val="0000CC"/>
                  </a:solidFill>
                </a:rPr>
                <a:t> </a:t>
              </a:r>
              <a:r>
                <a:rPr lang="en-US" sz="1600" dirty="0">
                  <a:solidFill>
                    <a:srgbClr val="0000CC"/>
                  </a:solidFill>
                </a:rPr>
                <a:t>upper limit</a:t>
              </a:r>
            </a:p>
          </p:txBody>
        </p:sp>
        <p:sp>
          <p:nvSpPr>
            <p:cNvPr id="13" name="TextBox 12"/>
            <p:cNvSpPr txBox="1"/>
            <p:nvPr/>
          </p:nvSpPr>
          <p:spPr>
            <a:xfrm rot="16200000">
              <a:off x="5397272" y="4855220"/>
              <a:ext cx="2682321" cy="219943"/>
            </a:xfrm>
            <a:prstGeom prst="rect">
              <a:avLst/>
            </a:prstGeom>
            <a:noFill/>
          </p:spPr>
          <p:txBody>
            <a:bodyPr wrap="none" rtlCol="0">
              <a:spAutoFit/>
            </a:bodyPr>
            <a:lstStyle/>
            <a:p>
              <a:r>
                <a:rPr lang="en-US" sz="1400" dirty="0" smtClean="0"/>
                <a:t>Production relative to solar abundance</a:t>
              </a:r>
              <a:endParaRPr lang="en-US" sz="1400" dirty="0"/>
            </a:p>
          </p:txBody>
        </p:sp>
        <p:sp>
          <p:nvSpPr>
            <p:cNvPr id="14" name="TextBox 13"/>
            <p:cNvSpPr txBox="1"/>
            <p:nvPr/>
          </p:nvSpPr>
          <p:spPr>
            <a:xfrm>
              <a:off x="7545506" y="6521678"/>
              <a:ext cx="906346" cy="254928"/>
            </a:xfrm>
            <a:prstGeom prst="rect">
              <a:avLst/>
            </a:prstGeom>
            <a:solidFill>
              <a:schemeClr val="bg1"/>
            </a:solidFill>
          </p:spPr>
          <p:txBody>
            <a:bodyPr wrap="none" rtlCol="0">
              <a:spAutoFit/>
            </a:bodyPr>
            <a:lstStyle/>
            <a:p>
              <a:r>
                <a:rPr lang="en-US" sz="1400" dirty="0" smtClean="0"/>
                <a:t>Mass number</a:t>
              </a:r>
              <a:endParaRPr lang="en-US" sz="1400" dirty="0"/>
            </a:p>
          </p:txBody>
        </p:sp>
        <p:sp>
          <p:nvSpPr>
            <p:cNvPr id="15" name="Text Box 11"/>
            <p:cNvSpPr txBox="1">
              <a:spLocks noChangeArrowheads="1"/>
            </p:cNvSpPr>
            <p:nvPr/>
          </p:nvSpPr>
          <p:spPr bwMode="auto">
            <a:xfrm>
              <a:off x="7335284" y="4606512"/>
              <a:ext cx="1441946" cy="280421"/>
            </a:xfrm>
            <a:prstGeom prst="rect">
              <a:avLst/>
            </a:prstGeom>
            <a:solidFill>
              <a:schemeClr val="bg1"/>
            </a:solidFill>
            <a:ln w="9525">
              <a:noFill/>
              <a:miter lim="800000"/>
              <a:headEnd/>
              <a:tailEnd/>
            </a:ln>
          </p:spPr>
          <p:txBody>
            <a:bodyPr wrap="square">
              <a:spAutoFit/>
            </a:bodyPr>
            <a:lstStyle/>
            <a:p>
              <a:pPr eaLnBrk="0" hangingPunct="0"/>
              <a:r>
                <a:rPr lang="en-US" sz="1600" baseline="30000" dirty="0" smtClean="0">
                  <a:solidFill>
                    <a:srgbClr val="0000CC"/>
                  </a:solidFill>
                </a:rPr>
                <a:t>22</a:t>
              </a:r>
              <a:r>
                <a:rPr lang="en-US" sz="1600" dirty="0" smtClean="0">
                  <a:solidFill>
                    <a:srgbClr val="0000CC"/>
                  </a:solidFill>
                </a:rPr>
                <a:t>Ne(</a:t>
              </a:r>
              <a:r>
                <a:rPr lang="en-US" sz="1600" dirty="0" smtClean="0">
                  <a:solidFill>
                    <a:srgbClr val="0000CC"/>
                  </a:solidFill>
                  <a:sym typeface="Symbol"/>
                </a:rPr>
                <a:t>α,n)</a:t>
              </a:r>
              <a:r>
                <a:rPr lang="en-US" sz="1600" dirty="0" smtClean="0">
                  <a:solidFill>
                    <a:srgbClr val="0000CC"/>
                  </a:solidFill>
                </a:rPr>
                <a:t> </a:t>
              </a:r>
              <a:r>
                <a:rPr lang="en-US" sz="1600" dirty="0">
                  <a:solidFill>
                    <a:srgbClr val="0000CC"/>
                  </a:solidFill>
                </a:rPr>
                <a:t>lower limit</a:t>
              </a:r>
            </a:p>
          </p:txBody>
        </p:sp>
      </p:grpSp>
      <p:sp>
        <p:nvSpPr>
          <p:cNvPr id="2" name="Title 1"/>
          <p:cNvSpPr>
            <a:spLocks noGrp="1"/>
          </p:cNvSpPr>
          <p:nvPr>
            <p:ph type="title"/>
          </p:nvPr>
        </p:nvSpPr>
        <p:spPr/>
        <p:txBody>
          <a:bodyPr/>
          <a:lstStyle/>
          <a:p>
            <a:r>
              <a:rPr lang="en-US" dirty="0" smtClean="0">
                <a:latin typeface="Comic Sans MS" pitchFamily="66" charset="0"/>
              </a:rPr>
              <a:t>Remaining uncertainty</a:t>
            </a:r>
            <a:endParaRPr lang="en-US" dirty="0">
              <a:latin typeface="Comic Sans MS" pitchFamily="66" charset="0"/>
            </a:endParaRPr>
          </a:p>
        </p:txBody>
      </p:sp>
      <p:grpSp>
        <p:nvGrpSpPr>
          <p:cNvPr id="18" name="Group 17"/>
          <p:cNvGrpSpPr/>
          <p:nvPr/>
        </p:nvGrpSpPr>
        <p:grpSpPr>
          <a:xfrm>
            <a:off x="76200" y="1143000"/>
            <a:ext cx="5562600" cy="4267200"/>
            <a:chOff x="228600" y="3810458"/>
            <a:chExt cx="3962400" cy="3047542"/>
          </a:xfrm>
        </p:grpSpPr>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3810458"/>
              <a:ext cx="3962400" cy="3047542"/>
            </a:xfrm>
            <a:prstGeom prst="rect">
              <a:avLst/>
            </a:prstGeom>
          </p:spPr>
        </p:pic>
        <p:sp>
          <p:nvSpPr>
            <p:cNvPr id="20" name="TextBox 19"/>
            <p:cNvSpPr txBox="1"/>
            <p:nvPr/>
          </p:nvSpPr>
          <p:spPr>
            <a:xfrm>
              <a:off x="1752600" y="5790939"/>
              <a:ext cx="2203925" cy="373672"/>
            </a:xfrm>
            <a:prstGeom prst="rect">
              <a:avLst/>
            </a:prstGeom>
            <a:noFill/>
          </p:spPr>
          <p:txBody>
            <a:bodyPr wrap="square" rtlCol="0">
              <a:spAutoFit/>
            </a:bodyPr>
            <a:lstStyle/>
            <a:p>
              <a:r>
                <a:rPr lang="en-US" sz="2800" baseline="30000" dirty="0" smtClean="0"/>
                <a:t>22</a:t>
              </a:r>
              <a:r>
                <a:rPr lang="en-US" sz="2800" dirty="0" smtClean="0"/>
                <a:t>Ne(α,n)</a:t>
              </a:r>
              <a:r>
                <a:rPr lang="en-US" sz="2800" baseline="30000" dirty="0" smtClean="0"/>
                <a:t>25</a:t>
              </a:r>
              <a:r>
                <a:rPr lang="en-US" sz="2800" dirty="0" smtClean="0"/>
                <a:t>Mg</a:t>
              </a:r>
              <a:endParaRPr lang="en-US" sz="2800" dirty="0"/>
            </a:p>
          </p:txBody>
        </p:sp>
        <p:sp>
          <p:nvSpPr>
            <p:cNvPr id="21" name="Rounded Rectangle 20"/>
            <p:cNvSpPr/>
            <p:nvPr/>
          </p:nvSpPr>
          <p:spPr bwMode="auto">
            <a:xfrm>
              <a:off x="1143000" y="4572000"/>
              <a:ext cx="457200" cy="1644952"/>
            </a:xfrm>
            <a:prstGeom prst="roundRect">
              <a:avLst/>
            </a:prstGeom>
            <a:solidFill>
              <a:srgbClr val="F8BAA6">
                <a:alpha val="42000"/>
              </a:srgbClr>
            </a:solidFill>
            <a:ln w="9525" cap="flat" cmpd="sng" algn="ctr">
              <a:noFill/>
              <a:prstDash val="solid"/>
              <a:round/>
              <a:headEnd type="none" w="med" len="med"/>
              <a:tailEnd type="none" w="med" len="med"/>
            </a:ln>
            <a:effectLst>
              <a:softEdge rad="3175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37139520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1143000"/>
          </a:xfrm>
        </p:spPr>
        <p:txBody>
          <a:bodyPr/>
          <a:lstStyle/>
          <a:p>
            <a:r>
              <a:rPr lang="en-US" dirty="0" smtClean="0">
                <a:latin typeface="Comic Sans MS" pitchFamily="66" charset="0"/>
              </a:rPr>
              <a:t>Cross section measurements at small accelerators</a:t>
            </a:r>
            <a:endParaRPr lang="en-US" dirty="0">
              <a:latin typeface="Comic Sans MS" pitchFamily="66" charset="0"/>
            </a:endParaRPr>
          </a:p>
        </p:txBody>
      </p:sp>
      <p:sp>
        <p:nvSpPr>
          <p:cNvPr id="5" name="TextBox 4"/>
          <p:cNvSpPr txBox="1"/>
          <p:nvPr/>
        </p:nvSpPr>
        <p:spPr>
          <a:xfrm>
            <a:off x="465667" y="2133600"/>
            <a:ext cx="8449733" cy="3416320"/>
          </a:xfrm>
          <a:prstGeom prst="rect">
            <a:avLst/>
          </a:prstGeom>
          <a:noFill/>
        </p:spPr>
        <p:txBody>
          <a:bodyPr wrap="square" rtlCol="0">
            <a:spAutoFit/>
          </a:bodyPr>
          <a:lstStyle/>
          <a:p>
            <a:pPr marL="342900" indent="-342900">
              <a:buFont typeface="+mj-lt"/>
              <a:buAutoNum type="arabicPeriod"/>
            </a:pPr>
            <a:r>
              <a:rPr lang="en-US" sz="2400" dirty="0">
                <a:latin typeface="Comic Sans MS" pitchFamily="66" charset="0"/>
              </a:rPr>
              <a:t>Forward </a:t>
            </a:r>
            <a:r>
              <a:rPr lang="en-US" sz="2400" dirty="0" smtClean="0">
                <a:latin typeface="Comic Sans MS" pitchFamily="66" charset="0"/>
              </a:rPr>
              <a:t>kinematics: light ion beams on heavy target with analysis of ensuing radiation. Detection of reaction yield is handicapped by natural and beam induced radiation picked up by detector system</a:t>
            </a:r>
          </a:p>
          <a:p>
            <a:r>
              <a:rPr lang="en-US" sz="2400" dirty="0" smtClean="0">
                <a:latin typeface="Comic Sans MS" pitchFamily="66" charset="0"/>
              </a:rPr>
              <a:t> </a:t>
            </a:r>
          </a:p>
          <a:p>
            <a:pPr marL="342900" indent="-342900">
              <a:buFont typeface="+mj-lt"/>
              <a:buAutoNum type="arabicPeriod" startAt="2"/>
            </a:pPr>
            <a:r>
              <a:rPr lang="en-US" sz="2400" dirty="0">
                <a:latin typeface="Comic Sans MS" pitchFamily="66" charset="0"/>
              </a:rPr>
              <a:t>Inverse </a:t>
            </a:r>
            <a:r>
              <a:rPr lang="en-US" sz="2400" dirty="0" smtClean="0">
                <a:latin typeface="Comic Sans MS" pitchFamily="66" charset="0"/>
              </a:rPr>
              <a:t>kinematics: heavy ion beams on light target with selection of heavy reaction recoils. Detection of recoils is handicapped by limitations in acceptance and rejection power of recoil separator</a:t>
            </a:r>
            <a:endParaRPr lang="en-US" sz="2400" dirty="0">
              <a:latin typeface="Comic Sans MS" pitchFamily="66" charset="0"/>
            </a:endParaRPr>
          </a:p>
        </p:txBody>
      </p:sp>
    </p:spTree>
    <p:extLst>
      <p:ext uri="{BB962C8B-B14F-4D97-AF65-F5344CB8AC3E}">
        <p14:creationId xmlns:p14="http://schemas.microsoft.com/office/powerpoint/2010/main" val="36448844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lngs_halls"/>
          <p:cNvPicPr>
            <a:picLocks noChangeAspect="1" noChangeArrowheads="1"/>
          </p:cNvPicPr>
          <p:nvPr/>
        </p:nvPicPr>
        <p:blipFill>
          <a:blip r:embed="rId3" cstate="print"/>
          <a:srcRect/>
          <a:stretch>
            <a:fillRect/>
          </a:stretch>
        </p:blipFill>
        <p:spPr bwMode="auto">
          <a:xfrm>
            <a:off x="2281584" y="1828800"/>
            <a:ext cx="6887911" cy="5165933"/>
          </a:xfrm>
          <a:prstGeom prst="rect">
            <a:avLst/>
          </a:prstGeom>
          <a:noFill/>
        </p:spPr>
      </p:pic>
      <p:grpSp>
        <p:nvGrpSpPr>
          <p:cNvPr id="16" name="Group 10"/>
          <p:cNvGrpSpPr>
            <a:grpSpLocks/>
          </p:cNvGrpSpPr>
          <p:nvPr/>
        </p:nvGrpSpPr>
        <p:grpSpPr bwMode="auto">
          <a:xfrm>
            <a:off x="2590800" y="4800600"/>
            <a:ext cx="1603375" cy="1006475"/>
            <a:chOff x="574" y="2636"/>
            <a:chExt cx="1010" cy="634"/>
          </a:xfrm>
        </p:grpSpPr>
        <p:sp>
          <p:nvSpPr>
            <p:cNvPr id="17" name="Oval 11"/>
            <p:cNvSpPr>
              <a:spLocks noChangeArrowheads="1"/>
            </p:cNvSpPr>
            <p:nvPr/>
          </p:nvSpPr>
          <p:spPr bwMode="auto">
            <a:xfrm>
              <a:off x="1440" y="2688"/>
              <a:ext cx="144" cy="144"/>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8" name="Text Box 12"/>
            <p:cNvSpPr txBox="1">
              <a:spLocks noChangeArrowheads="1"/>
            </p:cNvSpPr>
            <p:nvPr/>
          </p:nvSpPr>
          <p:spPr bwMode="auto">
            <a:xfrm>
              <a:off x="574" y="2636"/>
              <a:ext cx="895" cy="634"/>
            </a:xfrm>
            <a:prstGeom prst="rect">
              <a:avLst/>
            </a:prstGeom>
            <a:noFill/>
            <a:ln w="9525">
              <a:noFill/>
              <a:miter lim="800000"/>
              <a:headEnd/>
              <a:tailEnd/>
            </a:ln>
            <a:effectLst/>
          </p:spPr>
          <p:txBody>
            <a:bodyPr wrap="none">
              <a:spAutoFit/>
            </a:bodyPr>
            <a:lstStyle/>
            <a:p>
              <a:pPr algn="ctr" eaLnBrk="1" hangingPunct="1"/>
              <a:r>
                <a:rPr lang="en-US" sz="2000" dirty="0">
                  <a:solidFill>
                    <a:srgbClr val="FFFF00"/>
                  </a:solidFill>
                </a:rPr>
                <a:t>LUNA 2</a:t>
              </a:r>
              <a:endParaRPr lang="it-IT" sz="2000" dirty="0">
                <a:solidFill>
                  <a:srgbClr val="FFFF00"/>
                </a:solidFill>
              </a:endParaRPr>
            </a:p>
            <a:p>
              <a:pPr algn="ctr" eaLnBrk="1" hangingPunct="1"/>
              <a:r>
                <a:rPr lang="en-US" sz="2000" dirty="0">
                  <a:solidFill>
                    <a:srgbClr val="FFFF00"/>
                  </a:solidFill>
                </a:rPr>
                <a:t>(2000</a:t>
              </a:r>
              <a:r>
                <a:rPr lang="en-US" sz="2000" dirty="0">
                  <a:solidFill>
                    <a:srgbClr val="FFFF00"/>
                  </a:solidFill>
                  <a:sym typeface="Wingdings" pitchFamily="2" charset="2"/>
                </a:rPr>
                <a:t>…</a:t>
              </a:r>
              <a:r>
                <a:rPr lang="en-US" sz="2000" dirty="0">
                  <a:solidFill>
                    <a:srgbClr val="FFFF00"/>
                  </a:solidFill>
                </a:rPr>
                <a:t>)</a:t>
              </a:r>
              <a:endParaRPr lang="en-GB" sz="2000" dirty="0">
                <a:solidFill>
                  <a:srgbClr val="FFFF00"/>
                </a:solidFill>
              </a:endParaRPr>
            </a:p>
            <a:p>
              <a:pPr algn="ctr" eaLnBrk="1" hangingPunct="1"/>
              <a:r>
                <a:rPr lang="en-US" sz="2000" dirty="0">
                  <a:solidFill>
                    <a:schemeClr val="bg1"/>
                  </a:solidFill>
                </a:rPr>
                <a:t>400 kV</a:t>
              </a:r>
            </a:p>
          </p:txBody>
        </p:sp>
      </p:grpSp>
      <p:pic>
        <p:nvPicPr>
          <p:cNvPr id="14" name="Picture 13" descr="La_Bella_Addormentata_Gran_Sasso_d_Italia_02.jpg"/>
          <p:cNvPicPr>
            <a:picLocks noChangeAspect="1"/>
          </p:cNvPicPr>
          <p:nvPr/>
        </p:nvPicPr>
        <p:blipFill rotWithShape="1">
          <a:blip r:embed="rId4" cstate="print"/>
          <a:srcRect t="16010" r="64858" b="62172"/>
          <a:stretch/>
        </p:blipFill>
        <p:spPr>
          <a:xfrm flipH="1">
            <a:off x="-61455" y="-8467"/>
            <a:ext cx="1440280" cy="1496278"/>
          </a:xfrm>
          <a:prstGeom prst="rect">
            <a:avLst/>
          </a:prstGeom>
        </p:spPr>
      </p:pic>
      <p:pic>
        <p:nvPicPr>
          <p:cNvPr id="26" name="Picture 25" descr="La_Bella_Addormentata_Gran_Sasso_d_Italia_02.jpg"/>
          <p:cNvPicPr>
            <a:picLocks noChangeAspect="1"/>
          </p:cNvPicPr>
          <p:nvPr/>
        </p:nvPicPr>
        <p:blipFill>
          <a:blip r:embed="rId4" cstate="print"/>
          <a:srcRect t="14545" b="41818"/>
          <a:stretch>
            <a:fillRect/>
          </a:stretch>
        </p:blipFill>
        <p:spPr>
          <a:xfrm>
            <a:off x="1066801" y="-76200"/>
            <a:ext cx="7682766" cy="2057400"/>
          </a:xfrm>
          <a:prstGeom prst="rect">
            <a:avLst/>
          </a:prstGeom>
        </p:spPr>
      </p:pic>
      <p:sp>
        <p:nvSpPr>
          <p:cNvPr id="2" name="Title 1"/>
          <p:cNvSpPr>
            <a:spLocks noGrp="1"/>
          </p:cNvSpPr>
          <p:nvPr>
            <p:ph type="title"/>
          </p:nvPr>
        </p:nvSpPr>
        <p:spPr>
          <a:xfrm>
            <a:off x="533400" y="152400"/>
            <a:ext cx="7772400" cy="1143000"/>
          </a:xfrm>
        </p:spPr>
        <p:txBody>
          <a:bodyPr/>
          <a:lstStyle/>
          <a:p>
            <a:pPr algn="l"/>
            <a:r>
              <a:rPr lang="en-US" sz="4000" dirty="0" smtClean="0">
                <a:solidFill>
                  <a:schemeClr val="bg1"/>
                </a:solidFill>
                <a:latin typeface="Comic Sans MS" pitchFamily="66" charset="0"/>
              </a:rPr>
              <a:t>LUNA, the first accelerator underground</a:t>
            </a:r>
            <a:endParaRPr lang="en-US" sz="4000" dirty="0">
              <a:solidFill>
                <a:schemeClr val="bg1"/>
              </a:solidFill>
              <a:latin typeface="Comic Sans MS" pitchFamily="66" charset="0"/>
            </a:endParaRPr>
          </a:p>
        </p:txBody>
      </p:sp>
      <p:pic>
        <p:nvPicPr>
          <p:cNvPr id="15" name="Picture 14" descr="La_Bella_Addormentata_Gran_Sasso_d_Italia_02.jpg"/>
          <p:cNvPicPr>
            <a:picLocks noChangeAspect="1"/>
          </p:cNvPicPr>
          <p:nvPr/>
        </p:nvPicPr>
        <p:blipFill rotWithShape="1">
          <a:blip r:embed="rId4" cstate="print"/>
          <a:srcRect l="86483" t="20671" r="8502" b="47942"/>
          <a:stretch/>
        </p:blipFill>
        <p:spPr>
          <a:xfrm flipH="1">
            <a:off x="8749562" y="-14237"/>
            <a:ext cx="394438" cy="1857273"/>
          </a:xfrm>
          <a:prstGeom prst="rect">
            <a:avLst/>
          </a:prstGeom>
        </p:spPr>
      </p:pic>
      <p:pic>
        <p:nvPicPr>
          <p:cNvPr id="24" name="Picture 38" descr="400KVI~1"/>
          <p:cNvPicPr>
            <a:picLocks noChangeAspect="1" noChangeArrowheads="1"/>
          </p:cNvPicPr>
          <p:nvPr/>
        </p:nvPicPr>
        <p:blipFill>
          <a:blip r:embed="rId5" cstate="print"/>
          <a:srcRect l="9174" t="12013" r="13762" b="21126"/>
          <a:stretch>
            <a:fillRect/>
          </a:stretch>
        </p:blipFill>
        <p:spPr bwMode="auto">
          <a:xfrm>
            <a:off x="0" y="1371600"/>
            <a:ext cx="2287848" cy="1483989"/>
          </a:xfrm>
          <a:prstGeom prst="rect">
            <a:avLst/>
          </a:prstGeom>
          <a:noFill/>
        </p:spPr>
      </p:pic>
      <p:sp>
        <p:nvSpPr>
          <p:cNvPr id="19" name="TextBox 4"/>
          <p:cNvSpPr txBox="1">
            <a:spLocks noChangeArrowheads="1"/>
          </p:cNvSpPr>
          <p:nvPr/>
        </p:nvSpPr>
        <p:spPr bwMode="auto">
          <a:xfrm>
            <a:off x="1" y="2941925"/>
            <a:ext cx="2287848" cy="4154984"/>
          </a:xfrm>
          <a:prstGeom prst="rect">
            <a:avLst/>
          </a:prstGeom>
          <a:noFill/>
          <a:ln w="9525">
            <a:noFill/>
            <a:miter lim="800000"/>
            <a:headEnd/>
            <a:tailEnd/>
          </a:ln>
        </p:spPr>
        <p:txBody>
          <a:bodyPr wrap="square">
            <a:prstTxWarp prst="textNoShape">
              <a:avLst/>
            </a:prstTxWarp>
            <a:spAutoFit/>
          </a:bodyPr>
          <a:lstStyle/>
          <a:p>
            <a:pPr eaLnBrk="0" hangingPunct="0"/>
            <a:r>
              <a:rPr lang="en-US" dirty="0" smtClean="0">
                <a:latin typeface="Comic Sans MS" pitchFamily="26" charset="0"/>
              </a:rPr>
              <a:t>Successful forward kinematics studies at the underground accelerator LUNA (Gran Sasso)</a:t>
            </a:r>
            <a:endParaRPr lang="en-US" dirty="0">
              <a:latin typeface="Comic Sans MS" pitchFamily="26" charset="0"/>
            </a:endParaRPr>
          </a:p>
          <a:p>
            <a:pPr eaLnBrk="0" hangingPunct="0"/>
            <a:endParaRPr lang="en-US" dirty="0">
              <a:latin typeface="Comic Sans MS" pitchFamily="26" charset="0"/>
            </a:endParaRPr>
          </a:p>
          <a:p>
            <a:pPr eaLnBrk="0" hangingPunct="0"/>
            <a:r>
              <a:rPr lang="en-US" sz="2200" baseline="30000" dirty="0" smtClean="0">
                <a:latin typeface="Comic Sans MS" pitchFamily="26" charset="0"/>
              </a:rPr>
              <a:t>3</a:t>
            </a:r>
            <a:r>
              <a:rPr lang="en-US" sz="2200" dirty="0" smtClean="0">
                <a:latin typeface="Comic Sans MS" pitchFamily="26" charset="0"/>
              </a:rPr>
              <a:t>He(</a:t>
            </a:r>
            <a:r>
              <a:rPr lang="en-US" sz="2200" baseline="30000" dirty="0" smtClean="0">
                <a:latin typeface="Comic Sans MS" pitchFamily="26" charset="0"/>
                <a:sym typeface="Symbol" pitchFamily="26" charset="2"/>
              </a:rPr>
              <a:t>3</a:t>
            </a:r>
            <a:r>
              <a:rPr lang="en-US" sz="2200" dirty="0" smtClean="0">
                <a:latin typeface="Comic Sans MS" pitchFamily="26" charset="0"/>
                <a:sym typeface="Symbol" pitchFamily="26" charset="2"/>
              </a:rPr>
              <a:t>He</a:t>
            </a:r>
            <a:r>
              <a:rPr lang="en-US" sz="2200" dirty="0" smtClean="0">
                <a:latin typeface="Comic Sans MS" pitchFamily="26" charset="0"/>
              </a:rPr>
              <a:t>,</a:t>
            </a:r>
            <a:r>
              <a:rPr lang="en-US" sz="2200" dirty="0" smtClean="0">
                <a:latin typeface="Comic Sans MS" pitchFamily="26" charset="0"/>
                <a:sym typeface="Symbol" pitchFamily="26" charset="2"/>
              </a:rPr>
              <a:t>2p)</a:t>
            </a:r>
            <a:r>
              <a:rPr lang="en-US" sz="2200" baseline="30000" dirty="0" smtClean="0">
                <a:latin typeface="Comic Sans MS" pitchFamily="26" charset="0"/>
                <a:sym typeface="Symbol" pitchFamily="26" charset="2"/>
              </a:rPr>
              <a:t>4</a:t>
            </a:r>
            <a:r>
              <a:rPr lang="en-US" sz="2200" dirty="0" smtClean="0">
                <a:latin typeface="Comic Sans MS" pitchFamily="26" charset="0"/>
                <a:sym typeface="Symbol" pitchFamily="26" charset="2"/>
              </a:rPr>
              <a:t>He</a:t>
            </a:r>
            <a:endParaRPr lang="en-US" sz="2200" dirty="0">
              <a:latin typeface="Comic Sans MS" pitchFamily="26" charset="0"/>
            </a:endParaRPr>
          </a:p>
          <a:p>
            <a:pPr eaLnBrk="0" hangingPunct="0"/>
            <a:r>
              <a:rPr lang="en-US" sz="2200" baseline="30000" dirty="0">
                <a:latin typeface="Comic Sans MS" pitchFamily="26" charset="0"/>
              </a:rPr>
              <a:t>3</a:t>
            </a:r>
            <a:r>
              <a:rPr lang="en-US" sz="2200" dirty="0">
                <a:latin typeface="Comic Sans MS" pitchFamily="26" charset="0"/>
              </a:rPr>
              <a:t>He(</a:t>
            </a:r>
            <a:r>
              <a:rPr lang="en-US" sz="2200" dirty="0">
                <a:latin typeface="Comic Sans MS" pitchFamily="26" charset="0"/>
                <a:sym typeface="Symbol" pitchFamily="26" charset="2"/>
              </a:rPr>
              <a:t></a:t>
            </a:r>
            <a:r>
              <a:rPr lang="en-US" sz="2200" dirty="0">
                <a:latin typeface="Comic Sans MS" pitchFamily="26" charset="0"/>
              </a:rPr>
              <a:t>,</a:t>
            </a:r>
            <a:r>
              <a:rPr lang="en-US" sz="2200" dirty="0">
                <a:latin typeface="Comic Sans MS" pitchFamily="26" charset="0"/>
                <a:sym typeface="Symbol" pitchFamily="26" charset="2"/>
              </a:rPr>
              <a:t>)</a:t>
            </a:r>
            <a:r>
              <a:rPr lang="en-US" sz="2200" baseline="30000" dirty="0">
                <a:latin typeface="Comic Sans MS" pitchFamily="26" charset="0"/>
                <a:sym typeface="Symbol" pitchFamily="26" charset="2"/>
              </a:rPr>
              <a:t>7</a:t>
            </a:r>
            <a:r>
              <a:rPr lang="en-US" sz="2200" dirty="0">
                <a:latin typeface="Comic Sans MS" pitchFamily="26" charset="0"/>
                <a:sym typeface="Symbol" pitchFamily="26" charset="2"/>
              </a:rPr>
              <a:t>Be</a:t>
            </a:r>
          </a:p>
          <a:p>
            <a:pPr eaLnBrk="0" hangingPunct="0"/>
            <a:r>
              <a:rPr lang="en-US" sz="2200" baseline="30000" dirty="0" smtClean="0">
                <a:latin typeface="Comic Sans MS" pitchFamily="26" charset="0"/>
                <a:sym typeface="Symbol" pitchFamily="26" charset="2"/>
              </a:rPr>
              <a:t>14</a:t>
            </a:r>
            <a:r>
              <a:rPr lang="en-US" sz="2200" dirty="0" smtClean="0">
                <a:latin typeface="Comic Sans MS" pitchFamily="26" charset="0"/>
                <a:sym typeface="Symbol" pitchFamily="26" charset="2"/>
              </a:rPr>
              <a:t>N(p,</a:t>
            </a:r>
            <a:r>
              <a:rPr lang="en-US" sz="2200" dirty="0">
                <a:latin typeface="Comic Sans MS" pitchFamily="26" charset="0"/>
                <a:sym typeface="Symbol" pitchFamily="26" charset="2"/>
              </a:rPr>
              <a:t>)</a:t>
            </a:r>
            <a:r>
              <a:rPr lang="en-US" sz="2200" baseline="30000" dirty="0" smtClean="0">
                <a:latin typeface="Comic Sans MS" pitchFamily="26" charset="0"/>
                <a:sym typeface="Symbol" pitchFamily="26" charset="2"/>
              </a:rPr>
              <a:t>15</a:t>
            </a:r>
            <a:r>
              <a:rPr lang="en-US" sz="2200" dirty="0" smtClean="0">
                <a:latin typeface="Comic Sans MS" pitchFamily="26" charset="0"/>
                <a:sym typeface="Symbol" pitchFamily="26" charset="2"/>
              </a:rPr>
              <a:t>O</a:t>
            </a:r>
            <a:endParaRPr lang="en-US" sz="2200" dirty="0">
              <a:latin typeface="Comic Sans MS" pitchFamily="26" charset="0"/>
              <a:sym typeface="Symbol" pitchFamily="26" charset="2"/>
            </a:endParaRPr>
          </a:p>
          <a:p>
            <a:pPr eaLnBrk="0" hangingPunct="0"/>
            <a:r>
              <a:rPr lang="en-US" sz="2200" baseline="30000" dirty="0" smtClean="0">
                <a:latin typeface="Comic Sans MS" pitchFamily="26" charset="0"/>
                <a:sym typeface="Symbol" pitchFamily="26" charset="2"/>
              </a:rPr>
              <a:t>15</a:t>
            </a:r>
            <a:r>
              <a:rPr lang="en-US" sz="2200" dirty="0" smtClean="0">
                <a:latin typeface="Comic Sans MS" pitchFamily="26" charset="0"/>
                <a:sym typeface="Symbol" pitchFamily="26" charset="2"/>
              </a:rPr>
              <a:t>N(p,</a:t>
            </a:r>
            <a:r>
              <a:rPr lang="en-US" sz="2200" dirty="0">
                <a:latin typeface="Comic Sans MS" pitchFamily="26" charset="0"/>
                <a:sym typeface="Symbol" pitchFamily="26" charset="2"/>
              </a:rPr>
              <a:t></a:t>
            </a:r>
            <a:r>
              <a:rPr lang="en-US" sz="2200" dirty="0" smtClean="0">
                <a:latin typeface="Comic Sans MS" pitchFamily="26" charset="0"/>
                <a:sym typeface="Symbol" pitchFamily="26" charset="2"/>
              </a:rPr>
              <a:t>)</a:t>
            </a:r>
            <a:r>
              <a:rPr lang="en-US" sz="2200" baseline="30000" dirty="0" smtClean="0">
                <a:latin typeface="Comic Sans MS" pitchFamily="26" charset="0"/>
                <a:sym typeface="Symbol" pitchFamily="26" charset="2"/>
              </a:rPr>
              <a:t>16</a:t>
            </a:r>
            <a:r>
              <a:rPr lang="en-US" sz="2200" dirty="0" smtClean="0">
                <a:latin typeface="Comic Sans MS" pitchFamily="26" charset="0"/>
                <a:sym typeface="Symbol" pitchFamily="26" charset="2"/>
              </a:rPr>
              <a:t>O</a:t>
            </a:r>
          </a:p>
          <a:p>
            <a:pPr eaLnBrk="0" hangingPunct="0"/>
            <a:r>
              <a:rPr lang="en-US" sz="2200" baseline="30000" dirty="0" smtClean="0">
                <a:latin typeface="Comic Sans MS" pitchFamily="26" charset="0"/>
                <a:sym typeface="Symbol" pitchFamily="26" charset="2"/>
              </a:rPr>
              <a:t>17</a:t>
            </a:r>
            <a:r>
              <a:rPr lang="en-US" sz="2200" dirty="0" smtClean="0">
                <a:latin typeface="Comic Sans MS" pitchFamily="26" charset="0"/>
                <a:sym typeface="Symbol" pitchFamily="26" charset="2"/>
              </a:rPr>
              <a:t>O(p</a:t>
            </a:r>
            <a:r>
              <a:rPr lang="en-US" sz="2200" dirty="0">
                <a:latin typeface="Comic Sans MS" pitchFamily="26" charset="0"/>
                <a:sym typeface="Symbol" pitchFamily="26" charset="2"/>
              </a:rPr>
              <a:t>,)</a:t>
            </a:r>
            <a:r>
              <a:rPr lang="en-US" sz="2200" baseline="30000" dirty="0" smtClean="0">
                <a:latin typeface="Comic Sans MS" pitchFamily="26" charset="0"/>
                <a:sym typeface="Symbol" pitchFamily="26" charset="2"/>
              </a:rPr>
              <a:t>17</a:t>
            </a:r>
            <a:r>
              <a:rPr lang="en-US" sz="2200" dirty="0" smtClean="0">
                <a:latin typeface="Comic Sans MS" pitchFamily="26" charset="0"/>
                <a:sym typeface="Symbol" pitchFamily="26" charset="2"/>
              </a:rPr>
              <a:t>F</a:t>
            </a:r>
          </a:p>
          <a:p>
            <a:pPr eaLnBrk="0" hangingPunct="0"/>
            <a:r>
              <a:rPr lang="en-US" sz="2200" baseline="30000" dirty="0" smtClean="0">
                <a:latin typeface="Comic Sans MS" pitchFamily="26" charset="0"/>
                <a:sym typeface="Symbol" pitchFamily="26" charset="2"/>
              </a:rPr>
              <a:t>25</a:t>
            </a:r>
            <a:r>
              <a:rPr lang="en-US" sz="2200" dirty="0" smtClean="0">
                <a:latin typeface="Comic Sans MS" pitchFamily="26" charset="0"/>
                <a:sym typeface="Symbol" pitchFamily="26" charset="2"/>
              </a:rPr>
              <a:t>Mg(p,</a:t>
            </a:r>
            <a:r>
              <a:rPr lang="en-US" sz="2200" dirty="0" smtClean="0">
                <a:latin typeface="Comic Sans MS" pitchFamily="26" charset="0"/>
                <a:sym typeface="Symbol"/>
              </a:rPr>
              <a:t>)</a:t>
            </a:r>
            <a:r>
              <a:rPr lang="en-US" sz="2200" baseline="30000" dirty="0" smtClean="0">
                <a:latin typeface="Comic Sans MS" pitchFamily="26" charset="0"/>
                <a:sym typeface="Symbol"/>
              </a:rPr>
              <a:t>26</a:t>
            </a:r>
            <a:r>
              <a:rPr lang="en-US" sz="2200" dirty="0" smtClean="0">
                <a:latin typeface="Comic Sans MS" pitchFamily="26" charset="0"/>
                <a:sym typeface="Symbol"/>
              </a:rPr>
              <a:t>Al</a:t>
            </a:r>
            <a:endParaRPr lang="en-US" sz="2200" dirty="0">
              <a:latin typeface="Comic Sans MS" pitchFamily="26" charset="0"/>
            </a:endParaRPr>
          </a:p>
          <a:p>
            <a:pPr eaLnBrk="0" hangingPunct="0"/>
            <a:endParaRPr lang="en-US" sz="2400" dirty="0">
              <a:latin typeface="Comic Sans MS" pitchFamily="26"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9" descr="sloan-zoom_Page_06"/>
          <p:cNvPicPr>
            <a:picLocks noChangeAspect="1" noChangeArrowheads="1"/>
          </p:cNvPicPr>
          <p:nvPr/>
        </p:nvPicPr>
        <p:blipFill>
          <a:blip r:embed="rId3" cstate="print"/>
          <a:srcRect/>
          <a:stretch>
            <a:fillRect/>
          </a:stretch>
        </p:blipFill>
        <p:spPr bwMode="auto">
          <a:xfrm>
            <a:off x="0" y="0"/>
            <a:ext cx="9228138" cy="6905625"/>
          </a:xfrm>
          <a:prstGeom prst="rect">
            <a:avLst/>
          </a:prstGeom>
          <a:noFill/>
          <a:ln w="9525">
            <a:noFill/>
            <a:miter lim="800000"/>
            <a:headEnd/>
            <a:tailEnd/>
          </a:ln>
        </p:spPr>
      </p:pic>
      <p:grpSp>
        <p:nvGrpSpPr>
          <p:cNvPr id="33" name="Group 13"/>
          <p:cNvGrpSpPr>
            <a:grpSpLocks/>
          </p:cNvGrpSpPr>
          <p:nvPr/>
        </p:nvGrpSpPr>
        <p:grpSpPr bwMode="auto">
          <a:xfrm>
            <a:off x="152400" y="1295400"/>
            <a:ext cx="4191000" cy="3047400"/>
            <a:chOff x="576" y="805"/>
            <a:chExt cx="4464" cy="3382"/>
          </a:xfrm>
        </p:grpSpPr>
        <p:pic>
          <p:nvPicPr>
            <p:cNvPr id="34" name="Picture 33" descr="2nd big bang"/>
            <p:cNvPicPr>
              <a:picLocks noChangeAspect="1" noChangeArrowheads="1"/>
            </p:cNvPicPr>
            <p:nvPr/>
          </p:nvPicPr>
          <p:blipFill>
            <a:blip r:embed="rId4" cstate="print">
              <a:clrChange>
                <a:clrFrom>
                  <a:srgbClr val="000000"/>
                </a:clrFrom>
                <a:clrTo>
                  <a:srgbClr val="000000">
                    <a:alpha val="0"/>
                  </a:srgbClr>
                </a:clrTo>
              </a:clrChange>
            </a:blip>
            <a:srcRect r="7396" b="1399"/>
            <a:stretch>
              <a:fillRect/>
            </a:stretch>
          </p:blipFill>
          <p:spPr bwMode="auto">
            <a:xfrm>
              <a:off x="576" y="805"/>
              <a:ext cx="4267" cy="3382"/>
            </a:xfrm>
            <a:prstGeom prst="rect">
              <a:avLst/>
            </a:prstGeom>
            <a:noFill/>
            <a:ln w="9525">
              <a:noFill/>
              <a:miter lim="800000"/>
              <a:headEnd/>
              <a:tailEnd/>
            </a:ln>
          </p:spPr>
        </p:pic>
        <p:sp>
          <p:nvSpPr>
            <p:cNvPr id="36" name="Freeform 35"/>
            <p:cNvSpPr>
              <a:spLocks/>
            </p:cNvSpPr>
            <p:nvPr/>
          </p:nvSpPr>
          <p:spPr bwMode="auto">
            <a:xfrm rot="251529">
              <a:off x="4503" y="2575"/>
              <a:ext cx="331" cy="463"/>
            </a:xfrm>
            <a:custGeom>
              <a:avLst/>
              <a:gdLst>
                <a:gd name="T0" fmla="*/ 41 w 348"/>
                <a:gd name="T1" fmla="*/ 435 h 463"/>
                <a:gd name="T2" fmla="*/ 86 w 348"/>
                <a:gd name="T3" fmla="*/ 395 h 463"/>
                <a:gd name="T4" fmla="*/ 120 w 348"/>
                <a:gd name="T5" fmla="*/ 378 h 463"/>
                <a:gd name="T6" fmla="*/ 166 w 348"/>
                <a:gd name="T7" fmla="*/ 339 h 463"/>
                <a:gd name="T8" fmla="*/ 199 w 348"/>
                <a:gd name="T9" fmla="*/ 299 h 463"/>
                <a:gd name="T10" fmla="*/ 215 w 348"/>
                <a:gd name="T11" fmla="*/ 265 h 463"/>
                <a:gd name="T12" fmla="*/ 241 w 348"/>
                <a:gd name="T13" fmla="*/ 164 h 463"/>
                <a:gd name="T14" fmla="*/ 203 w 348"/>
                <a:gd name="T15" fmla="*/ 0 h 463"/>
                <a:gd name="T16" fmla="*/ 144 w 348"/>
                <a:gd name="T17" fmla="*/ 11 h 463"/>
                <a:gd name="T18" fmla="*/ 120 w 348"/>
                <a:gd name="T19" fmla="*/ 23 h 463"/>
                <a:gd name="T20" fmla="*/ 37 w 348"/>
                <a:gd name="T21" fmla="*/ 45 h 463"/>
                <a:gd name="T22" fmla="*/ 37 w 348"/>
                <a:gd name="T23" fmla="*/ 457 h 463"/>
                <a:gd name="T24" fmla="*/ 49 w 348"/>
                <a:gd name="T25" fmla="*/ 452 h 463"/>
                <a:gd name="T26" fmla="*/ 41 w 348"/>
                <a:gd name="T27" fmla="*/ 435 h 4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8"/>
                <a:gd name="T43" fmla="*/ 0 h 463"/>
                <a:gd name="T44" fmla="*/ 348 w 348"/>
                <a:gd name="T45" fmla="*/ 463 h 4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8" h="463">
                  <a:moveTo>
                    <a:pt x="54" y="435"/>
                  </a:moveTo>
                  <a:cubicBezTo>
                    <a:pt x="76" y="424"/>
                    <a:pt x="92" y="402"/>
                    <a:pt x="116" y="395"/>
                  </a:cubicBezTo>
                  <a:cubicBezTo>
                    <a:pt x="132" y="390"/>
                    <a:pt x="147" y="387"/>
                    <a:pt x="162" y="378"/>
                  </a:cubicBezTo>
                  <a:cubicBezTo>
                    <a:pt x="188" y="363"/>
                    <a:pt x="194" y="347"/>
                    <a:pt x="224" y="339"/>
                  </a:cubicBezTo>
                  <a:cubicBezTo>
                    <a:pt x="243" y="327"/>
                    <a:pt x="255" y="321"/>
                    <a:pt x="269" y="299"/>
                  </a:cubicBezTo>
                  <a:cubicBezTo>
                    <a:pt x="276" y="288"/>
                    <a:pt x="291" y="265"/>
                    <a:pt x="291" y="265"/>
                  </a:cubicBezTo>
                  <a:cubicBezTo>
                    <a:pt x="300" y="230"/>
                    <a:pt x="305" y="194"/>
                    <a:pt x="325" y="164"/>
                  </a:cubicBezTo>
                  <a:cubicBezTo>
                    <a:pt x="335" y="95"/>
                    <a:pt x="348" y="26"/>
                    <a:pt x="274" y="0"/>
                  </a:cubicBezTo>
                  <a:cubicBezTo>
                    <a:pt x="266" y="1"/>
                    <a:pt x="210" y="7"/>
                    <a:pt x="195" y="11"/>
                  </a:cubicBezTo>
                  <a:cubicBezTo>
                    <a:pt x="184" y="14"/>
                    <a:pt x="162" y="23"/>
                    <a:pt x="162" y="23"/>
                  </a:cubicBezTo>
                  <a:cubicBezTo>
                    <a:pt x="130" y="53"/>
                    <a:pt x="97" y="42"/>
                    <a:pt x="49" y="45"/>
                  </a:cubicBezTo>
                  <a:cubicBezTo>
                    <a:pt x="0" y="184"/>
                    <a:pt x="28" y="99"/>
                    <a:pt x="49" y="457"/>
                  </a:cubicBezTo>
                  <a:cubicBezTo>
                    <a:pt x="49" y="463"/>
                    <a:pt x="65" y="458"/>
                    <a:pt x="66" y="452"/>
                  </a:cubicBezTo>
                  <a:cubicBezTo>
                    <a:pt x="68" y="445"/>
                    <a:pt x="58" y="441"/>
                    <a:pt x="54" y="435"/>
                  </a:cubicBezTo>
                  <a:close/>
                </a:path>
              </a:pathLst>
            </a:custGeom>
            <a:solidFill>
              <a:schemeClr val="tx1"/>
            </a:solidFill>
            <a:ln w="9525">
              <a:noFill/>
              <a:round/>
              <a:headEnd/>
              <a:tailEnd/>
            </a:ln>
          </p:spPr>
          <p:txBody>
            <a:bodyPr/>
            <a:lstStyle/>
            <a:p>
              <a:endParaRPr lang="en-US" dirty="0"/>
            </a:p>
          </p:txBody>
        </p:sp>
        <p:sp>
          <p:nvSpPr>
            <p:cNvPr id="40" name="Freeform 39"/>
            <p:cNvSpPr>
              <a:spLocks/>
            </p:cNvSpPr>
            <p:nvPr/>
          </p:nvSpPr>
          <p:spPr bwMode="auto">
            <a:xfrm rot="245137">
              <a:off x="4333" y="2552"/>
              <a:ext cx="232" cy="363"/>
            </a:xfrm>
            <a:custGeom>
              <a:avLst/>
              <a:gdLst>
                <a:gd name="T0" fmla="*/ 89 w 232"/>
                <a:gd name="T1" fmla="*/ 255 h 363"/>
                <a:gd name="T2" fmla="*/ 66 w 232"/>
                <a:gd name="T3" fmla="*/ 226 h 363"/>
                <a:gd name="T4" fmla="*/ 4 w 232"/>
                <a:gd name="T5" fmla="*/ 159 h 363"/>
                <a:gd name="T6" fmla="*/ 27 w 232"/>
                <a:gd name="T7" fmla="*/ 23 h 363"/>
                <a:gd name="T8" fmla="*/ 100 w 232"/>
                <a:gd name="T9" fmla="*/ 0 h 363"/>
                <a:gd name="T10" fmla="*/ 128 w 232"/>
                <a:gd name="T11" fmla="*/ 6 h 363"/>
                <a:gd name="T12" fmla="*/ 134 w 232"/>
                <a:gd name="T13" fmla="*/ 29 h 363"/>
                <a:gd name="T14" fmla="*/ 173 w 232"/>
                <a:gd name="T15" fmla="*/ 34 h 363"/>
                <a:gd name="T16" fmla="*/ 100 w 232"/>
                <a:gd name="T17" fmla="*/ 277 h 363"/>
                <a:gd name="T18" fmla="*/ 89 w 232"/>
                <a:gd name="T19" fmla="*/ 255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2"/>
                <a:gd name="T31" fmla="*/ 0 h 363"/>
                <a:gd name="T32" fmla="*/ 232 w 232"/>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2" h="363">
                  <a:moveTo>
                    <a:pt x="89" y="255"/>
                  </a:moveTo>
                  <a:cubicBezTo>
                    <a:pt x="80" y="246"/>
                    <a:pt x="75" y="234"/>
                    <a:pt x="66" y="226"/>
                  </a:cubicBezTo>
                  <a:cubicBezTo>
                    <a:pt x="36" y="200"/>
                    <a:pt x="18" y="199"/>
                    <a:pt x="4" y="159"/>
                  </a:cubicBezTo>
                  <a:cubicBezTo>
                    <a:pt x="6" y="137"/>
                    <a:pt x="0" y="45"/>
                    <a:pt x="27" y="23"/>
                  </a:cubicBezTo>
                  <a:cubicBezTo>
                    <a:pt x="43" y="10"/>
                    <a:pt x="81" y="5"/>
                    <a:pt x="100" y="0"/>
                  </a:cubicBezTo>
                  <a:cubicBezTo>
                    <a:pt x="109" y="2"/>
                    <a:pt x="121" y="0"/>
                    <a:pt x="128" y="6"/>
                  </a:cubicBezTo>
                  <a:cubicBezTo>
                    <a:pt x="134" y="11"/>
                    <a:pt x="127" y="25"/>
                    <a:pt x="134" y="29"/>
                  </a:cubicBezTo>
                  <a:cubicBezTo>
                    <a:pt x="145" y="36"/>
                    <a:pt x="160" y="32"/>
                    <a:pt x="173" y="34"/>
                  </a:cubicBezTo>
                  <a:cubicBezTo>
                    <a:pt x="169" y="247"/>
                    <a:pt x="232" y="363"/>
                    <a:pt x="100" y="277"/>
                  </a:cubicBezTo>
                  <a:cubicBezTo>
                    <a:pt x="88" y="259"/>
                    <a:pt x="89" y="267"/>
                    <a:pt x="89" y="255"/>
                  </a:cubicBezTo>
                  <a:close/>
                </a:path>
              </a:pathLst>
            </a:custGeom>
            <a:solidFill>
              <a:schemeClr val="tx1"/>
            </a:solidFill>
            <a:ln w="9525">
              <a:solidFill>
                <a:schemeClr val="tx1"/>
              </a:solidFill>
              <a:round/>
              <a:headEnd/>
              <a:tailEnd/>
            </a:ln>
          </p:spPr>
          <p:txBody>
            <a:bodyPr/>
            <a:lstStyle/>
            <a:p>
              <a:endParaRPr lang="en-US" dirty="0"/>
            </a:p>
          </p:txBody>
        </p:sp>
        <p:sp>
          <p:nvSpPr>
            <p:cNvPr id="41" name="Line 8"/>
            <p:cNvSpPr>
              <a:spLocks noChangeShapeType="1"/>
            </p:cNvSpPr>
            <p:nvPr/>
          </p:nvSpPr>
          <p:spPr bwMode="auto">
            <a:xfrm>
              <a:off x="4552" y="2581"/>
              <a:ext cx="0" cy="130"/>
            </a:xfrm>
            <a:prstGeom prst="line">
              <a:avLst/>
            </a:prstGeom>
            <a:noFill/>
            <a:ln w="76200">
              <a:solidFill>
                <a:schemeClr val="tx1"/>
              </a:solidFill>
              <a:round/>
              <a:headEnd/>
              <a:tailEnd/>
            </a:ln>
          </p:spPr>
          <p:txBody>
            <a:bodyPr/>
            <a:lstStyle/>
            <a:p>
              <a:endParaRPr lang="en-US" dirty="0"/>
            </a:p>
          </p:txBody>
        </p:sp>
        <p:sp>
          <p:nvSpPr>
            <p:cNvPr id="42" name="Rectangle 41"/>
            <p:cNvSpPr>
              <a:spLocks noChangeArrowheads="1"/>
            </p:cNvSpPr>
            <p:nvPr/>
          </p:nvSpPr>
          <p:spPr bwMode="auto">
            <a:xfrm>
              <a:off x="4656" y="2400"/>
              <a:ext cx="384" cy="192"/>
            </a:xfrm>
            <a:prstGeom prst="rect">
              <a:avLst/>
            </a:prstGeom>
            <a:solidFill>
              <a:schemeClr val="tx1"/>
            </a:solidFill>
            <a:ln w="9525">
              <a:solidFill>
                <a:schemeClr val="tx1"/>
              </a:solidFill>
              <a:miter lim="800000"/>
              <a:headEnd/>
              <a:tailEnd/>
            </a:ln>
          </p:spPr>
          <p:txBody>
            <a:bodyPr wrap="none" anchor="ctr"/>
            <a:lstStyle/>
            <a:p>
              <a:pPr eaLnBrk="0" hangingPunct="0"/>
              <a:endParaRPr lang="en-US" dirty="0"/>
            </a:p>
          </p:txBody>
        </p:sp>
        <p:sp>
          <p:nvSpPr>
            <p:cNvPr id="43" name="Freeform 42"/>
            <p:cNvSpPr>
              <a:spLocks/>
            </p:cNvSpPr>
            <p:nvPr/>
          </p:nvSpPr>
          <p:spPr bwMode="auto">
            <a:xfrm>
              <a:off x="3214" y="1126"/>
              <a:ext cx="1418" cy="593"/>
            </a:xfrm>
            <a:custGeom>
              <a:avLst/>
              <a:gdLst>
                <a:gd name="T0" fmla="*/ 5 w 1418"/>
                <a:gd name="T1" fmla="*/ 153 h 609"/>
                <a:gd name="T2" fmla="*/ 101 w 1418"/>
                <a:gd name="T3" fmla="*/ 299 h 609"/>
                <a:gd name="T4" fmla="*/ 163 w 1418"/>
                <a:gd name="T5" fmla="*/ 333 h 609"/>
                <a:gd name="T6" fmla="*/ 231 w 1418"/>
                <a:gd name="T7" fmla="*/ 350 h 609"/>
                <a:gd name="T8" fmla="*/ 265 w 1418"/>
                <a:gd name="T9" fmla="*/ 362 h 609"/>
                <a:gd name="T10" fmla="*/ 366 w 1418"/>
                <a:gd name="T11" fmla="*/ 367 h 609"/>
                <a:gd name="T12" fmla="*/ 423 w 1418"/>
                <a:gd name="T13" fmla="*/ 390 h 609"/>
                <a:gd name="T14" fmla="*/ 468 w 1418"/>
                <a:gd name="T15" fmla="*/ 424 h 609"/>
                <a:gd name="T16" fmla="*/ 609 w 1418"/>
                <a:gd name="T17" fmla="*/ 446 h 609"/>
                <a:gd name="T18" fmla="*/ 671 w 1418"/>
                <a:gd name="T19" fmla="*/ 474 h 609"/>
                <a:gd name="T20" fmla="*/ 852 w 1418"/>
                <a:gd name="T21" fmla="*/ 503 h 609"/>
                <a:gd name="T22" fmla="*/ 903 w 1418"/>
                <a:gd name="T23" fmla="*/ 570 h 609"/>
                <a:gd name="T24" fmla="*/ 959 w 1418"/>
                <a:gd name="T25" fmla="*/ 587 h 609"/>
                <a:gd name="T26" fmla="*/ 965 w 1418"/>
                <a:gd name="T27" fmla="*/ 570 h 609"/>
                <a:gd name="T28" fmla="*/ 982 w 1418"/>
                <a:gd name="T29" fmla="*/ 554 h 609"/>
                <a:gd name="T30" fmla="*/ 1055 w 1418"/>
                <a:gd name="T31" fmla="*/ 537 h 609"/>
                <a:gd name="T32" fmla="*/ 1123 w 1418"/>
                <a:gd name="T33" fmla="*/ 503 h 609"/>
                <a:gd name="T34" fmla="*/ 1179 w 1418"/>
                <a:gd name="T35" fmla="*/ 458 h 609"/>
                <a:gd name="T36" fmla="*/ 1253 w 1418"/>
                <a:gd name="T37" fmla="*/ 395 h 609"/>
                <a:gd name="T38" fmla="*/ 1287 w 1418"/>
                <a:gd name="T39" fmla="*/ 373 h 609"/>
                <a:gd name="T40" fmla="*/ 1326 w 1418"/>
                <a:gd name="T41" fmla="*/ 322 h 609"/>
                <a:gd name="T42" fmla="*/ 1349 w 1418"/>
                <a:gd name="T43" fmla="*/ 282 h 609"/>
                <a:gd name="T44" fmla="*/ 1366 w 1418"/>
                <a:gd name="T45" fmla="*/ 249 h 609"/>
                <a:gd name="T46" fmla="*/ 1394 w 1418"/>
                <a:gd name="T47" fmla="*/ 181 h 609"/>
                <a:gd name="T48" fmla="*/ 1371 w 1418"/>
                <a:gd name="T49" fmla="*/ 34 h 609"/>
                <a:gd name="T50" fmla="*/ 1281 w 1418"/>
                <a:gd name="T51" fmla="*/ 11 h 609"/>
                <a:gd name="T52" fmla="*/ 1242 w 1418"/>
                <a:gd name="T53" fmla="*/ 0 h 609"/>
                <a:gd name="T54" fmla="*/ 649 w 1418"/>
                <a:gd name="T55" fmla="*/ 17 h 609"/>
                <a:gd name="T56" fmla="*/ 400 w 1418"/>
                <a:gd name="T57" fmla="*/ 45 h 609"/>
                <a:gd name="T58" fmla="*/ 225 w 1418"/>
                <a:gd name="T59" fmla="*/ 62 h 609"/>
                <a:gd name="T60" fmla="*/ 180 w 1418"/>
                <a:gd name="T61" fmla="*/ 68 h 609"/>
                <a:gd name="T62" fmla="*/ 118 w 1418"/>
                <a:gd name="T63" fmla="*/ 79 h 609"/>
                <a:gd name="T64" fmla="*/ 16 w 1418"/>
                <a:gd name="T65" fmla="*/ 158 h 609"/>
                <a:gd name="T66" fmla="*/ 5 w 1418"/>
                <a:gd name="T67" fmla="*/ 170 h 609"/>
                <a:gd name="T68" fmla="*/ 5 w 1418"/>
                <a:gd name="T69" fmla="*/ 153 h 6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18"/>
                <a:gd name="T106" fmla="*/ 0 h 609"/>
                <a:gd name="T107" fmla="*/ 1418 w 1418"/>
                <a:gd name="T108" fmla="*/ 609 h 6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18" h="609">
                  <a:moveTo>
                    <a:pt x="5" y="153"/>
                  </a:moveTo>
                  <a:cubicBezTo>
                    <a:pt x="21" y="209"/>
                    <a:pt x="37" y="280"/>
                    <a:pt x="101" y="299"/>
                  </a:cubicBezTo>
                  <a:cubicBezTo>
                    <a:pt x="119" y="319"/>
                    <a:pt x="138" y="326"/>
                    <a:pt x="163" y="333"/>
                  </a:cubicBezTo>
                  <a:cubicBezTo>
                    <a:pt x="189" y="361"/>
                    <a:pt x="162" y="337"/>
                    <a:pt x="231" y="350"/>
                  </a:cubicBezTo>
                  <a:cubicBezTo>
                    <a:pt x="243" y="352"/>
                    <a:pt x="253" y="361"/>
                    <a:pt x="265" y="362"/>
                  </a:cubicBezTo>
                  <a:cubicBezTo>
                    <a:pt x="299" y="364"/>
                    <a:pt x="332" y="365"/>
                    <a:pt x="366" y="367"/>
                  </a:cubicBezTo>
                  <a:cubicBezTo>
                    <a:pt x="385" y="379"/>
                    <a:pt x="401" y="384"/>
                    <a:pt x="423" y="390"/>
                  </a:cubicBezTo>
                  <a:cubicBezTo>
                    <a:pt x="439" y="400"/>
                    <a:pt x="452" y="414"/>
                    <a:pt x="468" y="424"/>
                  </a:cubicBezTo>
                  <a:cubicBezTo>
                    <a:pt x="501" y="444"/>
                    <a:pt x="579" y="444"/>
                    <a:pt x="609" y="446"/>
                  </a:cubicBezTo>
                  <a:cubicBezTo>
                    <a:pt x="625" y="464"/>
                    <a:pt x="648" y="467"/>
                    <a:pt x="671" y="474"/>
                  </a:cubicBezTo>
                  <a:cubicBezTo>
                    <a:pt x="737" y="495"/>
                    <a:pt x="776" y="499"/>
                    <a:pt x="852" y="503"/>
                  </a:cubicBezTo>
                  <a:cubicBezTo>
                    <a:pt x="859" y="559"/>
                    <a:pt x="852" y="561"/>
                    <a:pt x="903" y="570"/>
                  </a:cubicBezTo>
                  <a:cubicBezTo>
                    <a:pt x="910" y="603"/>
                    <a:pt x="904" y="609"/>
                    <a:pt x="959" y="587"/>
                  </a:cubicBezTo>
                  <a:cubicBezTo>
                    <a:pt x="965" y="585"/>
                    <a:pt x="962" y="575"/>
                    <a:pt x="965" y="570"/>
                  </a:cubicBezTo>
                  <a:cubicBezTo>
                    <a:pt x="969" y="564"/>
                    <a:pt x="975" y="557"/>
                    <a:pt x="982" y="554"/>
                  </a:cubicBezTo>
                  <a:cubicBezTo>
                    <a:pt x="1005" y="545"/>
                    <a:pt x="1031" y="544"/>
                    <a:pt x="1055" y="537"/>
                  </a:cubicBezTo>
                  <a:cubicBezTo>
                    <a:pt x="1074" y="516"/>
                    <a:pt x="1102" y="522"/>
                    <a:pt x="1123" y="503"/>
                  </a:cubicBezTo>
                  <a:cubicBezTo>
                    <a:pt x="1174" y="456"/>
                    <a:pt x="1142" y="469"/>
                    <a:pt x="1179" y="458"/>
                  </a:cubicBezTo>
                  <a:cubicBezTo>
                    <a:pt x="1201" y="436"/>
                    <a:pt x="1228" y="414"/>
                    <a:pt x="1253" y="395"/>
                  </a:cubicBezTo>
                  <a:cubicBezTo>
                    <a:pt x="1264" y="387"/>
                    <a:pt x="1277" y="383"/>
                    <a:pt x="1287" y="373"/>
                  </a:cubicBezTo>
                  <a:cubicBezTo>
                    <a:pt x="1302" y="358"/>
                    <a:pt x="1326" y="322"/>
                    <a:pt x="1326" y="322"/>
                  </a:cubicBezTo>
                  <a:cubicBezTo>
                    <a:pt x="1342" y="259"/>
                    <a:pt x="1318" y="337"/>
                    <a:pt x="1349" y="282"/>
                  </a:cubicBezTo>
                  <a:cubicBezTo>
                    <a:pt x="1374" y="237"/>
                    <a:pt x="1335" y="278"/>
                    <a:pt x="1366" y="249"/>
                  </a:cubicBezTo>
                  <a:cubicBezTo>
                    <a:pt x="1373" y="224"/>
                    <a:pt x="1386" y="205"/>
                    <a:pt x="1394" y="181"/>
                  </a:cubicBezTo>
                  <a:cubicBezTo>
                    <a:pt x="1392" y="129"/>
                    <a:pt x="1418" y="66"/>
                    <a:pt x="1371" y="34"/>
                  </a:cubicBezTo>
                  <a:cubicBezTo>
                    <a:pt x="1348" y="19"/>
                    <a:pt x="1307" y="18"/>
                    <a:pt x="1281" y="11"/>
                  </a:cubicBezTo>
                  <a:cubicBezTo>
                    <a:pt x="1268" y="8"/>
                    <a:pt x="1242" y="0"/>
                    <a:pt x="1242" y="0"/>
                  </a:cubicBezTo>
                  <a:cubicBezTo>
                    <a:pt x="1044" y="6"/>
                    <a:pt x="846" y="5"/>
                    <a:pt x="649" y="17"/>
                  </a:cubicBezTo>
                  <a:cubicBezTo>
                    <a:pt x="567" y="34"/>
                    <a:pt x="483" y="39"/>
                    <a:pt x="400" y="45"/>
                  </a:cubicBezTo>
                  <a:cubicBezTo>
                    <a:pt x="344" y="65"/>
                    <a:pt x="283" y="53"/>
                    <a:pt x="225" y="62"/>
                  </a:cubicBezTo>
                  <a:cubicBezTo>
                    <a:pt x="210" y="64"/>
                    <a:pt x="195" y="66"/>
                    <a:pt x="180" y="68"/>
                  </a:cubicBezTo>
                  <a:cubicBezTo>
                    <a:pt x="159" y="71"/>
                    <a:pt x="118" y="79"/>
                    <a:pt x="118" y="79"/>
                  </a:cubicBezTo>
                  <a:cubicBezTo>
                    <a:pt x="81" y="104"/>
                    <a:pt x="53" y="134"/>
                    <a:pt x="16" y="158"/>
                  </a:cubicBezTo>
                  <a:cubicBezTo>
                    <a:pt x="11" y="161"/>
                    <a:pt x="10" y="172"/>
                    <a:pt x="5" y="170"/>
                  </a:cubicBezTo>
                  <a:cubicBezTo>
                    <a:pt x="0" y="168"/>
                    <a:pt x="5" y="159"/>
                    <a:pt x="5" y="153"/>
                  </a:cubicBezTo>
                  <a:close/>
                </a:path>
              </a:pathLst>
            </a:custGeom>
            <a:solidFill>
              <a:schemeClr val="tx1"/>
            </a:solidFill>
            <a:ln w="9525">
              <a:solidFill>
                <a:schemeClr val="tx1"/>
              </a:solidFill>
              <a:round/>
              <a:headEnd/>
              <a:tailEnd/>
            </a:ln>
          </p:spPr>
          <p:txBody>
            <a:bodyPr/>
            <a:lstStyle/>
            <a:p>
              <a:endParaRPr lang="en-US" dirty="0"/>
            </a:p>
          </p:txBody>
        </p:sp>
      </p:grpSp>
      <p:pic>
        <p:nvPicPr>
          <p:cNvPr id="44" name="Picture 29" descr="2836510144_d61a536fd1.jpg"/>
          <p:cNvPicPr>
            <a:picLocks noChangeAspect="1"/>
          </p:cNvPicPr>
          <p:nvPr/>
        </p:nvPicPr>
        <p:blipFill>
          <a:blip r:embed="rId5" cstate="print"/>
          <a:srcRect l="29131" t="1601" r="22174" b="2400"/>
          <a:stretch>
            <a:fillRect/>
          </a:stretch>
        </p:blipFill>
        <p:spPr bwMode="auto">
          <a:xfrm>
            <a:off x="7883525" y="548535"/>
            <a:ext cx="1412875" cy="3871065"/>
          </a:xfrm>
          <a:prstGeom prst="rect">
            <a:avLst/>
          </a:prstGeom>
          <a:ln>
            <a:noFill/>
          </a:ln>
          <a:effectLst>
            <a:softEdge rad="112500"/>
          </a:effectLst>
        </p:spPr>
      </p:pic>
      <p:sp>
        <p:nvSpPr>
          <p:cNvPr id="45"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accent1">
                    <a:lumMod val="40000"/>
                    <a:lumOff val="60000"/>
                  </a:schemeClr>
                </a:solidFill>
                <a:latin typeface="Comic Sans MS"/>
                <a:cs typeface="Comic Sans MS"/>
              </a:rPr>
              <a:t>Galactic Chemical Evolution</a:t>
            </a:r>
            <a:endParaRPr lang="en-US" dirty="0">
              <a:solidFill>
                <a:schemeClr val="accent1">
                  <a:lumMod val="40000"/>
                  <a:lumOff val="60000"/>
                </a:schemeClr>
              </a:solidFill>
              <a:latin typeface="Comic Sans MS"/>
              <a:cs typeface="Comic Sans MS"/>
            </a:endParaRPr>
          </a:p>
        </p:txBody>
      </p:sp>
      <p:pic>
        <p:nvPicPr>
          <p:cNvPr id="46" name="Picture 45" descr="heic0515a.jpg"/>
          <p:cNvPicPr>
            <a:picLocks noChangeAspect="1"/>
          </p:cNvPicPr>
          <p:nvPr/>
        </p:nvPicPr>
        <p:blipFill>
          <a:blip r:embed="rId6" cstate="print">
            <a:clrChange>
              <a:clrFrom>
                <a:srgbClr val="000000"/>
              </a:clrFrom>
              <a:clrTo>
                <a:srgbClr val="000000">
                  <a:alpha val="0"/>
                </a:srgbClr>
              </a:clrTo>
            </a:clrChange>
          </a:blip>
          <a:stretch>
            <a:fillRect/>
          </a:stretch>
        </p:blipFill>
        <p:spPr>
          <a:xfrm>
            <a:off x="5638800" y="1371990"/>
            <a:ext cx="2362200" cy="2362200"/>
          </a:xfrm>
          <a:prstGeom prst="rect">
            <a:avLst/>
          </a:prstGeom>
        </p:spPr>
      </p:pic>
      <p:sp>
        <p:nvSpPr>
          <p:cNvPr id="47" name="TextBox 46"/>
          <p:cNvSpPr txBox="1"/>
          <p:nvPr/>
        </p:nvSpPr>
        <p:spPr>
          <a:xfrm>
            <a:off x="4419600" y="5986046"/>
            <a:ext cx="367408" cy="338554"/>
          </a:xfrm>
          <a:prstGeom prst="rect">
            <a:avLst/>
          </a:prstGeom>
          <a:noFill/>
        </p:spPr>
        <p:txBody>
          <a:bodyPr wrap="none" rtlCol="0">
            <a:spAutoFit/>
          </a:bodyPr>
          <a:lstStyle/>
          <a:p>
            <a:r>
              <a:rPr lang="en-US" sz="1600" dirty="0" err="1" smtClean="0">
                <a:solidFill>
                  <a:srgbClr val="C00000"/>
                </a:solidFill>
                <a:latin typeface="Times New Roman" pitchFamily="18" charset="0"/>
                <a:cs typeface="Times New Roman" pitchFamily="18" charset="0"/>
              </a:rPr>
              <a:t>Sr</a:t>
            </a:r>
            <a:endParaRPr lang="en-US" sz="1600" dirty="0">
              <a:solidFill>
                <a:srgbClr val="C00000"/>
              </a:solidFill>
              <a:latin typeface="Times New Roman" pitchFamily="18" charset="0"/>
              <a:cs typeface="Times New Roman" pitchFamily="18" charset="0"/>
            </a:endParaRPr>
          </a:p>
        </p:txBody>
      </p:sp>
      <p:pic>
        <p:nvPicPr>
          <p:cNvPr id="48" name="Picture 8" descr="cs22892_sky"/>
          <p:cNvPicPr>
            <a:picLocks noChangeAspect="1" noChangeArrowheads="1"/>
          </p:cNvPicPr>
          <p:nvPr/>
        </p:nvPicPr>
        <p:blipFill>
          <a:blip r:embed="rId7" cstate="print">
            <a:clrChange>
              <a:clrFrom>
                <a:srgbClr val="40280D"/>
              </a:clrFrom>
              <a:clrTo>
                <a:srgbClr val="40280D">
                  <a:alpha val="0"/>
                </a:srgbClr>
              </a:clrTo>
            </a:clrChange>
          </a:blip>
          <a:srcRect l="48182" t="48641" r="48986" b="48174"/>
          <a:stretch>
            <a:fillRect/>
          </a:stretch>
        </p:blipFill>
        <p:spPr bwMode="auto">
          <a:xfrm>
            <a:off x="4419600" y="3352800"/>
            <a:ext cx="304800" cy="342900"/>
          </a:xfrm>
          <a:prstGeom prst="ellipse">
            <a:avLst/>
          </a:prstGeom>
          <a:ln>
            <a:noFill/>
          </a:ln>
          <a:effectLst>
            <a:softEdge rad="12700"/>
          </a:effectLst>
        </p:spPr>
      </p:pic>
      <p:grpSp>
        <p:nvGrpSpPr>
          <p:cNvPr id="49" name="Group 14"/>
          <p:cNvGrpSpPr>
            <a:grpSpLocks/>
          </p:cNvGrpSpPr>
          <p:nvPr/>
        </p:nvGrpSpPr>
        <p:grpSpPr bwMode="auto">
          <a:xfrm>
            <a:off x="0" y="4572000"/>
            <a:ext cx="9228138" cy="2133600"/>
            <a:chOff x="0" y="2057400"/>
            <a:chExt cx="9144000" cy="2057400"/>
          </a:xfrm>
        </p:grpSpPr>
        <p:grpSp>
          <p:nvGrpSpPr>
            <p:cNvPr id="50" name="Group 15"/>
            <p:cNvGrpSpPr>
              <a:grpSpLocks/>
            </p:cNvGrpSpPr>
            <p:nvPr/>
          </p:nvGrpSpPr>
          <p:grpSpPr bwMode="auto">
            <a:xfrm>
              <a:off x="0" y="2057400"/>
              <a:ext cx="9144000" cy="2057400"/>
              <a:chOff x="10" y="1008"/>
              <a:chExt cx="5789" cy="1344"/>
            </a:xfrm>
          </p:grpSpPr>
          <p:pic>
            <p:nvPicPr>
              <p:cNvPr id="52" name="Picture 9"/>
              <p:cNvPicPr>
                <a:picLocks noChangeAspect="1" noChangeArrowheads="1"/>
              </p:cNvPicPr>
              <p:nvPr/>
            </p:nvPicPr>
            <p:blipFill>
              <a:blip r:embed="rId8" cstate="print"/>
              <a:srcRect/>
              <a:stretch>
                <a:fillRect/>
              </a:stretch>
            </p:blipFill>
            <p:spPr bwMode="auto">
              <a:xfrm>
                <a:off x="10" y="1008"/>
                <a:ext cx="1896" cy="1341"/>
              </a:xfrm>
              <a:prstGeom prst="rect">
                <a:avLst/>
              </a:prstGeom>
              <a:noFill/>
              <a:ln w="9525">
                <a:noFill/>
                <a:miter lim="800000"/>
                <a:headEnd/>
                <a:tailEnd/>
              </a:ln>
            </p:spPr>
          </p:pic>
          <p:pic>
            <p:nvPicPr>
              <p:cNvPr id="53" name="Picture 10"/>
              <p:cNvPicPr>
                <a:picLocks noChangeAspect="1" noChangeArrowheads="1"/>
              </p:cNvPicPr>
              <p:nvPr/>
            </p:nvPicPr>
            <p:blipFill>
              <a:blip r:embed="rId9" cstate="print"/>
              <a:srcRect l="2594" r="3105"/>
              <a:stretch>
                <a:fillRect/>
              </a:stretch>
            </p:blipFill>
            <p:spPr bwMode="auto">
              <a:xfrm>
                <a:off x="1901" y="1008"/>
                <a:ext cx="1826" cy="1344"/>
              </a:xfrm>
              <a:prstGeom prst="rect">
                <a:avLst/>
              </a:prstGeom>
              <a:noFill/>
              <a:ln w="9525">
                <a:noFill/>
                <a:miter lim="800000"/>
                <a:headEnd/>
                <a:tailEnd/>
              </a:ln>
            </p:spPr>
          </p:pic>
          <p:pic>
            <p:nvPicPr>
              <p:cNvPr id="54" name="Picture 14"/>
              <p:cNvPicPr>
                <a:picLocks noChangeAspect="1" noChangeArrowheads="1"/>
              </p:cNvPicPr>
              <p:nvPr/>
            </p:nvPicPr>
            <p:blipFill>
              <a:blip r:embed="rId10" cstate="print"/>
              <a:srcRect t="230" b="3290"/>
              <a:stretch>
                <a:fillRect/>
              </a:stretch>
            </p:blipFill>
            <p:spPr bwMode="auto">
              <a:xfrm>
                <a:off x="3715" y="1008"/>
                <a:ext cx="2084" cy="1343"/>
              </a:xfrm>
              <a:prstGeom prst="rect">
                <a:avLst/>
              </a:prstGeom>
              <a:noFill/>
              <a:ln w="9525">
                <a:noFill/>
                <a:miter lim="800000"/>
                <a:headEnd/>
                <a:tailEnd/>
              </a:ln>
            </p:spPr>
          </p:pic>
        </p:grpSp>
        <p:cxnSp>
          <p:nvCxnSpPr>
            <p:cNvPr id="51" name="Straight Connector 11"/>
            <p:cNvCxnSpPr>
              <a:cxnSpLocks noChangeShapeType="1"/>
            </p:cNvCxnSpPr>
            <p:nvPr/>
          </p:nvCxnSpPr>
          <p:spPr bwMode="auto">
            <a:xfrm rot="16200000" flipH="1">
              <a:off x="8817295" y="3675701"/>
              <a:ext cx="142872" cy="19046"/>
            </a:xfrm>
            <a:prstGeom prst="line">
              <a:avLst/>
            </a:prstGeom>
            <a:noFill/>
            <a:ln w="38100" algn="ctr">
              <a:solidFill>
                <a:schemeClr val="tx1"/>
              </a:solidFill>
              <a:round/>
              <a:headEnd/>
              <a:tailEnd/>
            </a:ln>
          </p:spPr>
        </p:cxnSp>
      </p:grpSp>
      <p:pic>
        <p:nvPicPr>
          <p:cNvPr id="55" name="Picture 12" descr="star"/>
          <p:cNvPicPr>
            <a:picLocks noChangeAspect="1" noChangeArrowheads="1"/>
          </p:cNvPicPr>
          <p:nvPr/>
        </p:nvPicPr>
        <p:blipFill>
          <a:blip r:embed="rId11" cstate="print">
            <a:clrChange>
              <a:clrFrom>
                <a:srgbClr val="040C10"/>
              </a:clrFrom>
              <a:clrTo>
                <a:srgbClr val="040C10">
                  <a:alpha val="0"/>
                </a:srgbClr>
              </a:clrTo>
            </a:clrChange>
            <a:lum contrast="6000"/>
          </a:blip>
          <a:srcRect l="65592" t="861" r="15165" b="68203"/>
          <a:stretch>
            <a:fillRect/>
          </a:stretch>
        </p:blipFill>
        <p:spPr bwMode="auto">
          <a:xfrm>
            <a:off x="4810125" y="1447800"/>
            <a:ext cx="1057276" cy="995083"/>
          </a:xfrm>
          <a:prstGeom prst="ellipse">
            <a:avLst/>
          </a:prstGeom>
          <a:ln>
            <a:noFill/>
          </a:ln>
          <a:effectLst>
            <a:softEdge rad="31750"/>
          </a:effectLst>
        </p:spPr>
      </p:pic>
      <p:pic>
        <p:nvPicPr>
          <p:cNvPr id="56" name="Picture 20" descr="betelgeuse-2.jpg"/>
          <p:cNvPicPr>
            <a:picLocks noChangeAspect="1"/>
          </p:cNvPicPr>
          <p:nvPr/>
        </p:nvPicPr>
        <p:blipFill>
          <a:blip r:embed="rId12" cstate="print">
            <a:clrChange>
              <a:clrFrom>
                <a:srgbClr val="000000"/>
              </a:clrFrom>
              <a:clrTo>
                <a:srgbClr val="000000">
                  <a:alpha val="0"/>
                </a:srgbClr>
              </a:clrTo>
            </a:clrChange>
          </a:blip>
          <a:srcRect l="17409" t="26969" r="23489" b="15871"/>
          <a:stretch>
            <a:fillRect/>
          </a:stretch>
        </p:blipFill>
        <p:spPr bwMode="auto">
          <a:xfrm>
            <a:off x="4800600" y="3200400"/>
            <a:ext cx="1126958" cy="1070610"/>
          </a:xfrm>
          <a:prstGeom prst="rect">
            <a:avLst/>
          </a:prstGeom>
          <a:noFill/>
          <a:ln w="9525">
            <a:noFill/>
            <a:miter lim="800000"/>
            <a:headEnd/>
            <a:tailEnd/>
          </a:ln>
        </p:spPr>
      </p:pic>
      <p:pic>
        <p:nvPicPr>
          <p:cNvPr id="57" name="Picture 29" descr="2836510144_d61a536fd1.jpg"/>
          <p:cNvPicPr>
            <a:picLocks noChangeAspect="1"/>
          </p:cNvPicPr>
          <p:nvPr/>
        </p:nvPicPr>
        <p:blipFill rotWithShape="1">
          <a:blip r:embed="rId5" cstate="print"/>
          <a:srcRect l="29131" t="82219" r="25754" b="2400"/>
          <a:stretch/>
        </p:blipFill>
        <p:spPr bwMode="auto">
          <a:xfrm rot="20649885">
            <a:off x="2696721" y="1281774"/>
            <a:ext cx="1796940" cy="851413"/>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lgn="l"/>
            <a:r>
              <a:rPr lang="en-US" dirty="0">
                <a:latin typeface="Comic Sans MS" pitchFamily="26" charset="0"/>
                <a:ea typeface="ＭＳ Ｐゴシック" pitchFamily="26" charset="-128"/>
                <a:cs typeface="ＭＳ Ｐゴシック" pitchFamily="26" charset="-128"/>
              </a:rPr>
              <a:t>Inverse</a:t>
            </a:r>
            <a:r>
              <a:rPr lang="en-US" dirty="0" smtClean="0">
                <a:latin typeface="Comic Sans MS" pitchFamily="26" charset="0"/>
                <a:ea typeface="ＭＳ Ｐゴシック" pitchFamily="26" charset="-128"/>
                <a:cs typeface="ＭＳ Ｐゴシック" pitchFamily="26" charset="-128"/>
              </a:rPr>
              <a:t> kinematics </a:t>
            </a:r>
            <a:r>
              <a:rPr lang="en-US" dirty="0">
                <a:latin typeface="Comic Sans MS" pitchFamily="26" charset="0"/>
                <a:ea typeface="ＭＳ Ｐゴシック" pitchFamily="26" charset="-128"/>
                <a:cs typeface="ＭＳ Ｐゴシック" pitchFamily="26" charset="-128"/>
              </a:rPr>
              <a:t/>
            </a:r>
            <a:br>
              <a:rPr lang="en-US" dirty="0">
                <a:latin typeface="Comic Sans MS" pitchFamily="26" charset="0"/>
                <a:ea typeface="ＭＳ Ｐゴシック" pitchFamily="26" charset="-128"/>
                <a:cs typeface="ＭＳ Ｐゴシック" pitchFamily="26" charset="-128"/>
              </a:rPr>
            </a:br>
            <a:r>
              <a:rPr lang="en-US" dirty="0">
                <a:latin typeface="Comic Sans MS" pitchFamily="26" charset="0"/>
                <a:ea typeface="ＭＳ Ｐゴシック" pitchFamily="26" charset="-128"/>
                <a:cs typeface="ＭＳ Ｐゴシック" pitchFamily="26" charset="-128"/>
              </a:rPr>
              <a:t>            with</a:t>
            </a:r>
            <a:r>
              <a:rPr lang="en-US" dirty="0" smtClean="0">
                <a:latin typeface="Comic Sans MS" pitchFamily="26" charset="0"/>
                <a:ea typeface="ＭＳ Ｐゴシック" pitchFamily="26" charset="-128"/>
                <a:cs typeface="ＭＳ Ｐゴシック" pitchFamily="26" charset="-128"/>
              </a:rPr>
              <a:t> recoil separators</a:t>
            </a:r>
            <a:endParaRPr lang="en-US" dirty="0">
              <a:latin typeface="Comic Sans MS" pitchFamily="26" charset="0"/>
              <a:ea typeface="ＭＳ Ｐゴシック" pitchFamily="26" charset="-128"/>
              <a:cs typeface="ＭＳ Ｐゴシック" pitchFamily="26" charset="-128"/>
            </a:endParaRPr>
          </a:p>
        </p:txBody>
      </p:sp>
      <p:pic>
        <p:nvPicPr>
          <p:cNvPr id="7171" name="Picture 3" descr="drweb3-3000.jpg"/>
          <p:cNvPicPr>
            <a:picLocks noChangeAspect="1"/>
          </p:cNvPicPr>
          <p:nvPr/>
        </p:nvPicPr>
        <p:blipFill>
          <a:blip r:embed="rId3"/>
          <a:srcRect/>
          <a:stretch>
            <a:fillRect/>
          </a:stretch>
        </p:blipFill>
        <p:spPr bwMode="auto">
          <a:xfrm>
            <a:off x="2528888" y="1738313"/>
            <a:ext cx="6642100" cy="5102225"/>
          </a:xfrm>
          <a:prstGeom prst="rect">
            <a:avLst/>
          </a:prstGeom>
          <a:noFill/>
          <a:ln w="9525">
            <a:noFill/>
            <a:miter lim="800000"/>
            <a:headEnd/>
            <a:tailEnd/>
          </a:ln>
        </p:spPr>
      </p:pic>
      <p:sp>
        <p:nvSpPr>
          <p:cNvPr id="7172" name="TextBox 4"/>
          <p:cNvSpPr txBox="1">
            <a:spLocks noChangeArrowheads="1"/>
          </p:cNvSpPr>
          <p:nvPr/>
        </p:nvSpPr>
        <p:spPr bwMode="auto">
          <a:xfrm>
            <a:off x="0" y="1981200"/>
            <a:ext cx="2895600" cy="4247317"/>
          </a:xfrm>
          <a:prstGeom prst="rect">
            <a:avLst/>
          </a:prstGeom>
          <a:noFill/>
          <a:ln w="9525">
            <a:noFill/>
            <a:miter lim="800000"/>
            <a:headEnd/>
            <a:tailEnd/>
          </a:ln>
        </p:spPr>
        <p:txBody>
          <a:bodyPr>
            <a:prstTxWarp prst="textNoShape">
              <a:avLst/>
            </a:prstTxWarp>
            <a:spAutoFit/>
          </a:bodyPr>
          <a:lstStyle/>
          <a:p>
            <a:pPr eaLnBrk="0" hangingPunct="0"/>
            <a:r>
              <a:rPr lang="en-US" dirty="0">
                <a:latin typeface="Comic Sans MS" pitchFamily="26" charset="0"/>
              </a:rPr>
              <a:t>Number of successful measurements using inverse kinematics</a:t>
            </a:r>
          </a:p>
          <a:p>
            <a:pPr eaLnBrk="0" hangingPunct="0"/>
            <a:endParaRPr lang="en-US" dirty="0">
              <a:latin typeface="Comic Sans MS" pitchFamily="26" charset="0"/>
            </a:endParaRPr>
          </a:p>
          <a:p>
            <a:pPr eaLnBrk="0" hangingPunct="0"/>
            <a:r>
              <a:rPr lang="en-US" dirty="0">
                <a:latin typeface="Comic Sans MS" pitchFamily="26" charset="0"/>
              </a:rPr>
              <a:t>with DRAGON (TRIUMF) and ERNA (Bochum)</a:t>
            </a:r>
          </a:p>
          <a:p>
            <a:pPr eaLnBrk="0" hangingPunct="0"/>
            <a:endParaRPr lang="en-US" dirty="0">
              <a:latin typeface="Comic Sans MS" pitchFamily="26" charset="0"/>
            </a:endParaRPr>
          </a:p>
          <a:p>
            <a:pPr eaLnBrk="0" hangingPunct="0"/>
            <a:r>
              <a:rPr lang="en-US" sz="2400" baseline="30000" dirty="0">
                <a:latin typeface="Comic Sans MS" pitchFamily="26" charset="0"/>
              </a:rPr>
              <a:t>3</a:t>
            </a:r>
            <a:r>
              <a:rPr lang="en-US" sz="2400" dirty="0">
                <a:latin typeface="Comic Sans MS" pitchFamily="26" charset="0"/>
              </a:rPr>
              <a:t>He(</a:t>
            </a:r>
            <a:r>
              <a:rPr lang="en-US" sz="2400" dirty="0">
                <a:latin typeface="Comic Sans MS" pitchFamily="26" charset="0"/>
                <a:sym typeface="Symbol" pitchFamily="26" charset="2"/>
              </a:rPr>
              <a:t></a:t>
            </a:r>
            <a:r>
              <a:rPr lang="en-US" sz="2400" dirty="0">
                <a:latin typeface="Comic Sans MS" pitchFamily="26" charset="0"/>
              </a:rPr>
              <a:t>,</a:t>
            </a:r>
            <a:r>
              <a:rPr lang="en-US" sz="2400" dirty="0">
                <a:latin typeface="Comic Sans MS" pitchFamily="26" charset="0"/>
                <a:sym typeface="Symbol" pitchFamily="26" charset="2"/>
              </a:rPr>
              <a:t>)</a:t>
            </a:r>
            <a:r>
              <a:rPr lang="en-US" sz="2400" baseline="30000" dirty="0">
                <a:latin typeface="Comic Sans MS" pitchFamily="26" charset="0"/>
                <a:sym typeface="Symbol" pitchFamily="26" charset="2"/>
              </a:rPr>
              <a:t>7</a:t>
            </a:r>
            <a:r>
              <a:rPr lang="en-US" sz="2400" dirty="0">
                <a:latin typeface="Comic Sans MS" pitchFamily="26" charset="0"/>
                <a:sym typeface="Symbol" pitchFamily="26" charset="2"/>
              </a:rPr>
              <a:t>Be</a:t>
            </a:r>
          </a:p>
          <a:p>
            <a:pPr eaLnBrk="0" hangingPunct="0"/>
            <a:r>
              <a:rPr lang="en-US" sz="2400" baseline="30000" dirty="0">
                <a:latin typeface="Comic Sans MS" pitchFamily="26" charset="0"/>
                <a:sym typeface="Symbol" pitchFamily="26" charset="2"/>
              </a:rPr>
              <a:t>12</a:t>
            </a:r>
            <a:r>
              <a:rPr lang="en-US" sz="2400" dirty="0">
                <a:latin typeface="Comic Sans MS" pitchFamily="26" charset="0"/>
                <a:sym typeface="Symbol" pitchFamily="26" charset="2"/>
              </a:rPr>
              <a:t>C(,)</a:t>
            </a:r>
            <a:r>
              <a:rPr lang="en-US" sz="2400" baseline="30000" dirty="0">
                <a:latin typeface="Comic Sans MS" pitchFamily="26" charset="0"/>
                <a:sym typeface="Symbol" pitchFamily="26" charset="2"/>
              </a:rPr>
              <a:t>16</a:t>
            </a:r>
            <a:r>
              <a:rPr lang="en-US" sz="2400" dirty="0">
                <a:latin typeface="Comic Sans MS" pitchFamily="26" charset="0"/>
                <a:sym typeface="Symbol" pitchFamily="26" charset="2"/>
              </a:rPr>
              <a:t>O</a:t>
            </a:r>
          </a:p>
          <a:p>
            <a:pPr eaLnBrk="0" hangingPunct="0"/>
            <a:r>
              <a:rPr lang="en-US" sz="2400" baseline="30000" dirty="0">
                <a:latin typeface="Comic Sans MS" pitchFamily="26" charset="0"/>
                <a:sym typeface="Symbol" pitchFamily="26" charset="2"/>
              </a:rPr>
              <a:t>17</a:t>
            </a:r>
            <a:r>
              <a:rPr lang="en-US" sz="2400" dirty="0">
                <a:latin typeface="Comic Sans MS" pitchFamily="26" charset="0"/>
                <a:sym typeface="Symbol" pitchFamily="26" charset="2"/>
              </a:rPr>
              <a:t>O(,)</a:t>
            </a:r>
            <a:r>
              <a:rPr lang="en-US" sz="2400" baseline="30000" dirty="0" smtClean="0">
                <a:latin typeface="Comic Sans MS" pitchFamily="26" charset="0"/>
                <a:sym typeface="Symbol" pitchFamily="26" charset="2"/>
              </a:rPr>
              <a:t>21</a:t>
            </a:r>
            <a:r>
              <a:rPr lang="en-US" sz="2400" dirty="0" smtClean="0">
                <a:latin typeface="Comic Sans MS" pitchFamily="26" charset="0"/>
                <a:sym typeface="Symbol" pitchFamily="26" charset="2"/>
              </a:rPr>
              <a:t>Ne</a:t>
            </a:r>
          </a:p>
          <a:p>
            <a:pPr eaLnBrk="0" hangingPunct="0"/>
            <a:r>
              <a:rPr lang="en-US" sz="2400" baseline="30000" dirty="0" smtClean="0">
                <a:latin typeface="Comic Sans MS" pitchFamily="26" charset="0"/>
                <a:sym typeface="Symbol" pitchFamily="26" charset="2"/>
              </a:rPr>
              <a:t>40</a:t>
            </a:r>
            <a:r>
              <a:rPr lang="en-US" sz="2400" dirty="0" smtClean="0">
                <a:latin typeface="Comic Sans MS" pitchFamily="26" charset="0"/>
                <a:sym typeface="Symbol" pitchFamily="26" charset="2"/>
              </a:rPr>
              <a:t>Ca(</a:t>
            </a:r>
            <a:r>
              <a:rPr lang="en-US" sz="2400" dirty="0">
                <a:latin typeface="Comic Sans MS" pitchFamily="26" charset="0"/>
                <a:sym typeface="Symbol" pitchFamily="26" charset="2"/>
              </a:rPr>
              <a:t>,</a:t>
            </a:r>
            <a:r>
              <a:rPr lang="en-US" sz="2400" dirty="0" smtClean="0">
                <a:latin typeface="Comic Sans MS" pitchFamily="26" charset="0"/>
                <a:sym typeface="Symbol" pitchFamily="26" charset="2"/>
              </a:rPr>
              <a:t>)</a:t>
            </a:r>
            <a:r>
              <a:rPr lang="en-US" sz="2400" baseline="30000" dirty="0" smtClean="0">
                <a:latin typeface="Comic Sans MS" pitchFamily="26" charset="0"/>
                <a:sym typeface="Symbol" pitchFamily="26" charset="2"/>
              </a:rPr>
              <a:t>44</a:t>
            </a:r>
            <a:r>
              <a:rPr lang="en-US" sz="2400" dirty="0" smtClean="0">
                <a:latin typeface="Comic Sans MS" pitchFamily="26" charset="0"/>
                <a:sym typeface="Symbol" pitchFamily="26" charset="2"/>
              </a:rPr>
              <a:t>Ti</a:t>
            </a:r>
            <a:endParaRPr lang="en-US" sz="2400" dirty="0">
              <a:latin typeface="Comic Sans MS" pitchFamily="26" charset="0"/>
            </a:endParaRPr>
          </a:p>
          <a:p>
            <a:pPr eaLnBrk="0" hangingPunct="0"/>
            <a:endParaRPr lang="en-US" sz="2400" dirty="0">
              <a:latin typeface="Comic Sans MS" pitchFamily="26" charset="0"/>
            </a:endParaRPr>
          </a:p>
          <a:p>
            <a:pPr eaLnBrk="0" hangingPunct="0"/>
            <a:endParaRPr lang="en-US" sz="2400" dirty="0">
              <a:latin typeface="Comic Sans MS" pitchFamily="26"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8300" y="0"/>
            <a:ext cx="9202300" cy="1143000"/>
          </a:xfrm>
        </p:spPr>
        <p:txBody>
          <a:bodyPr/>
          <a:lstStyle/>
          <a:p>
            <a:r>
              <a:rPr lang="en-US" sz="4000" dirty="0">
                <a:latin typeface="Comic Sans MS" pitchFamily="26" charset="0"/>
                <a:ea typeface="ＭＳ Ｐゴシック" pitchFamily="26" charset="-128"/>
                <a:cs typeface="ＭＳ Ｐゴシック" pitchFamily="26" charset="-128"/>
              </a:rPr>
              <a:t>New </a:t>
            </a:r>
            <a:r>
              <a:rPr lang="en-US" sz="4000" dirty="0" smtClean="0">
                <a:latin typeface="Comic Sans MS" pitchFamily="26" charset="0"/>
                <a:ea typeface="ＭＳ Ｐゴシック" pitchFamily="26" charset="-128"/>
                <a:cs typeface="ＭＳ Ｐゴシック" pitchFamily="26" charset="-128"/>
              </a:rPr>
              <a:t>Initiatives </a:t>
            </a:r>
            <a:r>
              <a:rPr lang="en-US" sz="4000" dirty="0">
                <a:latin typeface="Comic Sans MS" pitchFamily="26" charset="0"/>
                <a:ea typeface="ＭＳ Ｐゴシック" pitchFamily="26" charset="-128"/>
                <a:cs typeface="ＭＳ Ｐゴシック" pitchFamily="26" charset="-128"/>
              </a:rPr>
              <a:t>from St. George to ...</a:t>
            </a:r>
          </a:p>
        </p:txBody>
      </p:sp>
      <p:pic>
        <p:nvPicPr>
          <p:cNvPr id="8195" name="Picture 56"/>
          <p:cNvPicPr>
            <a:picLocks noChangeAspect="1" noChangeArrowheads="1"/>
          </p:cNvPicPr>
          <p:nvPr/>
        </p:nvPicPr>
        <p:blipFill>
          <a:blip r:embed="rId3"/>
          <a:srcRect/>
          <a:stretch>
            <a:fillRect/>
          </a:stretch>
        </p:blipFill>
        <p:spPr bwMode="auto">
          <a:xfrm>
            <a:off x="685800" y="1295400"/>
            <a:ext cx="8135938" cy="2438400"/>
          </a:xfrm>
          <a:prstGeom prst="rect">
            <a:avLst/>
          </a:prstGeom>
          <a:noFill/>
          <a:ln w="9525">
            <a:noFill/>
            <a:miter lim="800000"/>
            <a:headEnd/>
            <a:tailEnd/>
          </a:ln>
        </p:spPr>
      </p:pic>
      <p:pic>
        <p:nvPicPr>
          <p:cNvPr id="8196" name="Picture 44" descr="M:\Documents\SaintGeorge\Gas_target_from_Antonios\IMG_0044.jpg"/>
          <p:cNvPicPr>
            <a:picLocks noChangeAspect="1" noChangeArrowheads="1"/>
          </p:cNvPicPr>
          <p:nvPr/>
        </p:nvPicPr>
        <p:blipFill>
          <a:blip r:embed="rId4"/>
          <a:srcRect/>
          <a:stretch>
            <a:fillRect/>
          </a:stretch>
        </p:blipFill>
        <p:spPr bwMode="auto">
          <a:xfrm>
            <a:off x="2946400" y="4349750"/>
            <a:ext cx="3225800" cy="2419350"/>
          </a:xfrm>
          <a:prstGeom prst="rect">
            <a:avLst/>
          </a:prstGeom>
          <a:noFill/>
          <a:ln w="9525">
            <a:solidFill>
              <a:schemeClr val="tx1"/>
            </a:solidFill>
            <a:miter lim="800000"/>
            <a:headEnd/>
            <a:tailEnd/>
          </a:ln>
        </p:spPr>
      </p:pic>
      <p:pic>
        <p:nvPicPr>
          <p:cNvPr id="8197" name="Picture 4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8300" y="2746375"/>
            <a:ext cx="3715900" cy="3044825"/>
          </a:xfrm>
          <a:prstGeom prst="rect">
            <a:avLst/>
          </a:prstGeom>
          <a:noFill/>
          <a:ln w="9525">
            <a:noFill/>
            <a:miter lim="800000"/>
            <a:headEnd/>
            <a:tailEnd/>
          </a:ln>
        </p:spPr>
      </p:pic>
      <p:pic>
        <p:nvPicPr>
          <p:cNvPr id="8198" name="Picture 89"/>
          <p:cNvPicPr>
            <a:picLocks noChangeAspect="1" noChangeArrowheads="1"/>
          </p:cNvPicPr>
          <p:nvPr/>
        </p:nvPicPr>
        <p:blipFill>
          <a:blip r:embed="rId6"/>
          <a:srcRect/>
          <a:stretch>
            <a:fillRect/>
          </a:stretch>
        </p:blipFill>
        <p:spPr bwMode="auto">
          <a:xfrm>
            <a:off x="3657600" y="2590800"/>
            <a:ext cx="3959225" cy="1752600"/>
          </a:xfrm>
          <a:prstGeom prst="rect">
            <a:avLst/>
          </a:prstGeom>
          <a:noFill/>
          <a:ln w="9525">
            <a:noFill/>
            <a:miter lim="800000"/>
            <a:headEnd/>
            <a:tailEnd/>
          </a:ln>
        </p:spPr>
      </p:pic>
      <p:sp>
        <p:nvSpPr>
          <p:cNvPr id="8200" name="TextBox 7"/>
          <p:cNvSpPr txBox="1">
            <a:spLocks noChangeArrowheads="1"/>
          </p:cNvSpPr>
          <p:nvPr/>
        </p:nvSpPr>
        <p:spPr bwMode="auto">
          <a:xfrm>
            <a:off x="6477000" y="4648200"/>
            <a:ext cx="2590800" cy="707886"/>
          </a:xfrm>
          <a:prstGeom prst="rect">
            <a:avLst/>
          </a:prstGeom>
          <a:noFill/>
          <a:ln w="9525">
            <a:noFill/>
            <a:miter lim="800000"/>
            <a:headEnd/>
            <a:tailEnd/>
          </a:ln>
        </p:spPr>
        <p:txBody>
          <a:bodyPr wrap="square">
            <a:prstTxWarp prst="textNoShape">
              <a:avLst/>
            </a:prstTxWarp>
            <a:spAutoFit/>
          </a:bodyPr>
          <a:lstStyle/>
          <a:p>
            <a:pPr algn="just"/>
            <a:r>
              <a:rPr lang="en-US" sz="2000" dirty="0" smtClean="0">
                <a:latin typeface="Comic Sans MS" pitchFamily="26" charset="0"/>
              </a:rPr>
              <a:t>Predicted rejection ratio R&lt;10</a:t>
            </a:r>
            <a:r>
              <a:rPr lang="en-US" sz="2000" baseline="30000" dirty="0" smtClean="0">
                <a:latin typeface="Comic Sans MS" pitchFamily="26" charset="0"/>
              </a:rPr>
              <a:t>-15</a:t>
            </a:r>
            <a:endParaRPr lang="en-US" sz="2000" baseline="30000" dirty="0">
              <a:latin typeface="Comic Sans MS" pitchFamily="26" charset="0"/>
            </a:endParaRPr>
          </a:p>
        </p:txBody>
      </p:sp>
      <p:sp>
        <p:nvSpPr>
          <p:cNvPr id="10" name="TextBox 9"/>
          <p:cNvSpPr txBox="1"/>
          <p:nvPr/>
        </p:nvSpPr>
        <p:spPr>
          <a:xfrm>
            <a:off x="0" y="990600"/>
            <a:ext cx="9274594" cy="338554"/>
          </a:xfrm>
          <a:prstGeom prst="rect">
            <a:avLst/>
          </a:prstGeom>
          <a:noFill/>
        </p:spPr>
        <p:txBody>
          <a:bodyPr wrap="none" rtlCol="0">
            <a:spAutoFit/>
          </a:bodyPr>
          <a:lstStyle/>
          <a:p>
            <a:r>
              <a:rPr lang="en-US" sz="1600" b="1" dirty="0" smtClean="0">
                <a:latin typeface="Comic Sans MS"/>
                <a:cs typeface="Comic Sans MS"/>
              </a:rPr>
              <a:t>St</a:t>
            </a:r>
            <a:r>
              <a:rPr lang="en-US" sz="1600" dirty="0" smtClean="0">
                <a:latin typeface="Comic Sans MS"/>
                <a:cs typeface="Comic Sans MS"/>
              </a:rPr>
              <a:t>rong </a:t>
            </a:r>
            <a:r>
              <a:rPr lang="en-US" sz="1600" b="1" dirty="0" smtClean="0">
                <a:latin typeface="Comic Sans MS"/>
                <a:cs typeface="Comic Sans MS"/>
              </a:rPr>
              <a:t>G</a:t>
            </a:r>
            <a:r>
              <a:rPr lang="en-US" sz="1600" dirty="0" smtClean="0">
                <a:latin typeface="Comic Sans MS"/>
                <a:cs typeface="Comic Sans MS"/>
              </a:rPr>
              <a:t>radient </a:t>
            </a:r>
            <a:r>
              <a:rPr lang="en-US" sz="1600" b="1" dirty="0" smtClean="0">
                <a:latin typeface="Comic Sans MS"/>
                <a:cs typeface="Comic Sans MS"/>
              </a:rPr>
              <a:t>E</a:t>
            </a:r>
            <a:r>
              <a:rPr lang="en-US" sz="1600" dirty="0" smtClean="0">
                <a:latin typeface="Comic Sans MS"/>
                <a:cs typeface="Comic Sans MS"/>
              </a:rPr>
              <a:t>lectro-magnetic </a:t>
            </a:r>
            <a:r>
              <a:rPr lang="en-US" sz="1600" b="1" dirty="0" smtClean="0">
                <a:latin typeface="Comic Sans MS"/>
                <a:cs typeface="Comic Sans MS"/>
              </a:rPr>
              <a:t>O</a:t>
            </a:r>
            <a:r>
              <a:rPr lang="en-US" sz="1600" dirty="0" smtClean="0">
                <a:latin typeface="Comic Sans MS"/>
                <a:cs typeface="Comic Sans MS"/>
              </a:rPr>
              <a:t>nline </a:t>
            </a:r>
            <a:r>
              <a:rPr lang="en-US" sz="1600" b="1" dirty="0" smtClean="0">
                <a:latin typeface="Comic Sans MS"/>
                <a:cs typeface="Comic Sans MS"/>
              </a:rPr>
              <a:t>R</a:t>
            </a:r>
            <a:r>
              <a:rPr lang="en-US" sz="1600" dirty="0" smtClean="0">
                <a:latin typeface="Comic Sans MS"/>
                <a:cs typeface="Comic Sans MS"/>
              </a:rPr>
              <a:t>ecoil separator for capture </a:t>
            </a:r>
            <a:r>
              <a:rPr lang="en-US" sz="1600" b="1" dirty="0" smtClean="0">
                <a:latin typeface="Comic Sans MS"/>
                <a:cs typeface="Comic Sans MS"/>
              </a:rPr>
              <a:t>G</a:t>
            </a:r>
            <a:r>
              <a:rPr lang="en-US" sz="1600" dirty="0" smtClean="0">
                <a:latin typeface="Comic Sans MS"/>
                <a:cs typeface="Comic Sans MS"/>
              </a:rPr>
              <a:t>amma ray </a:t>
            </a:r>
            <a:r>
              <a:rPr lang="en-US" sz="1600" b="1" dirty="0" smtClean="0">
                <a:latin typeface="Comic Sans MS"/>
                <a:cs typeface="Comic Sans MS"/>
              </a:rPr>
              <a:t>E</a:t>
            </a:r>
            <a:r>
              <a:rPr lang="en-US" sz="1600" dirty="0" smtClean="0">
                <a:latin typeface="Comic Sans MS"/>
                <a:cs typeface="Comic Sans MS"/>
              </a:rPr>
              <a:t>xperiments</a:t>
            </a:r>
            <a:endParaRPr lang="en-US" sz="1600" dirty="0">
              <a:latin typeface="Comic Sans MS"/>
              <a:cs typeface="Comic Sans MS"/>
            </a:endParaRPr>
          </a:p>
        </p:txBody>
      </p:sp>
      <p:sp>
        <p:nvSpPr>
          <p:cNvPr id="11" name="TextBox 10"/>
          <p:cNvSpPr txBox="1"/>
          <p:nvPr/>
        </p:nvSpPr>
        <p:spPr>
          <a:xfrm>
            <a:off x="6355143" y="5715000"/>
            <a:ext cx="2788857" cy="923330"/>
          </a:xfrm>
          <a:prstGeom prst="rect">
            <a:avLst/>
          </a:prstGeom>
          <a:noFill/>
        </p:spPr>
        <p:txBody>
          <a:bodyPr wrap="square" rtlCol="0">
            <a:spAutoFit/>
          </a:bodyPr>
          <a:lstStyle/>
          <a:p>
            <a:pPr algn="just"/>
            <a:r>
              <a:rPr lang="en-US" b="1" dirty="0" smtClean="0">
                <a:latin typeface="Comic Sans MS"/>
                <a:cs typeface="Comic Sans MS"/>
              </a:rPr>
              <a:t>HIPPO</a:t>
            </a:r>
            <a:r>
              <a:rPr lang="en-US" dirty="0" smtClean="0">
                <a:latin typeface="Comic Sans MS"/>
                <a:cs typeface="Comic Sans MS"/>
              </a:rPr>
              <a:t> jet gas target System (</a:t>
            </a:r>
            <a:r>
              <a:rPr lang="en-US" b="1" dirty="0" err="1" smtClean="0"/>
              <a:t>HI</a:t>
            </a:r>
            <a:r>
              <a:rPr lang="en-US" dirty="0" err="1" smtClean="0"/>
              <a:t>gh</a:t>
            </a:r>
            <a:r>
              <a:rPr lang="en-US" dirty="0" smtClean="0"/>
              <a:t> </a:t>
            </a:r>
            <a:r>
              <a:rPr lang="en-US" b="1" dirty="0" smtClean="0"/>
              <a:t>P</a:t>
            </a:r>
            <a:r>
              <a:rPr lang="en-US" dirty="0" smtClean="0"/>
              <a:t>ressure </a:t>
            </a:r>
            <a:r>
              <a:rPr lang="en-US" b="1" dirty="0" err="1" smtClean="0"/>
              <a:t>PO</a:t>
            </a:r>
            <a:r>
              <a:rPr lang="en-US" dirty="0" err="1" smtClean="0"/>
              <a:t>int</a:t>
            </a:r>
            <a:r>
              <a:rPr lang="en-US" dirty="0" smtClean="0"/>
              <a:t>-like gas target</a:t>
            </a:r>
            <a:r>
              <a:rPr lang="en-US" dirty="0" smtClean="0">
                <a:latin typeface="Comic Sans MS"/>
                <a:cs typeface="Comic Sans MS"/>
              </a:rPr>
              <a:t>)</a:t>
            </a:r>
            <a:endParaRPr lang="en-US" dirty="0">
              <a:latin typeface="Comic Sans MS"/>
              <a:cs typeface="Comic Sans M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815" y="76200"/>
            <a:ext cx="8229600" cy="1143000"/>
          </a:xfrm>
        </p:spPr>
        <p:txBody>
          <a:bodyPr/>
          <a:lstStyle/>
          <a:p>
            <a:r>
              <a:rPr lang="en-US" dirty="0" smtClean="0">
                <a:latin typeface="Comic Sans MS" pitchFamily="66" charset="0"/>
              </a:rPr>
              <a:t>Status of St. George System</a:t>
            </a:r>
            <a:endParaRPr lang="en-US" dirty="0">
              <a:latin typeface="Comic Sans MS" pitchFamily="66"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76" b="-433"/>
          <a:stretch/>
        </p:blipFill>
        <p:spPr>
          <a:xfrm>
            <a:off x="981732" y="1029969"/>
            <a:ext cx="3360967" cy="25146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215" y="3684397"/>
            <a:ext cx="3353485" cy="251511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4844" y="1029969"/>
            <a:ext cx="3877156" cy="5169541"/>
          </a:xfrm>
          <a:prstGeom prst="rect">
            <a:avLst/>
          </a:prstGeom>
        </p:spPr>
      </p:pic>
      <p:sp>
        <p:nvSpPr>
          <p:cNvPr id="11" name="TextBox 10"/>
          <p:cNvSpPr txBox="1"/>
          <p:nvPr/>
        </p:nvSpPr>
        <p:spPr>
          <a:xfrm>
            <a:off x="152400" y="6260068"/>
            <a:ext cx="8956298" cy="369332"/>
          </a:xfrm>
          <a:prstGeom prst="rect">
            <a:avLst/>
          </a:prstGeom>
          <a:noFill/>
        </p:spPr>
        <p:txBody>
          <a:bodyPr wrap="none" rtlCol="0">
            <a:spAutoFit/>
          </a:bodyPr>
          <a:lstStyle/>
          <a:p>
            <a:r>
              <a:rPr lang="en-US" dirty="0" smtClean="0"/>
              <a:t>Fully aligned, vacuum testing complete, field testing complete, power testing complete</a:t>
            </a:r>
          </a:p>
        </p:txBody>
      </p:sp>
    </p:spTree>
    <p:extLst>
      <p:ext uri="{BB962C8B-B14F-4D97-AF65-F5344CB8AC3E}">
        <p14:creationId xmlns:p14="http://schemas.microsoft.com/office/powerpoint/2010/main" val="35454475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8600"/>
            <a:ext cx="9144001" cy="1143000"/>
          </a:xfrm>
        </p:spPr>
        <p:txBody>
          <a:bodyPr/>
          <a:lstStyle/>
          <a:p>
            <a:r>
              <a:rPr lang="en-US" sz="4200" dirty="0" smtClean="0">
                <a:latin typeface="Comic Sans MS"/>
                <a:cs typeface="Comic Sans MS"/>
              </a:rPr>
              <a:t>Beam Optics </a:t>
            </a:r>
            <a:r>
              <a:rPr lang="en-US" sz="4200" dirty="0">
                <a:latin typeface="Comic Sans MS"/>
                <a:cs typeface="Comic Sans MS"/>
              </a:rPr>
              <a:t>S</a:t>
            </a:r>
            <a:r>
              <a:rPr lang="en-US" sz="4200" dirty="0" smtClean="0">
                <a:latin typeface="Comic Sans MS"/>
                <a:cs typeface="Comic Sans MS"/>
              </a:rPr>
              <a:t>imulation for </a:t>
            </a:r>
            <a:r>
              <a:rPr lang="en-US" sz="4200" baseline="30000" dirty="0" smtClean="0">
                <a:latin typeface="Comic Sans MS"/>
                <a:cs typeface="Comic Sans MS"/>
              </a:rPr>
              <a:t>22</a:t>
            </a:r>
            <a:r>
              <a:rPr lang="en-US" sz="4200" dirty="0" smtClean="0">
                <a:latin typeface="Comic Sans MS"/>
                <a:cs typeface="Comic Sans MS"/>
              </a:rPr>
              <a:t>Ne+</a:t>
            </a:r>
            <a:r>
              <a:rPr lang="en-US" sz="4200" dirty="0" smtClean="0">
                <a:latin typeface="Lucida Grande"/>
                <a:ea typeface="Lucida Grande"/>
                <a:cs typeface="Lucida Grande"/>
              </a:rPr>
              <a:t>α</a:t>
            </a:r>
            <a:endParaRPr lang="en-US" sz="4200" dirty="0">
              <a:latin typeface="Comic Sans MS"/>
              <a:cs typeface="Comic Sans MS"/>
            </a:endParaRPr>
          </a:p>
        </p:txBody>
      </p:sp>
      <p:pic>
        <p:nvPicPr>
          <p:cNvPr id="2050" name="Picture 2"/>
          <p:cNvPicPr>
            <a:picLocks noChangeAspect="1" noChangeArrowheads="1"/>
          </p:cNvPicPr>
          <p:nvPr/>
        </p:nvPicPr>
        <p:blipFill>
          <a:blip r:embed="rId3" cstate="print"/>
          <a:srcRect l="11163" t="13158" r="10698" b="6579"/>
          <a:stretch>
            <a:fillRect/>
          </a:stretch>
        </p:blipFill>
        <p:spPr bwMode="auto">
          <a:xfrm rot="5400000">
            <a:off x="5077294" y="632710"/>
            <a:ext cx="2570813" cy="37338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l="10930" t="11842" r="9070" b="5263"/>
          <a:stretch>
            <a:fillRect/>
          </a:stretch>
        </p:blipFill>
        <p:spPr bwMode="auto">
          <a:xfrm rot="5400000">
            <a:off x="5098312" y="3131289"/>
            <a:ext cx="2590799" cy="3795822"/>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l="10930" t="10526" r="10930" b="6579"/>
          <a:stretch>
            <a:fillRect/>
          </a:stretch>
        </p:blipFill>
        <p:spPr bwMode="auto">
          <a:xfrm rot="5400000">
            <a:off x="977899" y="546101"/>
            <a:ext cx="2692402" cy="4038600"/>
          </a:xfrm>
          <a:prstGeom prst="rect">
            <a:avLst/>
          </a:prstGeom>
          <a:noFill/>
          <a:ln w="9525">
            <a:noFill/>
            <a:miter lim="800000"/>
            <a:headEnd/>
            <a:tailEnd/>
          </a:ln>
        </p:spPr>
      </p:pic>
      <p:sp>
        <p:nvSpPr>
          <p:cNvPr id="7" name="TextBox 6"/>
          <p:cNvSpPr txBox="1"/>
          <p:nvPr/>
        </p:nvSpPr>
        <p:spPr>
          <a:xfrm>
            <a:off x="685800" y="1524000"/>
            <a:ext cx="2250937" cy="369332"/>
          </a:xfrm>
          <a:prstGeom prst="rect">
            <a:avLst/>
          </a:prstGeom>
          <a:noFill/>
        </p:spPr>
        <p:txBody>
          <a:bodyPr wrap="none" rtlCol="0">
            <a:spAutoFit/>
          </a:bodyPr>
          <a:lstStyle/>
          <a:p>
            <a:r>
              <a:rPr lang="en-US" baseline="30000" dirty="0" smtClean="0"/>
              <a:t>22</a:t>
            </a:r>
            <a:r>
              <a:rPr lang="en-US" dirty="0" smtClean="0"/>
              <a:t>Ne(</a:t>
            </a:r>
            <a:r>
              <a:rPr lang="en-US" dirty="0" smtClean="0">
                <a:sym typeface="Symbol"/>
              </a:rPr>
              <a:t>,)  0.472 MeV</a:t>
            </a:r>
            <a:endParaRPr lang="en-US" dirty="0"/>
          </a:p>
        </p:txBody>
      </p:sp>
      <p:sp>
        <p:nvSpPr>
          <p:cNvPr id="8" name="TextBox 7"/>
          <p:cNvSpPr txBox="1"/>
          <p:nvPr/>
        </p:nvSpPr>
        <p:spPr>
          <a:xfrm>
            <a:off x="4648200" y="1524000"/>
            <a:ext cx="2173993" cy="369332"/>
          </a:xfrm>
          <a:prstGeom prst="rect">
            <a:avLst/>
          </a:prstGeom>
          <a:noFill/>
        </p:spPr>
        <p:txBody>
          <a:bodyPr wrap="none" rtlCol="0">
            <a:spAutoFit/>
          </a:bodyPr>
          <a:lstStyle/>
          <a:p>
            <a:r>
              <a:rPr lang="en-US" baseline="30000" dirty="0" smtClean="0"/>
              <a:t>22</a:t>
            </a:r>
            <a:r>
              <a:rPr lang="en-US" dirty="0" smtClean="0"/>
              <a:t>Ne(</a:t>
            </a:r>
            <a:r>
              <a:rPr lang="en-US" dirty="0" smtClean="0">
                <a:sym typeface="Symbol"/>
              </a:rPr>
              <a:t>,)  0.677 MeV</a:t>
            </a:r>
            <a:endParaRPr lang="en-US" dirty="0"/>
          </a:p>
        </p:txBody>
      </p:sp>
      <p:sp>
        <p:nvSpPr>
          <p:cNvPr id="9" name="TextBox 8"/>
          <p:cNvSpPr txBox="1"/>
          <p:nvPr/>
        </p:nvSpPr>
        <p:spPr>
          <a:xfrm>
            <a:off x="4724400" y="3810000"/>
            <a:ext cx="2201244" cy="369332"/>
          </a:xfrm>
          <a:prstGeom prst="rect">
            <a:avLst/>
          </a:prstGeom>
          <a:noFill/>
        </p:spPr>
        <p:txBody>
          <a:bodyPr wrap="none" rtlCol="0">
            <a:spAutoFit/>
          </a:bodyPr>
          <a:lstStyle/>
          <a:p>
            <a:r>
              <a:rPr lang="en-US" baseline="30000" dirty="0" smtClean="0"/>
              <a:t>22</a:t>
            </a:r>
            <a:r>
              <a:rPr lang="en-US" dirty="0" smtClean="0"/>
              <a:t>Ne(</a:t>
            </a:r>
            <a:r>
              <a:rPr lang="en-US" dirty="0" smtClean="0">
                <a:sym typeface="Symbol"/>
              </a:rPr>
              <a:t>,n)  0.677 MeV</a:t>
            </a:r>
            <a:endParaRPr lang="en-US" dirty="0"/>
          </a:p>
        </p:txBody>
      </p:sp>
      <p:sp>
        <p:nvSpPr>
          <p:cNvPr id="10" name="TextBox 9"/>
          <p:cNvSpPr txBox="1"/>
          <p:nvPr/>
        </p:nvSpPr>
        <p:spPr>
          <a:xfrm>
            <a:off x="2536714" y="3505200"/>
            <a:ext cx="1501886" cy="369332"/>
          </a:xfrm>
          <a:prstGeom prst="rect">
            <a:avLst/>
          </a:prstGeom>
          <a:noFill/>
        </p:spPr>
        <p:txBody>
          <a:bodyPr wrap="none" rtlCol="0">
            <a:spAutoFit/>
          </a:bodyPr>
          <a:lstStyle/>
          <a:p>
            <a:r>
              <a:rPr lang="en-US" dirty="0" smtClean="0">
                <a:solidFill>
                  <a:srgbClr val="FF0000"/>
                </a:solidFill>
              </a:rPr>
              <a:t>primary beam</a:t>
            </a:r>
            <a:endParaRPr lang="en-US" dirty="0">
              <a:solidFill>
                <a:srgbClr val="FF0000"/>
              </a:solidFill>
            </a:endParaRPr>
          </a:p>
        </p:txBody>
      </p:sp>
      <p:sp>
        <p:nvSpPr>
          <p:cNvPr id="11" name="TextBox 10"/>
          <p:cNvSpPr txBox="1"/>
          <p:nvPr/>
        </p:nvSpPr>
        <p:spPr>
          <a:xfrm>
            <a:off x="8229601" y="2362200"/>
            <a:ext cx="990600" cy="584776"/>
          </a:xfrm>
          <a:prstGeom prst="rect">
            <a:avLst/>
          </a:prstGeom>
          <a:noFill/>
        </p:spPr>
        <p:txBody>
          <a:bodyPr wrap="square" rtlCol="0">
            <a:spAutoFit/>
          </a:bodyPr>
          <a:lstStyle/>
          <a:p>
            <a:r>
              <a:rPr lang="en-US" sz="1600" dirty="0" smtClean="0"/>
              <a:t>reaction product</a:t>
            </a:r>
            <a:endParaRPr lang="en-US" sz="1600" dirty="0"/>
          </a:p>
        </p:txBody>
      </p:sp>
      <p:sp>
        <p:nvSpPr>
          <p:cNvPr id="12" name="TextBox 11"/>
          <p:cNvSpPr txBox="1"/>
          <p:nvPr/>
        </p:nvSpPr>
        <p:spPr>
          <a:xfrm>
            <a:off x="1" y="4191000"/>
            <a:ext cx="4648200" cy="2062103"/>
          </a:xfrm>
          <a:prstGeom prst="rect">
            <a:avLst/>
          </a:prstGeom>
          <a:noFill/>
        </p:spPr>
        <p:txBody>
          <a:bodyPr wrap="square" rtlCol="0">
            <a:spAutoFit/>
          </a:bodyPr>
          <a:lstStyle/>
          <a:p>
            <a:pPr algn="just"/>
            <a:r>
              <a:rPr lang="en-US" sz="2000" dirty="0" smtClean="0"/>
              <a:t>Separation of primary beam and reaction recoils possible with full acceptance of St. GEORGE separator.</a:t>
            </a:r>
          </a:p>
          <a:p>
            <a:pPr algn="just"/>
            <a:endParaRPr lang="en-US" sz="800" dirty="0" smtClean="0"/>
          </a:p>
          <a:p>
            <a:pPr algn="just"/>
            <a:r>
              <a:rPr lang="en-US" sz="2000" dirty="0" smtClean="0"/>
              <a:t>First experiments planned summer 2012 after the completion of the new heavy ion accelerator Sta. ANA </a:t>
            </a:r>
            <a:endParaRPr lang="en-US" sz="2000" dirty="0"/>
          </a:p>
        </p:txBody>
      </p:sp>
      <p:sp>
        <p:nvSpPr>
          <p:cNvPr id="3" name="TextBox 2"/>
          <p:cNvSpPr txBox="1"/>
          <p:nvPr/>
        </p:nvSpPr>
        <p:spPr>
          <a:xfrm>
            <a:off x="2176266" y="6400800"/>
            <a:ext cx="5096267"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rPr>
              <a:t>Beam </a:t>
            </a:r>
            <a:r>
              <a:rPr lang="en-US" dirty="0" smtClean="0">
                <a:solidFill>
                  <a:srgbClr val="FF0000"/>
                </a:solidFill>
                <a:effectLst>
                  <a:outerShdw blurRad="38100" dist="38100" dir="2700000" algn="tl">
                    <a:srgbClr val="000000">
                      <a:alpha val="43137"/>
                    </a:srgbClr>
                  </a:outerShdw>
                </a:effectLst>
              </a:rPr>
              <a:t>optic </a:t>
            </a:r>
            <a:r>
              <a:rPr lang="en-US" dirty="0">
                <a:solidFill>
                  <a:srgbClr val="FF0000"/>
                </a:solidFill>
                <a:effectLst>
                  <a:outerShdw blurRad="38100" dist="38100" dir="2700000" algn="tl">
                    <a:srgbClr val="000000">
                      <a:alpha val="43137"/>
                    </a:srgbClr>
                  </a:outerShdw>
                </a:effectLst>
              </a:rPr>
              <a:t>tests </a:t>
            </a:r>
            <a:r>
              <a:rPr lang="en-US" dirty="0" smtClean="0">
                <a:solidFill>
                  <a:srgbClr val="FF0000"/>
                </a:solidFill>
                <a:effectLst>
                  <a:outerShdw blurRad="38100" dist="38100" dir="2700000" algn="tl">
                    <a:srgbClr val="000000">
                      <a:alpha val="43137"/>
                    </a:srgbClr>
                  </a:outerShdw>
                </a:effectLst>
              </a:rPr>
              <a:t>are waiting </a:t>
            </a:r>
            <a:r>
              <a:rPr lang="en-US" dirty="0">
                <a:solidFill>
                  <a:srgbClr val="FF0000"/>
                </a:solidFill>
                <a:effectLst>
                  <a:outerShdw blurRad="38100" dist="38100" dir="2700000" algn="tl">
                    <a:srgbClr val="000000">
                      <a:alpha val="43137"/>
                    </a:srgbClr>
                  </a:outerShdw>
                </a:effectLst>
              </a:rPr>
              <a:t>for new </a:t>
            </a:r>
            <a:r>
              <a:rPr lang="en-US" dirty="0" smtClean="0">
                <a:solidFill>
                  <a:srgbClr val="FF0000"/>
                </a:solidFill>
                <a:effectLst>
                  <a:outerShdw blurRad="38100" dist="38100" dir="2700000" algn="tl">
                    <a:srgbClr val="000000">
                      <a:alpha val="43137"/>
                    </a:srgbClr>
                  </a:outerShdw>
                </a:effectLst>
              </a:rPr>
              <a:t>accelerator</a:t>
            </a:r>
            <a:endParaRPr lang="en-US"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6200" y="0"/>
            <a:ext cx="9372600" cy="1143000"/>
          </a:xfrm>
        </p:spPr>
        <p:txBody>
          <a:bodyPr/>
          <a:lstStyle/>
          <a:p>
            <a:r>
              <a:rPr lang="en-US" sz="4000" dirty="0">
                <a:latin typeface="Comic Sans MS" pitchFamily="26" charset="0"/>
                <a:ea typeface="ＭＳ Ｐゴシック" pitchFamily="26" charset="-128"/>
                <a:cs typeface="ＭＳ Ｐゴシック" pitchFamily="26" charset="-128"/>
              </a:rPr>
              <a:t>Heavy </a:t>
            </a:r>
            <a:r>
              <a:rPr lang="en-US" sz="4000" dirty="0" smtClean="0">
                <a:latin typeface="Comic Sans MS" pitchFamily="26" charset="0"/>
                <a:ea typeface="ＭＳ Ｐゴシック" pitchFamily="26" charset="-128"/>
                <a:cs typeface="ＭＳ Ｐゴシック" pitchFamily="26" charset="-128"/>
              </a:rPr>
              <a:t>Ion </a:t>
            </a:r>
            <a:r>
              <a:rPr lang="en-US" sz="4000" dirty="0">
                <a:latin typeface="Comic Sans MS" pitchFamily="26" charset="0"/>
                <a:ea typeface="ＭＳ Ｐゴシック" pitchFamily="26" charset="-128"/>
                <a:cs typeface="ＭＳ Ｐゴシック" pitchFamily="26" charset="-128"/>
              </a:rPr>
              <a:t>A</a:t>
            </a:r>
            <a:r>
              <a:rPr lang="en-US" sz="4000" dirty="0" smtClean="0">
                <a:latin typeface="Comic Sans MS" pitchFamily="26" charset="0"/>
                <a:ea typeface="ＭＳ Ｐゴシック" pitchFamily="26" charset="-128"/>
                <a:cs typeface="ＭＳ Ｐゴシック" pitchFamily="26" charset="-128"/>
              </a:rPr>
              <a:t>ccelerator </a:t>
            </a:r>
            <a:r>
              <a:rPr lang="en-US" sz="4000" dirty="0">
                <a:latin typeface="Comic Sans MS" pitchFamily="26" charset="0"/>
                <a:ea typeface="ＭＳ Ｐゴシック" pitchFamily="26" charset="-128"/>
                <a:cs typeface="ＭＳ Ｐゴシック" pitchFamily="26" charset="-128"/>
              </a:rPr>
              <a:t>at Notre Dame</a:t>
            </a:r>
          </a:p>
        </p:txBody>
      </p:sp>
      <p:graphicFrame>
        <p:nvGraphicFramePr>
          <p:cNvPr id="9219" name="Object 2"/>
          <p:cNvGraphicFramePr>
            <a:graphicFrameLocks noChangeAspect="1"/>
          </p:cNvGraphicFramePr>
          <p:nvPr>
            <p:extLst>
              <p:ext uri="{D42A27DB-BD31-4B8C-83A1-F6EECF244321}">
                <p14:modId xmlns:p14="http://schemas.microsoft.com/office/powerpoint/2010/main" val="436260754"/>
              </p:ext>
            </p:extLst>
          </p:nvPr>
        </p:nvGraphicFramePr>
        <p:xfrm>
          <a:off x="593725" y="1219200"/>
          <a:ext cx="8097935" cy="5562600"/>
        </p:xfrm>
        <a:graphic>
          <a:graphicData uri="http://schemas.openxmlformats.org/presentationml/2006/ole">
            <mc:AlternateContent xmlns:mc="http://schemas.openxmlformats.org/markup-compatibility/2006">
              <mc:Choice xmlns:v="urn:schemas-microsoft-com:vml" Requires="v">
                <p:oleObj spid="_x0000_s121880" name="Document" r:id="rId3" imgW="5943381" imgH="4457536" progId="Word.Document.12">
                  <p:link updateAutomatic="1"/>
                </p:oleObj>
              </mc:Choice>
              <mc:Fallback>
                <p:oleObj name="Document" r:id="rId3" imgW="5943381" imgH="4457536" progId="Word.Document.12">
                  <p:link updateAutomatic="1"/>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25" y="1219200"/>
                        <a:ext cx="809793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0" name="TextBox 5"/>
          <p:cNvSpPr txBox="1">
            <a:spLocks noChangeArrowheads="1"/>
          </p:cNvSpPr>
          <p:nvPr/>
        </p:nvSpPr>
        <p:spPr bwMode="auto">
          <a:xfrm>
            <a:off x="6324600" y="1981200"/>
            <a:ext cx="184150" cy="369888"/>
          </a:xfrm>
          <a:prstGeom prst="rect">
            <a:avLst/>
          </a:prstGeom>
          <a:noFill/>
          <a:ln w="9525">
            <a:noFill/>
            <a:miter lim="800000"/>
            <a:headEnd/>
            <a:tailEnd/>
          </a:ln>
        </p:spPr>
        <p:txBody>
          <a:bodyPr wrap="none">
            <a:prstTxWarp prst="textNoShape">
              <a:avLst/>
            </a:prstTxWarp>
            <a:spAutoFit/>
          </a:bodyPr>
          <a:lstStyle/>
          <a:p>
            <a:endParaRPr lang="en-US"/>
          </a:p>
        </p:txBody>
      </p:sp>
      <p:sp>
        <p:nvSpPr>
          <p:cNvPr id="9221" name="TextBox 6"/>
          <p:cNvSpPr txBox="1">
            <a:spLocks noChangeArrowheads="1"/>
          </p:cNvSpPr>
          <p:nvPr/>
        </p:nvSpPr>
        <p:spPr bwMode="auto">
          <a:xfrm>
            <a:off x="539750" y="1614488"/>
            <a:ext cx="2038350" cy="2278062"/>
          </a:xfrm>
          <a:prstGeom prst="rect">
            <a:avLst/>
          </a:prstGeom>
          <a:noFill/>
          <a:ln w="9525">
            <a:noFill/>
            <a:miter lim="800000"/>
            <a:headEnd/>
            <a:tailEnd/>
          </a:ln>
        </p:spPr>
        <p:txBody>
          <a:bodyPr>
            <a:prstTxWarp prst="textNoShape">
              <a:avLst/>
            </a:prstTxWarp>
            <a:spAutoFit/>
          </a:bodyPr>
          <a:lstStyle/>
          <a:p>
            <a:pPr algn="just"/>
            <a:r>
              <a:rPr lang="en-US" sz="2200"/>
              <a:t>6 MV Pelletron </a:t>
            </a:r>
            <a:r>
              <a:rPr lang="en-US" sz="2000"/>
              <a:t>accelerator with ECR source at terminal for high (2</a:t>
            </a:r>
            <a:r>
              <a:rPr lang="en-US" sz="2000" baseline="30000"/>
              <a:t>+</a:t>
            </a:r>
            <a:r>
              <a:rPr lang="en-US" sz="2000"/>
              <a:t>-3</a:t>
            </a:r>
            <a:r>
              <a:rPr lang="en-US" sz="2000" baseline="30000"/>
              <a:t>+</a:t>
            </a:r>
            <a:r>
              <a:rPr lang="en-US" sz="2000"/>
              <a:t>) charge state beams </a:t>
            </a:r>
          </a:p>
          <a:p>
            <a:r>
              <a:rPr lang="en-US" sz="2000"/>
              <a:t>  </a:t>
            </a:r>
          </a:p>
        </p:txBody>
      </p:sp>
      <p:sp>
        <p:nvSpPr>
          <p:cNvPr id="9222" name="TextBox 8"/>
          <p:cNvSpPr txBox="1">
            <a:spLocks noChangeArrowheads="1"/>
          </p:cNvSpPr>
          <p:nvPr/>
        </p:nvSpPr>
        <p:spPr bwMode="auto">
          <a:xfrm>
            <a:off x="6172200" y="2209800"/>
            <a:ext cx="2617788" cy="708025"/>
          </a:xfrm>
          <a:prstGeom prst="rect">
            <a:avLst/>
          </a:prstGeom>
          <a:noFill/>
          <a:ln w="9525">
            <a:noFill/>
            <a:miter lim="800000"/>
            <a:headEnd/>
            <a:tailEnd/>
          </a:ln>
        </p:spPr>
        <p:txBody>
          <a:bodyPr wrap="none">
            <a:prstTxWarp prst="textNoShape">
              <a:avLst/>
            </a:prstTxWarp>
            <a:spAutoFit/>
          </a:bodyPr>
          <a:lstStyle/>
          <a:p>
            <a:r>
              <a:rPr lang="en-US" sz="2000"/>
              <a:t>Construction 2010-11</a:t>
            </a:r>
          </a:p>
          <a:p>
            <a:r>
              <a:rPr lang="en-US" sz="2000"/>
              <a:t>Operation start  2012</a:t>
            </a:r>
          </a:p>
        </p:txBody>
      </p:sp>
      <p:sp>
        <p:nvSpPr>
          <p:cNvPr id="7" name="TextBox 6"/>
          <p:cNvSpPr txBox="1"/>
          <p:nvPr/>
        </p:nvSpPr>
        <p:spPr>
          <a:xfrm>
            <a:off x="990600" y="926068"/>
            <a:ext cx="7030966" cy="369332"/>
          </a:xfrm>
          <a:prstGeom prst="rect">
            <a:avLst/>
          </a:prstGeom>
          <a:noFill/>
        </p:spPr>
        <p:txBody>
          <a:bodyPr wrap="none" rtlCol="0">
            <a:spAutoFit/>
          </a:bodyPr>
          <a:lstStyle/>
          <a:p>
            <a:r>
              <a:rPr lang="en-US" b="1" dirty="0" smtClean="0">
                <a:latin typeface="Comic Sans MS"/>
                <a:cs typeface="Comic Sans MS"/>
              </a:rPr>
              <a:t>Sta. ANA: Sta</a:t>
            </a:r>
            <a:r>
              <a:rPr lang="en-US" dirty="0" smtClean="0">
                <a:latin typeface="Comic Sans MS"/>
                <a:cs typeface="Comic Sans MS"/>
              </a:rPr>
              <a:t>ble beam </a:t>
            </a:r>
            <a:r>
              <a:rPr lang="en-US" b="1" dirty="0" smtClean="0">
                <a:latin typeface="Comic Sans MS"/>
                <a:cs typeface="Comic Sans MS"/>
              </a:rPr>
              <a:t>A</a:t>
            </a:r>
            <a:r>
              <a:rPr lang="en-US" dirty="0" smtClean="0">
                <a:latin typeface="Comic Sans MS"/>
                <a:cs typeface="Comic Sans MS"/>
              </a:rPr>
              <a:t>ccelerator for </a:t>
            </a:r>
            <a:r>
              <a:rPr lang="en-US" b="1" dirty="0" smtClean="0">
                <a:latin typeface="Comic Sans MS"/>
                <a:cs typeface="Comic Sans MS"/>
              </a:rPr>
              <a:t>N</a:t>
            </a:r>
            <a:r>
              <a:rPr lang="en-US" dirty="0" smtClean="0">
                <a:latin typeface="Comic Sans MS"/>
                <a:cs typeface="Comic Sans MS"/>
              </a:rPr>
              <a:t>uclear </a:t>
            </a:r>
            <a:r>
              <a:rPr lang="en-US" b="1" dirty="0" smtClean="0">
                <a:latin typeface="Comic Sans MS"/>
                <a:cs typeface="Comic Sans MS"/>
              </a:rPr>
              <a:t>A</a:t>
            </a:r>
            <a:r>
              <a:rPr lang="en-US" dirty="0" smtClean="0">
                <a:latin typeface="Comic Sans MS"/>
                <a:cs typeface="Comic Sans MS"/>
              </a:rPr>
              <a:t>strophysics </a:t>
            </a:r>
            <a:endParaRPr lang="en-US" dirty="0">
              <a:latin typeface="Comic Sans MS"/>
              <a:cs typeface="Comic Sans M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827.jpg"/>
          <p:cNvPicPr>
            <a:picLocks noChangeAspect="1"/>
          </p:cNvPicPr>
          <p:nvPr/>
        </p:nvPicPr>
        <p:blipFill>
          <a:blip r:embed="rId2">
            <a:lum bright="-2000" contrast="15000"/>
          </a:blip>
          <a:stretch>
            <a:fillRect/>
          </a:stretch>
        </p:blipFill>
        <p:spPr>
          <a:xfrm>
            <a:off x="0" y="0"/>
            <a:ext cx="9144000" cy="6858000"/>
          </a:xfrm>
          <a:prstGeom prst="rect">
            <a:avLst/>
          </a:prstGeom>
        </p:spPr>
      </p:pic>
      <p:sp>
        <p:nvSpPr>
          <p:cNvPr id="2" name="Title 1"/>
          <p:cNvSpPr>
            <a:spLocks noGrp="1"/>
          </p:cNvSpPr>
          <p:nvPr>
            <p:ph type="title"/>
          </p:nvPr>
        </p:nvSpPr>
        <p:spPr>
          <a:xfrm>
            <a:off x="533400" y="5715000"/>
            <a:ext cx="8229600" cy="1143000"/>
          </a:xfrm>
        </p:spPr>
        <p:txBody>
          <a:bodyPr/>
          <a:lstStyle/>
          <a:p>
            <a:r>
              <a:rPr lang="en-US" dirty="0" smtClean="0">
                <a:solidFill>
                  <a:schemeClr val="tx1"/>
                </a:solidFill>
                <a:latin typeface="Comic Sans MS"/>
                <a:cs typeface="Comic Sans MS"/>
              </a:rPr>
              <a:t>Digging underground</a:t>
            </a:r>
            <a:endParaRPr lang="en-US" dirty="0">
              <a:solidFill>
                <a:schemeClr val="tx1"/>
              </a:solidFill>
              <a:latin typeface="Comic Sans MS"/>
              <a:cs typeface="Comic Sans MS"/>
            </a:endParaRPr>
          </a:p>
        </p:txBody>
      </p:sp>
      <p:pic>
        <p:nvPicPr>
          <p:cNvPr id="5" name="Picture 4" descr="IMG_0945.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144000" cy="1143000"/>
          </a:xfrm>
        </p:spPr>
        <p:txBody>
          <a:bodyPr/>
          <a:lstStyle/>
          <a:p>
            <a:r>
              <a:rPr lang="en-US" dirty="0" smtClean="0">
                <a:latin typeface="Comic Sans MS"/>
                <a:cs typeface="Comic Sans MS"/>
              </a:rPr>
              <a:t>Delivery of Sta. ANA</a:t>
            </a:r>
            <a:endParaRPr lang="en-US" dirty="0">
              <a:latin typeface="Comic Sans MS"/>
              <a:cs typeface="Comic Sans MS"/>
            </a:endParaRPr>
          </a:p>
        </p:txBody>
      </p:sp>
      <p:pic>
        <p:nvPicPr>
          <p:cNvPr id="10" name="Picture 9" descr="DSC08265.JPG"/>
          <p:cNvPicPr>
            <a:picLocks noChangeAspect="1"/>
          </p:cNvPicPr>
          <p:nvPr/>
        </p:nvPicPr>
        <p:blipFill>
          <a:blip r:embed="rId2"/>
          <a:stretch>
            <a:fillRect/>
          </a:stretch>
        </p:blipFill>
        <p:spPr>
          <a:xfrm>
            <a:off x="76200" y="1180170"/>
            <a:ext cx="2971800" cy="2228850"/>
          </a:xfrm>
          <a:prstGeom prst="rect">
            <a:avLst/>
          </a:prstGeom>
        </p:spPr>
      </p:pic>
      <p:pic>
        <p:nvPicPr>
          <p:cNvPr id="11" name="Picture 10" descr="DSC08270.JPG"/>
          <p:cNvPicPr>
            <a:picLocks noChangeAspect="1"/>
          </p:cNvPicPr>
          <p:nvPr/>
        </p:nvPicPr>
        <p:blipFill>
          <a:blip r:embed="rId3"/>
          <a:stretch>
            <a:fillRect/>
          </a:stretch>
        </p:blipFill>
        <p:spPr>
          <a:xfrm rot="5400000">
            <a:off x="4292600" y="1434170"/>
            <a:ext cx="2235200" cy="1676400"/>
          </a:xfrm>
          <a:prstGeom prst="rect">
            <a:avLst/>
          </a:prstGeom>
        </p:spPr>
      </p:pic>
      <p:pic>
        <p:nvPicPr>
          <p:cNvPr id="12" name="Picture 11" descr="DSC08267.JPG"/>
          <p:cNvPicPr>
            <a:picLocks noChangeAspect="1"/>
          </p:cNvPicPr>
          <p:nvPr/>
        </p:nvPicPr>
        <p:blipFill>
          <a:blip r:embed="rId4"/>
          <a:srcRect l="5814" t="17963" r="6977" b="11628"/>
          <a:stretch>
            <a:fillRect/>
          </a:stretch>
        </p:blipFill>
        <p:spPr>
          <a:xfrm rot="5400000" flipV="1">
            <a:off x="2688335" y="1616035"/>
            <a:ext cx="2209802" cy="1338072"/>
          </a:xfrm>
          <a:prstGeom prst="rect">
            <a:avLst/>
          </a:prstGeom>
        </p:spPr>
      </p:pic>
      <p:pic>
        <p:nvPicPr>
          <p:cNvPr id="13" name="Picture 12" descr="P7270085-1.jpg"/>
          <p:cNvPicPr>
            <a:picLocks noChangeAspect="1"/>
          </p:cNvPicPr>
          <p:nvPr/>
        </p:nvPicPr>
        <p:blipFill>
          <a:blip r:embed="rId5"/>
          <a:srcRect l="16846" t="21040" r="34800" b="26150"/>
          <a:stretch>
            <a:fillRect/>
          </a:stretch>
        </p:blipFill>
        <p:spPr>
          <a:xfrm>
            <a:off x="6324600" y="1143000"/>
            <a:ext cx="2743200" cy="224697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3517" r="2222"/>
          <a:stretch/>
        </p:blipFill>
        <p:spPr>
          <a:xfrm>
            <a:off x="2374638" y="3551274"/>
            <a:ext cx="4352129" cy="307812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3551274"/>
            <a:ext cx="2286000" cy="3078126"/>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21389" r="30833"/>
          <a:stretch/>
        </p:blipFill>
        <p:spPr>
          <a:xfrm>
            <a:off x="76200" y="3551274"/>
            <a:ext cx="2209800" cy="308344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058" y="76200"/>
            <a:ext cx="8229600" cy="1143000"/>
          </a:xfrm>
        </p:spPr>
        <p:txBody>
          <a:bodyPr/>
          <a:lstStyle/>
          <a:p>
            <a:r>
              <a:rPr lang="en-US" dirty="0" smtClean="0">
                <a:latin typeface="Comic Sans MS" pitchFamily="66" charset="0"/>
              </a:rPr>
              <a:t>Status of Sta. ANA</a:t>
            </a:r>
            <a:endParaRPr lang="en-US" dirty="0">
              <a:latin typeface="Comic Sans MS" pitchFamily="66"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3657600"/>
            <a:ext cx="3048000" cy="2286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143000"/>
            <a:ext cx="3048000" cy="2286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90825" y="3457576"/>
            <a:ext cx="3276600" cy="245745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3250" y="3810001"/>
            <a:ext cx="3352799" cy="25146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3250" y="1143000"/>
            <a:ext cx="3352800" cy="251460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0401" y="1143000"/>
            <a:ext cx="2457450" cy="1843088"/>
          </a:xfrm>
          <a:prstGeom prst="rect">
            <a:avLst/>
          </a:prstGeom>
        </p:spPr>
      </p:pic>
      <p:sp>
        <p:nvSpPr>
          <p:cNvPr id="10" name="TextBox 9"/>
          <p:cNvSpPr txBox="1"/>
          <p:nvPr/>
        </p:nvSpPr>
        <p:spPr>
          <a:xfrm>
            <a:off x="359315" y="6019800"/>
            <a:ext cx="2481770" cy="400110"/>
          </a:xfrm>
          <a:prstGeom prst="rect">
            <a:avLst/>
          </a:prstGeom>
          <a:noFill/>
        </p:spPr>
        <p:txBody>
          <a:bodyPr wrap="none" rtlCol="0">
            <a:spAutoFit/>
          </a:bodyPr>
          <a:lstStyle/>
          <a:p>
            <a:r>
              <a:rPr lang="en-US" sz="2000" dirty="0" smtClean="0">
                <a:latin typeface="Comic Sans MS" pitchFamily="66" charset="0"/>
              </a:rPr>
              <a:t>Building the column</a:t>
            </a:r>
            <a:endParaRPr lang="en-US" sz="2000" dirty="0">
              <a:latin typeface="Comic Sans MS" pitchFamily="66" charset="0"/>
            </a:endParaRPr>
          </a:p>
        </p:txBody>
      </p:sp>
      <p:sp>
        <p:nvSpPr>
          <p:cNvPr id="11" name="TextBox 10"/>
          <p:cNvSpPr txBox="1"/>
          <p:nvPr/>
        </p:nvSpPr>
        <p:spPr>
          <a:xfrm>
            <a:off x="6160111" y="1158276"/>
            <a:ext cx="2371725" cy="707886"/>
          </a:xfrm>
          <a:prstGeom prst="rect">
            <a:avLst/>
          </a:prstGeom>
          <a:noFill/>
        </p:spPr>
        <p:txBody>
          <a:bodyPr wrap="square" rtlCol="0">
            <a:spAutoFit/>
          </a:bodyPr>
          <a:lstStyle/>
          <a:p>
            <a:r>
              <a:rPr lang="en-US" sz="2000" dirty="0" smtClean="0">
                <a:solidFill>
                  <a:srgbClr val="FFFF00"/>
                </a:solidFill>
                <a:latin typeface="Comic Sans MS" pitchFamily="66" charset="0"/>
              </a:rPr>
              <a:t>Support and beam line arrangements</a:t>
            </a:r>
            <a:endParaRPr lang="en-US" sz="2000" dirty="0">
              <a:solidFill>
                <a:srgbClr val="FFFF00"/>
              </a:solidFill>
              <a:latin typeface="Comic Sans MS" pitchFamily="66" charset="0"/>
            </a:endParaRPr>
          </a:p>
        </p:txBody>
      </p:sp>
      <p:sp>
        <p:nvSpPr>
          <p:cNvPr id="12" name="TextBox 11"/>
          <p:cNvSpPr txBox="1"/>
          <p:nvPr/>
        </p:nvSpPr>
        <p:spPr>
          <a:xfrm>
            <a:off x="3276600" y="6368534"/>
            <a:ext cx="5783956" cy="400110"/>
          </a:xfrm>
          <a:prstGeom prst="rect">
            <a:avLst/>
          </a:prstGeom>
          <a:noFill/>
        </p:spPr>
        <p:txBody>
          <a:bodyPr wrap="none" rtlCol="0">
            <a:spAutoFit/>
          </a:bodyPr>
          <a:lstStyle/>
          <a:p>
            <a:r>
              <a:rPr lang="en-US" sz="2000" dirty="0" smtClean="0">
                <a:latin typeface="Comic Sans MS" pitchFamily="66" charset="0"/>
              </a:rPr>
              <a:t>First beam projected by end of February 2012</a:t>
            </a:r>
            <a:endParaRPr lang="en-US" sz="2000" dirty="0">
              <a:latin typeface="Comic Sans MS" pitchFamily="66" charset="0"/>
            </a:endParaRPr>
          </a:p>
        </p:txBody>
      </p:sp>
    </p:spTree>
    <p:extLst>
      <p:ext uri="{BB962C8B-B14F-4D97-AF65-F5344CB8AC3E}">
        <p14:creationId xmlns:p14="http://schemas.microsoft.com/office/powerpoint/2010/main" val="26193053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4925" y="0"/>
            <a:ext cx="9255125" cy="6899305"/>
            <a:chOff x="152400" y="111095"/>
            <a:chExt cx="9178925" cy="6899305"/>
          </a:xfrm>
        </p:grpSpPr>
        <p:pic>
          <p:nvPicPr>
            <p:cNvPr id="17" name="Picture 11"/>
            <p:cNvPicPr>
              <a:picLocks noChangeAspect="1" noChangeArrowheads="1"/>
            </p:cNvPicPr>
            <p:nvPr/>
          </p:nvPicPr>
          <p:blipFill>
            <a:blip r:embed="rId3" cstate="print"/>
            <a:srcRect l="1237" r="94060" b="44775"/>
            <a:stretch>
              <a:fillRect/>
            </a:stretch>
          </p:blipFill>
          <p:spPr bwMode="auto">
            <a:xfrm flipH="1">
              <a:off x="8824913" y="111095"/>
              <a:ext cx="506412" cy="2843243"/>
            </a:xfrm>
            <a:prstGeom prst="rect">
              <a:avLst/>
            </a:prstGeom>
            <a:noFill/>
            <a:ln w="9525">
              <a:noFill/>
              <a:miter lim="800000"/>
              <a:headEnd/>
              <a:tailEnd/>
            </a:ln>
            <a:effectLst/>
          </p:spPr>
        </p:pic>
        <p:pic>
          <p:nvPicPr>
            <p:cNvPr id="18" name="Picture 10"/>
            <p:cNvPicPr>
              <a:picLocks noChangeAspect="1" noChangeArrowheads="1"/>
            </p:cNvPicPr>
            <p:nvPr/>
          </p:nvPicPr>
          <p:blipFill>
            <a:blip r:embed="rId3" cstate="print"/>
            <a:srcRect l="92061" r="146"/>
            <a:stretch>
              <a:fillRect/>
            </a:stretch>
          </p:blipFill>
          <p:spPr bwMode="auto">
            <a:xfrm>
              <a:off x="8610600" y="1066800"/>
              <a:ext cx="715963" cy="5943600"/>
            </a:xfrm>
            <a:prstGeom prst="rect">
              <a:avLst/>
            </a:prstGeom>
            <a:noFill/>
            <a:ln w="9525">
              <a:noFill/>
              <a:miter lim="800000"/>
              <a:headEnd/>
              <a:tailEnd/>
            </a:ln>
            <a:effectLst/>
          </p:spPr>
        </p:pic>
        <p:pic>
          <p:nvPicPr>
            <p:cNvPr id="19" name="Picture 9"/>
            <p:cNvPicPr>
              <a:picLocks noChangeAspect="1" noChangeArrowheads="1"/>
            </p:cNvPicPr>
            <p:nvPr/>
          </p:nvPicPr>
          <p:blipFill>
            <a:blip r:embed="rId3" cstate="print"/>
            <a:srcRect r="94060"/>
            <a:stretch>
              <a:fillRect/>
            </a:stretch>
          </p:blipFill>
          <p:spPr bwMode="auto">
            <a:xfrm>
              <a:off x="152400" y="111095"/>
              <a:ext cx="609600" cy="6899305"/>
            </a:xfrm>
            <a:prstGeom prst="rect">
              <a:avLst/>
            </a:prstGeom>
            <a:noFill/>
            <a:ln w="9525">
              <a:noFill/>
              <a:miter lim="800000"/>
              <a:headEnd/>
              <a:tailEnd/>
            </a:ln>
            <a:effectLst/>
          </p:spPr>
        </p:pic>
        <p:pic>
          <p:nvPicPr>
            <p:cNvPr id="21" name="Picture 7"/>
            <p:cNvPicPr>
              <a:picLocks noChangeAspect="1" noChangeArrowheads="1"/>
            </p:cNvPicPr>
            <p:nvPr/>
          </p:nvPicPr>
          <p:blipFill>
            <a:blip r:embed="rId3" cstate="print"/>
            <a:srcRect l="806"/>
            <a:stretch>
              <a:fillRect/>
            </a:stretch>
          </p:blipFill>
          <p:spPr bwMode="auto">
            <a:xfrm>
              <a:off x="762000" y="114300"/>
              <a:ext cx="8077200" cy="6896100"/>
            </a:xfrm>
            <a:prstGeom prst="rect">
              <a:avLst/>
            </a:prstGeom>
            <a:noFill/>
            <a:ln w="9525">
              <a:noFill/>
              <a:miter lim="800000"/>
              <a:headEnd/>
              <a:tailEnd/>
            </a:ln>
            <a:effectLst/>
          </p:spPr>
        </p:pic>
      </p:grpSp>
      <p:sp>
        <p:nvSpPr>
          <p:cNvPr id="22" name="TextBox 21"/>
          <p:cNvSpPr txBox="1"/>
          <p:nvPr/>
        </p:nvSpPr>
        <p:spPr>
          <a:xfrm>
            <a:off x="-152400" y="228600"/>
            <a:ext cx="9552615" cy="769441"/>
          </a:xfrm>
          <a:prstGeom prst="rect">
            <a:avLst/>
          </a:prstGeom>
          <a:noFill/>
        </p:spPr>
        <p:txBody>
          <a:bodyPr wrap="none" rtlCol="0">
            <a:spAutoFit/>
          </a:bodyPr>
          <a:lstStyle/>
          <a:p>
            <a:r>
              <a:rPr lang="en-US" sz="4400" dirty="0" smtClean="0">
                <a:solidFill>
                  <a:schemeClr val="bg1"/>
                </a:solidFill>
                <a:effectLst>
                  <a:outerShdw blurRad="50800" dist="50800" dir="5400000" algn="ctr" rotWithShape="0">
                    <a:srgbClr val="FF0000"/>
                  </a:outerShdw>
                </a:effectLst>
                <a:latin typeface="Comic Sans MS"/>
                <a:cs typeface="Comic Sans MS"/>
              </a:rPr>
              <a:t>Background Reduction Underground</a:t>
            </a:r>
            <a:endParaRPr lang="en-US" sz="4400" dirty="0">
              <a:solidFill>
                <a:schemeClr val="bg1"/>
              </a:solidFill>
              <a:effectLst>
                <a:outerShdw blurRad="50800" dist="50800" dir="5400000" algn="ctr" rotWithShape="0">
                  <a:srgbClr val="FF0000"/>
                </a:outerShdw>
              </a:effectLst>
              <a:latin typeface="Comic Sans MS"/>
              <a:cs typeface="Comic Sans MS"/>
            </a:endParaRPr>
          </a:p>
        </p:txBody>
      </p:sp>
      <p:grpSp>
        <p:nvGrpSpPr>
          <p:cNvPr id="3" name="Group 2"/>
          <p:cNvGrpSpPr/>
          <p:nvPr/>
        </p:nvGrpSpPr>
        <p:grpSpPr>
          <a:xfrm>
            <a:off x="533399" y="1066800"/>
            <a:ext cx="7981041" cy="5562600"/>
            <a:chOff x="533399" y="1066800"/>
            <a:chExt cx="7981041" cy="5562600"/>
          </a:xfrm>
        </p:grpSpPr>
        <p:grpSp>
          <p:nvGrpSpPr>
            <p:cNvPr id="23" name="Group 22"/>
            <p:cNvGrpSpPr/>
            <p:nvPr/>
          </p:nvGrpSpPr>
          <p:grpSpPr>
            <a:xfrm>
              <a:off x="533399" y="1066800"/>
              <a:ext cx="7981041" cy="5562600"/>
              <a:chOff x="533399" y="1066800"/>
              <a:chExt cx="7981041" cy="5562600"/>
            </a:xfrm>
          </p:grpSpPr>
          <p:pic>
            <p:nvPicPr>
              <p:cNvPr id="24" name="Picture 20" descr="bck-comparison.jpg"/>
              <p:cNvPicPr>
                <a:picLocks noChangeAspect="1"/>
              </p:cNvPicPr>
              <p:nvPr/>
            </p:nvPicPr>
            <p:blipFill>
              <a:blip r:embed="rId4" cstate="print"/>
              <a:srcRect b="-113"/>
              <a:stretch>
                <a:fillRect/>
              </a:stretch>
            </p:blipFill>
            <p:spPr bwMode="auto">
              <a:xfrm>
                <a:off x="533399" y="1066800"/>
                <a:ext cx="4018143" cy="2750343"/>
              </a:xfrm>
              <a:prstGeom prst="rect">
                <a:avLst/>
              </a:prstGeom>
              <a:noFill/>
              <a:ln w="9525">
                <a:noFill/>
                <a:miter lim="800000"/>
                <a:headEnd/>
                <a:tailEnd/>
              </a:ln>
            </p:spPr>
          </p:pic>
          <p:sp>
            <p:nvSpPr>
              <p:cNvPr id="25" name="Text Box 13"/>
              <p:cNvSpPr txBox="1">
                <a:spLocks noChangeArrowheads="1"/>
              </p:cNvSpPr>
              <p:nvPr/>
            </p:nvSpPr>
            <p:spPr bwMode="auto">
              <a:xfrm>
                <a:off x="1752345" y="1553202"/>
                <a:ext cx="1905255" cy="447008"/>
              </a:xfrm>
              <a:prstGeom prst="rect">
                <a:avLst/>
              </a:prstGeom>
              <a:noFill/>
              <a:ln w="9525">
                <a:noFill/>
                <a:miter lim="800000"/>
                <a:headEnd/>
                <a:tailEnd/>
              </a:ln>
            </p:spPr>
            <p:txBody>
              <a:bodyPr>
                <a:spAutoFit/>
              </a:bodyPr>
              <a:lstStyle/>
              <a:p>
                <a:pPr eaLnBrk="0" hangingPunct="0">
                  <a:spcBef>
                    <a:spcPct val="50000"/>
                  </a:spcBef>
                </a:pPr>
                <a:r>
                  <a:rPr lang="en-US" sz="1200" dirty="0">
                    <a:solidFill>
                      <a:srgbClr val="FF0F1B"/>
                    </a:solidFill>
                    <a:latin typeface="Trebuchet MS" pitchFamily="34" charset="0"/>
                  </a:rPr>
                  <a:t>Environmental Radioactivity</a:t>
                </a:r>
                <a:endParaRPr lang="en-US" sz="1200" dirty="0">
                  <a:latin typeface="Trebuchet MS" pitchFamily="34" charset="0"/>
                </a:endParaRPr>
              </a:p>
            </p:txBody>
          </p:sp>
          <p:cxnSp>
            <p:nvCxnSpPr>
              <p:cNvPr id="26" name="AutoShape 14"/>
              <p:cNvCxnSpPr>
                <a:cxnSpLocks noChangeShapeType="1"/>
              </p:cNvCxnSpPr>
              <p:nvPr/>
            </p:nvCxnSpPr>
            <p:spPr bwMode="auto">
              <a:xfrm rot="10800000" flipV="1">
                <a:off x="1260231" y="1702204"/>
                <a:ext cx="492369" cy="239025"/>
              </a:xfrm>
              <a:prstGeom prst="straightConnector1">
                <a:avLst/>
              </a:prstGeom>
              <a:noFill/>
              <a:ln w="9525">
                <a:solidFill>
                  <a:srgbClr val="FF0F1B"/>
                </a:solidFill>
                <a:round/>
                <a:headEnd/>
                <a:tailEnd type="triangle" w="med" len="med"/>
              </a:ln>
            </p:spPr>
          </p:cxnSp>
          <p:sp>
            <p:nvSpPr>
              <p:cNvPr id="27" name="Text Box 15"/>
              <p:cNvSpPr txBox="1">
                <a:spLocks noChangeArrowheads="1"/>
              </p:cNvSpPr>
              <p:nvPr/>
            </p:nvSpPr>
            <p:spPr bwMode="auto">
              <a:xfrm>
                <a:off x="2844630" y="2000210"/>
                <a:ext cx="965370" cy="461665"/>
              </a:xfrm>
              <a:prstGeom prst="rect">
                <a:avLst/>
              </a:prstGeom>
              <a:noFill/>
              <a:ln w="9525">
                <a:noFill/>
                <a:miter lim="800000"/>
                <a:headEnd/>
                <a:tailEnd/>
              </a:ln>
            </p:spPr>
            <p:txBody>
              <a:bodyPr wrap="square">
                <a:spAutoFit/>
              </a:bodyPr>
              <a:lstStyle/>
              <a:p>
                <a:pPr eaLnBrk="0" hangingPunct="0">
                  <a:spcBef>
                    <a:spcPct val="50000"/>
                  </a:spcBef>
                </a:pPr>
                <a:r>
                  <a:rPr lang="en-US" sz="1200" dirty="0" smtClean="0">
                    <a:solidFill>
                      <a:srgbClr val="FF0F1B"/>
                    </a:solidFill>
                    <a:latin typeface="Trebuchet MS" pitchFamily="34" charset="0"/>
                  </a:rPr>
                  <a:t>CR induced </a:t>
                </a:r>
                <a:r>
                  <a:rPr lang="en-US" sz="1200" dirty="0" smtClean="0">
                    <a:solidFill>
                      <a:srgbClr val="FF0F1B"/>
                    </a:solidFill>
                    <a:latin typeface="Trebuchet MS" pitchFamily="34" charset="0"/>
                    <a:sym typeface="Symbol"/>
                  </a:rPr>
                  <a:t> </a:t>
                </a:r>
                <a:r>
                  <a:rPr lang="en-US" sz="1200" dirty="0" smtClean="0">
                    <a:solidFill>
                      <a:srgbClr val="FF0F1B"/>
                    </a:solidFill>
                    <a:latin typeface="Trebuchet MS" pitchFamily="34" charset="0"/>
                  </a:rPr>
                  <a:t>spectrum</a:t>
                </a:r>
                <a:endParaRPr lang="en-US" sz="1200" dirty="0">
                  <a:latin typeface="Trebuchet MS" pitchFamily="34" charset="0"/>
                </a:endParaRPr>
              </a:p>
            </p:txBody>
          </p:sp>
          <p:cxnSp>
            <p:nvCxnSpPr>
              <p:cNvPr id="28" name="AutoShape 18"/>
              <p:cNvCxnSpPr>
                <a:cxnSpLocks noChangeShapeType="1"/>
              </p:cNvCxnSpPr>
              <p:nvPr/>
            </p:nvCxnSpPr>
            <p:spPr bwMode="auto">
              <a:xfrm rot="10800000" flipV="1">
                <a:off x="2345125" y="2223714"/>
                <a:ext cx="550475" cy="447008"/>
              </a:xfrm>
              <a:prstGeom prst="straightConnector1">
                <a:avLst/>
              </a:prstGeom>
              <a:noFill/>
              <a:ln w="9525">
                <a:solidFill>
                  <a:srgbClr val="FF0F1B"/>
                </a:solidFill>
                <a:round/>
                <a:headEnd/>
                <a:tailEnd type="triangle" w="med" len="med"/>
              </a:ln>
            </p:spPr>
          </p:cxnSp>
          <p:pic>
            <p:nvPicPr>
              <p:cNvPr id="29" name="Picture 16" descr="bck-shield.jpg"/>
              <p:cNvPicPr>
                <a:picLocks noChangeAspect="1"/>
              </p:cNvPicPr>
              <p:nvPr/>
            </p:nvPicPr>
            <p:blipFill>
              <a:blip r:embed="rId5" cstate="print"/>
              <a:srcRect t="2338"/>
              <a:stretch>
                <a:fillRect/>
              </a:stretch>
            </p:blipFill>
            <p:spPr bwMode="auto">
              <a:xfrm>
                <a:off x="564192" y="3952352"/>
                <a:ext cx="3966732" cy="2677048"/>
              </a:xfrm>
              <a:prstGeom prst="rect">
                <a:avLst/>
              </a:prstGeom>
              <a:noFill/>
              <a:ln w="9525">
                <a:noFill/>
                <a:miter lim="800000"/>
                <a:headEnd/>
                <a:tailEnd/>
              </a:ln>
            </p:spPr>
          </p:pic>
          <p:grpSp>
            <p:nvGrpSpPr>
              <p:cNvPr id="30" name="Group 24"/>
              <p:cNvGrpSpPr/>
              <p:nvPr/>
            </p:nvGrpSpPr>
            <p:grpSpPr>
              <a:xfrm>
                <a:off x="4785802" y="1066800"/>
                <a:ext cx="3728638" cy="2750344"/>
                <a:chOff x="4272455" y="1023595"/>
                <a:chExt cx="3728638" cy="2750344"/>
              </a:xfrm>
            </p:grpSpPr>
            <p:pic>
              <p:nvPicPr>
                <p:cNvPr id="35" name="Picture 3"/>
                <p:cNvPicPr>
                  <a:picLocks noChangeAspect="1" noChangeArrowheads="1"/>
                </p:cNvPicPr>
                <p:nvPr/>
              </p:nvPicPr>
              <p:blipFill>
                <a:blip r:embed="rId6" cstate="print"/>
                <a:srcRect t="66630" r="25573"/>
                <a:stretch>
                  <a:fillRect/>
                </a:stretch>
              </p:blipFill>
              <p:spPr bwMode="auto">
                <a:xfrm>
                  <a:off x="4272455" y="1023595"/>
                  <a:ext cx="3728638" cy="2750344"/>
                </a:xfrm>
                <a:prstGeom prst="rect">
                  <a:avLst/>
                </a:prstGeom>
                <a:noFill/>
                <a:ln w="9525">
                  <a:noFill/>
                  <a:miter lim="800000"/>
                  <a:headEnd/>
                  <a:tailEnd/>
                </a:ln>
              </p:spPr>
            </p:pic>
            <p:sp>
              <p:nvSpPr>
                <p:cNvPr id="36" name="TextBox 35"/>
                <p:cNvSpPr txBox="1"/>
                <p:nvPr/>
              </p:nvSpPr>
              <p:spPr>
                <a:xfrm>
                  <a:off x="5049253" y="1415534"/>
                  <a:ext cx="2403543" cy="307777"/>
                </a:xfrm>
                <a:prstGeom prst="rect">
                  <a:avLst/>
                </a:prstGeom>
                <a:noFill/>
              </p:spPr>
              <p:txBody>
                <a:bodyPr wrap="none" rtlCol="0">
                  <a:spAutoFit/>
                </a:bodyPr>
                <a:lstStyle/>
                <a:p>
                  <a:r>
                    <a:rPr lang="en-US" sz="1400" dirty="0" smtClean="0">
                      <a:solidFill>
                        <a:srgbClr val="0070C0"/>
                      </a:solidFill>
                    </a:rPr>
                    <a:t>CR induced neutron spectrum </a:t>
                  </a:r>
                  <a:endParaRPr lang="en-US" sz="1400" dirty="0">
                    <a:solidFill>
                      <a:srgbClr val="0070C0"/>
                    </a:solidFill>
                  </a:endParaRPr>
                </a:p>
              </p:txBody>
            </p:sp>
          </p:grpSp>
          <p:grpSp>
            <p:nvGrpSpPr>
              <p:cNvPr id="31" name="Group 25"/>
              <p:cNvGrpSpPr/>
              <p:nvPr/>
            </p:nvGrpSpPr>
            <p:grpSpPr>
              <a:xfrm>
                <a:off x="4785802" y="3962400"/>
                <a:ext cx="3728638" cy="2667000"/>
                <a:chOff x="4272455" y="3505200"/>
                <a:chExt cx="3728638" cy="2667000"/>
              </a:xfrm>
            </p:grpSpPr>
            <p:pic>
              <p:nvPicPr>
                <p:cNvPr id="32" name="Picture 2"/>
                <p:cNvPicPr>
                  <a:picLocks noChangeAspect="1" noChangeArrowheads="1"/>
                </p:cNvPicPr>
                <p:nvPr/>
              </p:nvPicPr>
              <p:blipFill rotWithShape="1">
                <a:blip r:embed="rId7" cstate="print"/>
                <a:srcRect l="-353" t="68332" r="25984"/>
                <a:stretch/>
              </p:blipFill>
              <p:spPr bwMode="auto">
                <a:xfrm>
                  <a:off x="4272455" y="3505200"/>
                  <a:ext cx="3728638" cy="2667000"/>
                </a:xfrm>
                <a:prstGeom prst="rect">
                  <a:avLst/>
                </a:prstGeom>
                <a:noFill/>
                <a:ln w="9525">
                  <a:noFill/>
                  <a:miter lim="800000"/>
                  <a:headEnd/>
                  <a:tailEnd/>
                </a:ln>
              </p:spPr>
            </p:pic>
            <p:sp>
              <p:nvSpPr>
                <p:cNvPr id="33" name="TextBox 14"/>
                <p:cNvSpPr txBox="1"/>
                <p:nvPr/>
              </p:nvSpPr>
              <p:spPr>
                <a:xfrm>
                  <a:off x="5175035" y="3591580"/>
                  <a:ext cx="2638864" cy="523220"/>
                </a:xfrm>
                <a:prstGeom prst="rect">
                  <a:avLst/>
                </a:prstGeom>
                <a:noFill/>
              </p:spPr>
              <p:txBody>
                <a:bodyPr wrap="none" rtlCol="0">
                  <a:spAutoFit/>
                </a:bodyPr>
                <a:lstStyle/>
                <a:p>
                  <a:pPr algn="r"/>
                  <a:r>
                    <a:rPr lang="en-US" sz="1400" dirty="0" smtClean="0">
                      <a:solidFill>
                        <a:srgbClr val="0070C0"/>
                      </a:solidFill>
                    </a:rPr>
                    <a:t>underground neutron spectrum</a:t>
                  </a:r>
                </a:p>
                <a:p>
                  <a:pPr algn="r"/>
                  <a:r>
                    <a:rPr lang="en-US" sz="1400" dirty="0" smtClean="0">
                      <a:solidFill>
                        <a:srgbClr val="0070C0"/>
                      </a:solidFill>
                    </a:rPr>
                    <a:t> (KURF, Soudan) </a:t>
                  </a:r>
                  <a:endParaRPr lang="en-US" sz="1400" dirty="0">
                    <a:solidFill>
                      <a:srgbClr val="0070C0"/>
                    </a:solidFill>
                  </a:endParaRPr>
                </a:p>
              </p:txBody>
            </p:sp>
            <p:sp>
              <p:nvSpPr>
                <p:cNvPr id="34" name="TextBox 33"/>
                <p:cNvSpPr txBox="1"/>
                <p:nvPr/>
              </p:nvSpPr>
              <p:spPr>
                <a:xfrm>
                  <a:off x="5144972" y="4071610"/>
                  <a:ext cx="2571281" cy="276999"/>
                </a:xfrm>
                <a:prstGeom prst="rect">
                  <a:avLst/>
                </a:prstGeom>
                <a:noFill/>
              </p:spPr>
              <p:txBody>
                <a:bodyPr wrap="none" rtlCol="0">
                  <a:spAutoFit/>
                </a:bodyPr>
                <a:lstStyle/>
                <a:p>
                  <a:r>
                    <a:rPr lang="en-US" sz="1200" dirty="0">
                      <a:solidFill>
                        <a:srgbClr val="FF0000"/>
                      </a:solidFill>
                      <a:effectLst>
                        <a:outerShdw blurRad="38100" dist="38100" dir="2700000" algn="tl">
                          <a:srgbClr val="000000">
                            <a:alpha val="43137"/>
                          </a:srgbClr>
                        </a:outerShdw>
                      </a:effectLst>
                    </a:rPr>
                    <a:t>u</a:t>
                  </a:r>
                  <a:r>
                    <a:rPr lang="en-US" sz="1200" dirty="0" smtClean="0">
                      <a:solidFill>
                        <a:srgbClr val="FF0000"/>
                      </a:solidFill>
                      <a:effectLst>
                        <a:outerShdw blurRad="38100" dist="38100" dir="2700000" algn="tl">
                          <a:srgbClr val="000000">
                            <a:alpha val="43137"/>
                          </a:srgbClr>
                        </a:outerShdw>
                      </a:effectLst>
                    </a:rPr>
                    <a:t>p to 5 orders of magnitude reduction</a:t>
                  </a:r>
                  <a:endParaRPr lang="en-US" sz="1200" dirty="0">
                    <a:solidFill>
                      <a:srgbClr val="FF0000"/>
                    </a:solidFill>
                    <a:effectLst>
                      <a:outerShdw blurRad="38100" dist="38100" dir="2700000" algn="tl">
                        <a:srgbClr val="000000">
                          <a:alpha val="43137"/>
                        </a:srgbClr>
                      </a:outerShdw>
                    </a:effectLst>
                  </a:endParaRPr>
                </a:p>
              </p:txBody>
            </p:sp>
          </p:grpSp>
        </p:grpSp>
        <p:sp>
          <p:nvSpPr>
            <p:cNvPr id="2" name="Rectangle 1"/>
            <p:cNvSpPr/>
            <p:nvPr/>
          </p:nvSpPr>
          <p:spPr bwMode="auto">
            <a:xfrm>
              <a:off x="3168435" y="4081790"/>
              <a:ext cx="1174965" cy="3378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7" name="TextBox 14"/>
            <p:cNvSpPr txBox="1"/>
            <p:nvPr/>
          </p:nvSpPr>
          <p:spPr>
            <a:xfrm>
              <a:off x="1752600" y="4038600"/>
              <a:ext cx="2629246" cy="523220"/>
            </a:xfrm>
            <a:prstGeom prst="rect">
              <a:avLst/>
            </a:prstGeom>
            <a:noFill/>
          </p:spPr>
          <p:txBody>
            <a:bodyPr wrap="none" rtlCol="0">
              <a:spAutoFit/>
            </a:bodyPr>
            <a:lstStyle/>
            <a:p>
              <a:pPr algn="r"/>
              <a:r>
                <a:rPr lang="en-US" sz="1400" dirty="0" smtClean="0">
                  <a:solidFill>
                    <a:srgbClr val="0070C0"/>
                  </a:solidFill>
                </a:rPr>
                <a:t>underground gamma spectrum</a:t>
              </a:r>
            </a:p>
            <a:p>
              <a:pPr algn="r"/>
              <a:r>
                <a:rPr lang="en-US" sz="1400" dirty="0" smtClean="0">
                  <a:solidFill>
                    <a:srgbClr val="0070C0"/>
                  </a:solidFill>
                </a:rPr>
                <a:t>(Gran Sasso) </a:t>
              </a:r>
              <a:endParaRPr lang="en-US" sz="1400" dirty="0">
                <a:solidFill>
                  <a:srgbClr val="0070C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9" name="TextBox 32"/>
          <p:cNvSpPr txBox="1">
            <a:spLocks noChangeArrowheads="1"/>
          </p:cNvSpPr>
          <p:nvPr/>
        </p:nvSpPr>
        <p:spPr bwMode="auto">
          <a:xfrm>
            <a:off x="4034553" y="5706070"/>
            <a:ext cx="4038600" cy="923330"/>
          </a:xfrm>
          <a:prstGeom prst="rect">
            <a:avLst/>
          </a:prstGeom>
          <a:solidFill>
            <a:srgbClr val="002060"/>
          </a:solidFill>
          <a:ln w="9525">
            <a:noFill/>
            <a:miter lim="800000"/>
            <a:headEnd/>
            <a:tailEnd/>
          </a:ln>
          <a:effectLst>
            <a:softEdge rad="63500"/>
          </a:effectLst>
        </p:spPr>
        <p:txBody>
          <a:bodyPr wrap="square">
            <a:spAutoFit/>
          </a:bodyPr>
          <a:lstStyle/>
          <a:p>
            <a:pPr eaLnBrk="0" hangingPunct="0"/>
            <a:r>
              <a:rPr lang="en-US" dirty="0">
                <a:solidFill>
                  <a:schemeClr val="bg1"/>
                </a:solidFill>
                <a:latin typeface="Comic Sans MS" pitchFamily="66" charset="0"/>
              </a:rPr>
              <a:t>New projects</a:t>
            </a:r>
            <a:r>
              <a:rPr lang="en-US" dirty="0" smtClean="0">
                <a:solidFill>
                  <a:schemeClr val="bg1"/>
                </a:solidFill>
                <a:latin typeface="Comic Sans MS" pitchFamily="66" charset="0"/>
              </a:rPr>
              <a:t>:</a:t>
            </a:r>
          </a:p>
          <a:p>
            <a:pPr eaLnBrk="0" hangingPunct="0"/>
            <a:r>
              <a:rPr lang="en-US" dirty="0" smtClean="0">
                <a:solidFill>
                  <a:schemeClr val="bg1"/>
                </a:solidFill>
                <a:latin typeface="Comic Sans MS" pitchFamily="66" charset="0"/>
              </a:rPr>
              <a:t>Andes, Argentina-Chile </a:t>
            </a:r>
            <a:endParaRPr lang="en-US" dirty="0">
              <a:solidFill>
                <a:schemeClr val="bg1"/>
              </a:solidFill>
              <a:latin typeface="Comic Sans MS" pitchFamily="66" charset="0"/>
            </a:endParaRPr>
          </a:p>
          <a:p>
            <a:pPr eaLnBrk="0" hangingPunct="0"/>
            <a:r>
              <a:rPr lang="en-US" dirty="0" smtClean="0">
                <a:solidFill>
                  <a:schemeClr val="bg1"/>
                </a:solidFill>
                <a:latin typeface="Comic Sans MS" pitchFamily="66" charset="0"/>
              </a:rPr>
              <a:t>INO, Saha </a:t>
            </a:r>
            <a:r>
              <a:rPr lang="en-US" dirty="0">
                <a:solidFill>
                  <a:schemeClr val="bg1"/>
                </a:solidFill>
                <a:latin typeface="Comic Sans MS" pitchFamily="66" charset="0"/>
              </a:rPr>
              <a:t>Institute, Kolkata, </a:t>
            </a:r>
            <a:r>
              <a:rPr lang="en-US" dirty="0" smtClean="0">
                <a:solidFill>
                  <a:schemeClr val="bg1"/>
                </a:solidFill>
                <a:latin typeface="Comic Sans MS" pitchFamily="66" charset="0"/>
              </a:rPr>
              <a:t>India</a:t>
            </a:r>
            <a:endParaRPr lang="en-US" dirty="0">
              <a:solidFill>
                <a:schemeClr val="bg1"/>
              </a:solidFill>
              <a:latin typeface="Comic Sans MS" pitchFamily="66" charset="0"/>
            </a:endParaRPr>
          </a:p>
        </p:txBody>
      </p:sp>
      <p:pic>
        <p:nvPicPr>
          <p:cNvPr id="44049" name="Picture 17"/>
          <p:cNvPicPr>
            <a:picLocks noChangeAspect="1" noChangeArrowheads="1"/>
          </p:cNvPicPr>
          <p:nvPr/>
        </p:nvPicPr>
        <p:blipFill>
          <a:blip r:embed="rId3" cstate="print"/>
          <a:srcRect/>
          <a:stretch>
            <a:fillRect/>
          </a:stretch>
        </p:blipFill>
        <p:spPr bwMode="auto">
          <a:xfrm>
            <a:off x="2983724" y="1295400"/>
            <a:ext cx="6195230" cy="4218574"/>
          </a:xfrm>
          <a:prstGeom prst="rect">
            <a:avLst/>
          </a:prstGeom>
          <a:noFill/>
          <a:ln w="9525">
            <a:noFill/>
            <a:miter lim="800000"/>
            <a:headEnd/>
            <a:tailEnd/>
          </a:ln>
        </p:spPr>
      </p:pic>
      <p:sp>
        <p:nvSpPr>
          <p:cNvPr id="18" name="Oval 17"/>
          <p:cNvSpPr/>
          <p:nvPr/>
        </p:nvSpPr>
        <p:spPr bwMode="auto">
          <a:xfrm>
            <a:off x="6412683" y="3494715"/>
            <a:ext cx="685800" cy="685800"/>
          </a:xfrm>
          <a:prstGeom prst="ellipse">
            <a:avLst/>
          </a:prstGeom>
          <a:noFill/>
          <a:ln w="381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0" name="Oval 19"/>
          <p:cNvSpPr/>
          <p:nvPr/>
        </p:nvSpPr>
        <p:spPr bwMode="auto">
          <a:xfrm>
            <a:off x="6816754" y="2971800"/>
            <a:ext cx="609600" cy="609600"/>
          </a:xfrm>
          <a:prstGeom prst="ellipse">
            <a:avLst/>
          </a:prstGeom>
          <a:noFill/>
          <a:ln w="38100" cap="flat" cmpd="sng" algn="ctr">
            <a:solidFill>
              <a:srgbClr val="0000FF"/>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1" name="Oval 20"/>
          <p:cNvSpPr/>
          <p:nvPr/>
        </p:nvSpPr>
        <p:spPr bwMode="auto">
          <a:xfrm>
            <a:off x="3997354" y="3657600"/>
            <a:ext cx="685800" cy="685800"/>
          </a:xfrm>
          <a:prstGeom prst="ellipse">
            <a:avLst/>
          </a:prstGeom>
          <a:noFill/>
          <a:ln w="38100" cap="flat" cmpd="sng" algn="ctr">
            <a:solidFill>
              <a:srgbClr val="0000FF"/>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2" name="Oval 21"/>
          <p:cNvSpPr/>
          <p:nvPr/>
        </p:nvSpPr>
        <p:spPr bwMode="auto">
          <a:xfrm>
            <a:off x="8613397" y="5032695"/>
            <a:ext cx="476774" cy="446714"/>
          </a:xfrm>
          <a:prstGeom prst="ellipse">
            <a:avLst/>
          </a:prstGeom>
          <a:noFill/>
          <a:ln w="38100" cap="flat" cmpd="sng" algn="ctr">
            <a:solidFill>
              <a:srgbClr val="0000FF"/>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44034" name="Picture 37" descr="DSC02099"/>
          <p:cNvPicPr>
            <a:picLocks noChangeAspect="1" noChangeArrowheads="1"/>
          </p:cNvPicPr>
          <p:nvPr/>
        </p:nvPicPr>
        <p:blipFill>
          <a:blip r:embed="rId4" cstate="print"/>
          <a:srcRect t="17392" b="33913"/>
          <a:stretch>
            <a:fillRect/>
          </a:stretch>
        </p:blipFill>
        <p:spPr bwMode="auto">
          <a:xfrm>
            <a:off x="61913" y="3164012"/>
            <a:ext cx="3106683" cy="1255588"/>
          </a:xfrm>
          <a:prstGeom prst="rect">
            <a:avLst/>
          </a:prstGeom>
          <a:noFill/>
          <a:ln w="9525">
            <a:noFill/>
            <a:miter lim="800000"/>
            <a:headEnd/>
            <a:tailEnd/>
          </a:ln>
        </p:spPr>
      </p:pic>
      <p:sp>
        <p:nvSpPr>
          <p:cNvPr id="44033" name="Text Box 8"/>
          <p:cNvSpPr txBox="1">
            <a:spLocks noChangeArrowheads="1"/>
          </p:cNvSpPr>
          <p:nvPr/>
        </p:nvSpPr>
        <p:spPr bwMode="auto">
          <a:xfrm>
            <a:off x="228600" y="0"/>
            <a:ext cx="8915400" cy="1231106"/>
          </a:xfrm>
          <a:prstGeom prst="rect">
            <a:avLst/>
          </a:prstGeom>
          <a:noFill/>
          <a:ln w="9525">
            <a:noFill/>
            <a:miter lim="800000"/>
            <a:headEnd/>
            <a:tailEnd/>
          </a:ln>
        </p:spPr>
        <p:txBody>
          <a:bodyPr wrap="square">
            <a:spAutoFit/>
          </a:bodyPr>
          <a:lstStyle/>
          <a:p>
            <a:pPr eaLnBrk="0" hangingPunct="0"/>
            <a:r>
              <a:rPr lang="en-US" sz="4000" dirty="0" smtClean="0">
                <a:latin typeface="Comic Sans MS" pitchFamily="66" charset="0"/>
              </a:rPr>
              <a:t>The International Situation </a:t>
            </a:r>
          </a:p>
          <a:p>
            <a:pPr algn="r" eaLnBrk="0" hangingPunct="0"/>
            <a:endParaRPr lang="en-US" sz="1000" dirty="0">
              <a:latin typeface="Comic Sans MS" pitchFamily="66" charset="0"/>
            </a:endParaRPr>
          </a:p>
          <a:p>
            <a:pPr algn="r" eaLnBrk="0" hangingPunct="0"/>
            <a:r>
              <a:rPr lang="en-US" sz="2400" dirty="0">
                <a:latin typeface="Comic Sans MS" pitchFamily="66" charset="0"/>
              </a:rPr>
              <a:t>in the underground accelerator business</a:t>
            </a:r>
          </a:p>
        </p:txBody>
      </p:sp>
      <p:sp>
        <p:nvSpPr>
          <p:cNvPr id="23" name="Oval 22"/>
          <p:cNvSpPr/>
          <p:nvPr/>
        </p:nvSpPr>
        <p:spPr bwMode="auto">
          <a:xfrm rot="20006207">
            <a:off x="4754156" y="2571871"/>
            <a:ext cx="1113584" cy="728113"/>
          </a:xfrm>
          <a:prstGeom prst="ellipse">
            <a:avLst/>
          </a:prstGeom>
          <a:noFill/>
          <a:ln w="38100" cap="flat" cmpd="sng" algn="ctr">
            <a:solidFill>
              <a:srgbClr val="00B05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14" y="4495800"/>
            <a:ext cx="3106682" cy="2065613"/>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1" t="3319" r="7187" b="4726"/>
          <a:stretch/>
        </p:blipFill>
        <p:spPr>
          <a:xfrm>
            <a:off x="61914" y="794714"/>
            <a:ext cx="3104798" cy="232859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4" name="Picture 3"/>
          <p:cNvPicPr>
            <a:picLocks noChangeAspect="1"/>
          </p:cNvPicPr>
          <p:nvPr/>
        </p:nvPicPr>
        <p:blipFill>
          <a:blip r:embed="rId3" cstate="print"/>
          <a:stretch>
            <a:fillRect/>
          </a:stretch>
        </p:blipFill>
        <p:spPr>
          <a:xfrm>
            <a:off x="6078810" y="3979925"/>
            <a:ext cx="1536809" cy="1536809"/>
          </a:xfrm>
          <a:prstGeom prst="ellipse">
            <a:avLst/>
          </a:prstGeom>
          <a:ln>
            <a:noFill/>
          </a:ln>
          <a:effectLst>
            <a:softEdge rad="112500"/>
          </a:effectLst>
        </p:spPr>
      </p:pic>
      <p:sp>
        <p:nvSpPr>
          <p:cNvPr id="5" name="TextBox 4"/>
          <p:cNvSpPr txBox="1"/>
          <p:nvPr/>
        </p:nvSpPr>
        <p:spPr>
          <a:xfrm>
            <a:off x="4806549" y="3973162"/>
            <a:ext cx="1244251" cy="738664"/>
          </a:xfrm>
          <a:prstGeom prst="rect">
            <a:avLst/>
          </a:prstGeom>
          <a:noFill/>
        </p:spPr>
        <p:txBody>
          <a:bodyPr wrap="none" rtlCol="0">
            <a:spAutoFit/>
          </a:bodyPr>
          <a:lstStyle/>
          <a:p>
            <a:r>
              <a:rPr lang="en-US" sz="1400" dirty="0" smtClean="0">
                <a:solidFill>
                  <a:srgbClr val="FFFFFF"/>
                </a:solidFill>
              </a:rPr>
              <a:t>      Star</a:t>
            </a:r>
          </a:p>
          <a:p>
            <a:pPr>
              <a:buFont typeface="Arial"/>
              <a:buChar char="•"/>
            </a:pPr>
            <a:r>
              <a:rPr lang="en-US" sz="1400" dirty="0" smtClean="0">
                <a:solidFill>
                  <a:srgbClr val="FFFFFF"/>
                </a:solidFill>
              </a:rPr>
              <a:t> </a:t>
            </a:r>
            <a:r>
              <a:rPr lang="en-US" sz="1400" i="1" dirty="0" smtClean="0">
                <a:solidFill>
                  <a:srgbClr val="FFFFFF"/>
                </a:solidFill>
              </a:rPr>
              <a:t>pp-chains</a:t>
            </a:r>
          </a:p>
          <a:p>
            <a:pPr>
              <a:buFont typeface="Arial"/>
              <a:buChar char="•"/>
            </a:pPr>
            <a:r>
              <a:rPr lang="en-US" sz="1400" i="1" dirty="0">
                <a:solidFill>
                  <a:srgbClr val="FFFFFF"/>
                </a:solidFill>
              </a:rPr>
              <a:t> </a:t>
            </a:r>
            <a:r>
              <a:rPr lang="en-US" sz="1400" i="1" dirty="0" smtClean="0">
                <a:solidFill>
                  <a:srgbClr val="FFFFFF"/>
                </a:solidFill>
              </a:rPr>
              <a:t>CNO cycles</a:t>
            </a:r>
            <a:endParaRPr lang="en-US" sz="1400" i="1" dirty="0">
              <a:solidFill>
                <a:srgbClr val="FFFFFF"/>
              </a:solidFill>
            </a:endParaRPr>
          </a:p>
        </p:txBody>
      </p:sp>
      <p:pic>
        <p:nvPicPr>
          <p:cNvPr id="6" name="Picture 5"/>
          <p:cNvPicPr>
            <a:picLocks noChangeAspect="1"/>
          </p:cNvPicPr>
          <p:nvPr/>
        </p:nvPicPr>
        <p:blipFill>
          <a:blip r:embed="rId4" cstate="print"/>
          <a:srcRect l="8606" t="10746" r="8606" b="10746"/>
          <a:stretch>
            <a:fillRect/>
          </a:stretch>
        </p:blipFill>
        <p:spPr>
          <a:xfrm>
            <a:off x="2971801" y="2075736"/>
            <a:ext cx="2362200" cy="1793820"/>
          </a:xfrm>
          <a:prstGeom prst="ellipse">
            <a:avLst/>
          </a:prstGeom>
          <a:ln>
            <a:noFill/>
          </a:ln>
          <a:effectLst>
            <a:softEdge rad="112500"/>
          </a:effectLst>
        </p:spPr>
      </p:pic>
      <p:sp>
        <p:nvSpPr>
          <p:cNvPr id="7" name="Oval 6"/>
          <p:cNvSpPr/>
          <p:nvPr/>
        </p:nvSpPr>
        <p:spPr>
          <a:xfrm>
            <a:off x="5722580" y="3953684"/>
            <a:ext cx="59194" cy="51634"/>
          </a:xfrm>
          <a:prstGeom prst="ellipse">
            <a:avLst/>
          </a:prstGeom>
          <a:solidFill>
            <a:srgbClr val="CDCC7A"/>
          </a:solidFill>
          <a:ln>
            <a:solidFill>
              <a:srgbClr val="CDCC7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cstate="print"/>
          <a:srcRect l="11720" t="7057" r="11155" b="11644"/>
          <a:stretch>
            <a:fillRect/>
          </a:stretch>
        </p:blipFill>
        <p:spPr>
          <a:xfrm>
            <a:off x="4114801" y="5016617"/>
            <a:ext cx="2235666" cy="1683324"/>
          </a:xfrm>
          <a:prstGeom prst="rect">
            <a:avLst/>
          </a:prstGeom>
        </p:spPr>
      </p:pic>
      <p:sp>
        <p:nvSpPr>
          <p:cNvPr id="9" name="Oval 8"/>
          <p:cNvSpPr/>
          <p:nvPr/>
        </p:nvSpPr>
        <p:spPr>
          <a:xfrm>
            <a:off x="3776627" y="5640522"/>
            <a:ext cx="59194" cy="51634"/>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cstate="print"/>
          <a:stretch>
            <a:fillRect/>
          </a:stretch>
        </p:blipFill>
        <p:spPr>
          <a:xfrm>
            <a:off x="-171471" y="3048000"/>
            <a:ext cx="2971799" cy="2971799"/>
          </a:xfrm>
          <a:prstGeom prst="ellipse">
            <a:avLst/>
          </a:prstGeom>
          <a:ln>
            <a:noFill/>
          </a:ln>
          <a:effectLst>
            <a:softEdge rad="112500"/>
          </a:effectLst>
        </p:spPr>
      </p:pic>
      <p:pic>
        <p:nvPicPr>
          <p:cNvPr id="13" name="Picture 12"/>
          <p:cNvPicPr>
            <a:picLocks noChangeAspect="1"/>
          </p:cNvPicPr>
          <p:nvPr/>
        </p:nvPicPr>
        <p:blipFill>
          <a:blip r:embed="rId7" cstate="print"/>
          <a:stretch>
            <a:fillRect/>
          </a:stretch>
        </p:blipFill>
        <p:spPr>
          <a:xfrm>
            <a:off x="2363554" y="-76200"/>
            <a:ext cx="2818046" cy="1904999"/>
          </a:xfrm>
          <a:prstGeom prst="ellipse">
            <a:avLst/>
          </a:prstGeom>
          <a:ln>
            <a:noFill/>
          </a:ln>
          <a:effectLst>
            <a:softEdge rad="112500"/>
          </a:effectLst>
        </p:spPr>
      </p:pic>
      <p:sp>
        <p:nvSpPr>
          <p:cNvPr id="14" name="TextBox 13"/>
          <p:cNvSpPr txBox="1"/>
          <p:nvPr/>
        </p:nvSpPr>
        <p:spPr>
          <a:xfrm>
            <a:off x="3505296" y="2491185"/>
            <a:ext cx="1239354" cy="307777"/>
          </a:xfrm>
          <a:prstGeom prst="rect">
            <a:avLst/>
          </a:prstGeom>
          <a:noFill/>
        </p:spPr>
        <p:txBody>
          <a:bodyPr wrap="none" rtlCol="0">
            <a:spAutoFit/>
          </a:bodyPr>
          <a:lstStyle/>
          <a:p>
            <a:r>
              <a:rPr lang="en-US" sz="1400" dirty="0" smtClean="0">
                <a:solidFill>
                  <a:srgbClr val="FFFFFF"/>
                </a:solidFill>
              </a:rPr>
              <a:t>Star formation</a:t>
            </a:r>
            <a:endParaRPr lang="en-US" sz="1400" dirty="0">
              <a:solidFill>
                <a:srgbClr val="FFFFFF"/>
              </a:solidFill>
            </a:endParaRPr>
          </a:p>
        </p:txBody>
      </p:sp>
      <p:sp>
        <p:nvSpPr>
          <p:cNvPr id="15" name="TextBox 14"/>
          <p:cNvSpPr txBox="1"/>
          <p:nvPr/>
        </p:nvSpPr>
        <p:spPr>
          <a:xfrm>
            <a:off x="7191107" y="5085427"/>
            <a:ext cx="1640193" cy="1169551"/>
          </a:xfrm>
          <a:prstGeom prst="rect">
            <a:avLst/>
          </a:prstGeom>
          <a:noFill/>
        </p:spPr>
        <p:txBody>
          <a:bodyPr wrap="none" rtlCol="0">
            <a:spAutoFit/>
          </a:bodyPr>
          <a:lstStyle/>
          <a:p>
            <a:r>
              <a:rPr lang="en-US" sz="1400" dirty="0" smtClean="0">
                <a:solidFill>
                  <a:srgbClr val="FFFFFF"/>
                </a:solidFill>
              </a:rPr>
              <a:t>Red Giant</a:t>
            </a:r>
          </a:p>
          <a:p>
            <a:pPr>
              <a:buFont typeface="Arial"/>
              <a:buChar char="•"/>
            </a:pPr>
            <a:r>
              <a:rPr lang="en-US" sz="1400" i="1" dirty="0" smtClean="0">
                <a:solidFill>
                  <a:srgbClr val="FFFFFF"/>
                </a:solidFill>
              </a:rPr>
              <a:t> He-burning</a:t>
            </a:r>
          </a:p>
          <a:p>
            <a:pPr>
              <a:buFont typeface="Arial"/>
              <a:buChar char="•"/>
            </a:pPr>
            <a:r>
              <a:rPr lang="en-US" sz="1400" i="1" dirty="0">
                <a:solidFill>
                  <a:srgbClr val="FFFFFF"/>
                </a:solidFill>
              </a:rPr>
              <a:t> </a:t>
            </a:r>
            <a:r>
              <a:rPr lang="en-US" sz="1400" i="1" dirty="0" smtClean="0">
                <a:solidFill>
                  <a:srgbClr val="FFFFFF"/>
                </a:solidFill>
              </a:rPr>
              <a:t>neutron sources</a:t>
            </a:r>
          </a:p>
          <a:p>
            <a:pPr>
              <a:buFont typeface="Arial"/>
              <a:buChar char="•"/>
            </a:pPr>
            <a:r>
              <a:rPr lang="en-US" sz="1400" i="1" dirty="0">
                <a:solidFill>
                  <a:srgbClr val="FFFFFF"/>
                </a:solidFill>
              </a:rPr>
              <a:t> </a:t>
            </a:r>
            <a:r>
              <a:rPr lang="en-US" sz="1400" i="1" dirty="0" smtClean="0">
                <a:solidFill>
                  <a:srgbClr val="FFFFFF"/>
                </a:solidFill>
              </a:rPr>
              <a:t>s-process </a:t>
            </a:r>
          </a:p>
          <a:p>
            <a:pPr>
              <a:buFont typeface="Arial"/>
              <a:buChar char="•"/>
            </a:pPr>
            <a:r>
              <a:rPr lang="en-US" sz="1400" i="1" dirty="0" smtClean="0">
                <a:solidFill>
                  <a:srgbClr val="FFFFFF"/>
                </a:solidFill>
              </a:rPr>
              <a:t> C, O fusion rates</a:t>
            </a:r>
            <a:endParaRPr lang="en-US" sz="1400" i="1" dirty="0">
              <a:solidFill>
                <a:srgbClr val="FFFFFF"/>
              </a:solidFill>
            </a:endParaRPr>
          </a:p>
        </p:txBody>
      </p:sp>
      <p:sp>
        <p:nvSpPr>
          <p:cNvPr id="16" name="TextBox 15"/>
          <p:cNvSpPr txBox="1"/>
          <p:nvPr/>
        </p:nvSpPr>
        <p:spPr>
          <a:xfrm>
            <a:off x="6172200" y="6172200"/>
            <a:ext cx="877163" cy="523220"/>
          </a:xfrm>
          <a:prstGeom prst="rect">
            <a:avLst/>
          </a:prstGeom>
          <a:noFill/>
        </p:spPr>
        <p:txBody>
          <a:bodyPr wrap="none" rtlCol="0">
            <a:spAutoFit/>
          </a:bodyPr>
          <a:lstStyle/>
          <a:p>
            <a:r>
              <a:rPr lang="en-US" sz="1400" dirty="0" smtClean="0">
                <a:solidFill>
                  <a:srgbClr val="6DADEF"/>
                </a:solidFill>
              </a:rPr>
              <a:t>Planetary</a:t>
            </a:r>
            <a:br>
              <a:rPr lang="en-US" sz="1400" dirty="0" smtClean="0">
                <a:solidFill>
                  <a:srgbClr val="6DADEF"/>
                </a:solidFill>
              </a:rPr>
            </a:br>
            <a:r>
              <a:rPr lang="en-US" sz="1400" dirty="0" smtClean="0">
                <a:solidFill>
                  <a:srgbClr val="6DADEF"/>
                </a:solidFill>
              </a:rPr>
              <a:t>Nebula</a:t>
            </a:r>
            <a:endParaRPr lang="en-US" sz="1400" dirty="0">
              <a:solidFill>
                <a:srgbClr val="6DADEF"/>
              </a:solidFill>
            </a:endParaRPr>
          </a:p>
        </p:txBody>
      </p:sp>
      <p:sp>
        <p:nvSpPr>
          <p:cNvPr id="17" name="TextBox 16"/>
          <p:cNvSpPr txBox="1"/>
          <p:nvPr/>
        </p:nvSpPr>
        <p:spPr>
          <a:xfrm>
            <a:off x="3443918" y="5740152"/>
            <a:ext cx="665417" cy="523220"/>
          </a:xfrm>
          <a:prstGeom prst="rect">
            <a:avLst/>
          </a:prstGeom>
          <a:noFill/>
        </p:spPr>
        <p:txBody>
          <a:bodyPr wrap="none" rtlCol="0">
            <a:spAutoFit/>
          </a:bodyPr>
          <a:lstStyle/>
          <a:p>
            <a:r>
              <a:rPr lang="en-US" sz="1400" dirty="0" smtClean="0">
                <a:solidFill>
                  <a:srgbClr val="6DADEF"/>
                </a:solidFill>
              </a:rPr>
              <a:t>White</a:t>
            </a:r>
            <a:br>
              <a:rPr lang="en-US" sz="1400" dirty="0" smtClean="0">
                <a:solidFill>
                  <a:srgbClr val="6DADEF"/>
                </a:solidFill>
              </a:rPr>
            </a:br>
            <a:r>
              <a:rPr lang="en-US" sz="1400" dirty="0" smtClean="0">
                <a:solidFill>
                  <a:srgbClr val="6DADEF"/>
                </a:solidFill>
              </a:rPr>
              <a:t> Dwarf</a:t>
            </a:r>
            <a:endParaRPr lang="en-US" sz="1400" dirty="0">
              <a:solidFill>
                <a:srgbClr val="6DADEF"/>
              </a:solidFill>
            </a:endParaRPr>
          </a:p>
        </p:txBody>
      </p:sp>
      <p:sp>
        <p:nvSpPr>
          <p:cNvPr id="19" name="TextBox 18"/>
          <p:cNvSpPr txBox="1"/>
          <p:nvPr/>
        </p:nvSpPr>
        <p:spPr>
          <a:xfrm>
            <a:off x="129215" y="2438400"/>
            <a:ext cx="1988045" cy="1169551"/>
          </a:xfrm>
          <a:prstGeom prst="rect">
            <a:avLst/>
          </a:prstGeom>
          <a:noFill/>
        </p:spPr>
        <p:txBody>
          <a:bodyPr wrap="none" rtlCol="0">
            <a:spAutoFit/>
          </a:bodyPr>
          <a:lstStyle/>
          <a:p>
            <a:r>
              <a:rPr lang="en-US" sz="1400" dirty="0" smtClean="0">
                <a:solidFill>
                  <a:srgbClr val="FFFFFF"/>
                </a:solidFill>
              </a:rPr>
              <a:t>SN </a:t>
            </a:r>
            <a:r>
              <a:rPr lang="en-US" sz="1400" dirty="0" err="1" smtClean="0">
                <a:solidFill>
                  <a:srgbClr val="FFFFFF"/>
                </a:solidFill>
              </a:rPr>
              <a:t>Ia</a:t>
            </a:r>
            <a:endParaRPr lang="en-US" sz="1400" dirty="0" smtClean="0">
              <a:solidFill>
                <a:srgbClr val="FFFFFF"/>
              </a:solidFill>
            </a:endParaRPr>
          </a:p>
          <a:p>
            <a:pPr>
              <a:buFont typeface="Arial"/>
              <a:buChar char="•"/>
            </a:pPr>
            <a:r>
              <a:rPr lang="en-US" sz="1400" i="1" dirty="0" smtClean="0">
                <a:solidFill>
                  <a:srgbClr val="FFFFFF"/>
                </a:solidFill>
              </a:rPr>
              <a:t> screening </a:t>
            </a:r>
          </a:p>
          <a:p>
            <a:pPr>
              <a:buFont typeface="Arial"/>
              <a:buChar char="•"/>
            </a:pPr>
            <a:r>
              <a:rPr lang="en-US" sz="1400" i="1" dirty="0">
                <a:solidFill>
                  <a:srgbClr val="FFFFFF"/>
                </a:solidFill>
              </a:rPr>
              <a:t> </a:t>
            </a:r>
            <a:r>
              <a:rPr lang="en-US" sz="1400" i="1" dirty="0" smtClean="0">
                <a:solidFill>
                  <a:srgbClr val="FFFFFF"/>
                </a:solidFill>
              </a:rPr>
              <a:t>C, O  fusion</a:t>
            </a:r>
          </a:p>
          <a:p>
            <a:pPr>
              <a:buFont typeface="Arial"/>
              <a:buChar char="•"/>
            </a:pPr>
            <a:r>
              <a:rPr lang="en-US" sz="1400" i="1" dirty="0">
                <a:solidFill>
                  <a:srgbClr val="FFFFFF"/>
                </a:solidFill>
              </a:rPr>
              <a:t> H</a:t>
            </a:r>
            <a:r>
              <a:rPr lang="en-US" sz="1400" i="1" dirty="0" smtClean="0">
                <a:solidFill>
                  <a:srgbClr val="FFFFFF"/>
                </a:solidFill>
              </a:rPr>
              <a:t>e-induced reactions</a:t>
            </a:r>
          </a:p>
          <a:p>
            <a:pPr>
              <a:buFont typeface="Arial"/>
              <a:buChar char="•"/>
            </a:pPr>
            <a:r>
              <a:rPr lang="en-US" sz="1400" i="1" dirty="0">
                <a:solidFill>
                  <a:srgbClr val="FFFFFF"/>
                </a:solidFill>
              </a:rPr>
              <a:t> </a:t>
            </a:r>
            <a:r>
              <a:rPr lang="en-US" sz="1400" i="1" dirty="0" smtClean="0">
                <a:solidFill>
                  <a:srgbClr val="FFFFFF"/>
                </a:solidFill>
              </a:rPr>
              <a:t>electron capture</a:t>
            </a:r>
            <a:endParaRPr lang="en-US" sz="1400" i="1" dirty="0">
              <a:solidFill>
                <a:srgbClr val="FFFFFF"/>
              </a:solidFill>
            </a:endParaRPr>
          </a:p>
        </p:txBody>
      </p:sp>
      <p:sp>
        <p:nvSpPr>
          <p:cNvPr id="23" name="Right Arrow 22"/>
          <p:cNvSpPr/>
          <p:nvPr/>
        </p:nvSpPr>
        <p:spPr>
          <a:xfrm rot="1404153">
            <a:off x="5031197" y="3627019"/>
            <a:ext cx="511991" cy="255439"/>
          </a:xfrm>
          <a:prstGeom prst="rightArrow">
            <a:avLst/>
          </a:prstGeom>
          <a:effectLst>
            <a:glow rad="101600">
              <a:schemeClr val="accent5">
                <a:satMod val="175000"/>
                <a:alpha val="40000"/>
              </a:schemeClr>
            </a:glow>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rot="2124298">
            <a:off x="5952766" y="4129493"/>
            <a:ext cx="511991" cy="261056"/>
          </a:xfrm>
          <a:prstGeom prst="rightArrow">
            <a:avLst/>
          </a:prstGeom>
          <a:effectLst>
            <a:glow rad="101600">
              <a:schemeClr val="accent5">
                <a:satMod val="175000"/>
                <a:alpha val="40000"/>
              </a:schemeClr>
            </a:glow>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Arrow 24"/>
          <p:cNvSpPr/>
          <p:nvPr/>
        </p:nvSpPr>
        <p:spPr>
          <a:xfrm rot="8527081">
            <a:off x="5938804" y="5215113"/>
            <a:ext cx="511991" cy="261056"/>
          </a:xfrm>
          <a:prstGeom prst="rightArrow">
            <a:avLst/>
          </a:prstGeom>
          <a:effectLst>
            <a:glow rad="101600">
              <a:schemeClr val="accent5">
                <a:satMod val="175000"/>
                <a:alpha val="40000"/>
              </a:schemeClr>
            </a:glow>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ight Arrow 26"/>
          <p:cNvSpPr/>
          <p:nvPr/>
        </p:nvSpPr>
        <p:spPr>
          <a:xfrm rot="11405485">
            <a:off x="4811877" y="687595"/>
            <a:ext cx="980448" cy="261056"/>
          </a:xfrm>
          <a:prstGeom prst="rightArrow">
            <a:avLst/>
          </a:prstGeom>
          <a:effectLst>
            <a:glow rad="190500">
              <a:schemeClr val="accent1">
                <a:satMod val="175000"/>
                <a:alpha val="30000"/>
              </a:schemeClr>
            </a:glow>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ight Arrow 27"/>
          <p:cNvSpPr/>
          <p:nvPr/>
        </p:nvSpPr>
        <p:spPr>
          <a:xfrm rot="11111276">
            <a:off x="4022021" y="5585263"/>
            <a:ext cx="511991" cy="261056"/>
          </a:xfrm>
          <a:prstGeom prst="rightArrow">
            <a:avLst/>
          </a:prstGeom>
          <a:effectLst>
            <a:glow rad="101600">
              <a:schemeClr val="accent5">
                <a:satMod val="175000"/>
                <a:alpha val="40000"/>
              </a:schemeClr>
            </a:glow>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ight Arrow 28"/>
          <p:cNvSpPr/>
          <p:nvPr/>
        </p:nvSpPr>
        <p:spPr>
          <a:xfrm rot="13876827">
            <a:off x="3251461" y="5181498"/>
            <a:ext cx="511991" cy="261056"/>
          </a:xfrm>
          <a:prstGeom prst="rightArrow">
            <a:avLst/>
          </a:prstGeom>
          <a:effectLst>
            <a:glow rad="101600">
              <a:schemeClr val="accent5">
                <a:satMod val="175000"/>
                <a:alpha val="40000"/>
              </a:schemeClr>
            </a:glow>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ight Arrow 29"/>
          <p:cNvSpPr/>
          <p:nvPr/>
        </p:nvSpPr>
        <p:spPr>
          <a:xfrm rot="11994698">
            <a:off x="1856771" y="5149435"/>
            <a:ext cx="1696305" cy="249834"/>
          </a:xfrm>
          <a:prstGeom prst="rightArrow">
            <a:avLst/>
          </a:prstGeom>
          <a:effectLst>
            <a:glow rad="101600">
              <a:schemeClr val="accent5">
                <a:satMod val="175000"/>
                <a:alpha val="40000"/>
              </a:schemeClr>
            </a:glow>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0" y="1066800"/>
            <a:ext cx="5105400" cy="1200329"/>
          </a:xfrm>
          <a:prstGeom prst="rect">
            <a:avLst/>
          </a:prstGeom>
          <a:noFill/>
        </p:spPr>
        <p:txBody>
          <a:bodyPr wrap="square" rtlCol="0">
            <a:spAutoFit/>
          </a:bodyPr>
          <a:lstStyle/>
          <a:p>
            <a:r>
              <a:rPr lang="en-US" sz="3600" dirty="0" smtClean="0">
                <a:solidFill>
                  <a:schemeClr val="bg1"/>
                </a:solidFill>
                <a:latin typeface="Comic Sans MS" pitchFamily="66" charset="0"/>
              </a:rPr>
              <a:t>Galactic </a:t>
            </a:r>
          </a:p>
          <a:p>
            <a:r>
              <a:rPr lang="en-US" sz="3600" dirty="0" smtClean="0">
                <a:solidFill>
                  <a:schemeClr val="bg1"/>
                </a:solidFill>
                <a:latin typeface="Comic Sans MS" pitchFamily="66" charset="0"/>
              </a:rPr>
              <a:t>Chemical Evolution</a:t>
            </a:r>
            <a:endParaRPr lang="en-US" sz="3600" dirty="0">
              <a:solidFill>
                <a:schemeClr val="bg1"/>
              </a:solidFill>
              <a:latin typeface="Comic Sans MS" pitchFamily="66" charset="0"/>
            </a:endParaRPr>
          </a:p>
        </p:txBody>
      </p:sp>
      <p:grpSp>
        <p:nvGrpSpPr>
          <p:cNvPr id="32" name="Group 31"/>
          <p:cNvGrpSpPr/>
          <p:nvPr/>
        </p:nvGrpSpPr>
        <p:grpSpPr>
          <a:xfrm>
            <a:off x="1951500" y="1327033"/>
            <a:ext cx="4081230" cy="3757502"/>
            <a:chOff x="1951500" y="1327033"/>
            <a:chExt cx="4081230" cy="3757502"/>
          </a:xfrm>
          <a:effectLst/>
        </p:grpSpPr>
        <p:sp>
          <p:nvSpPr>
            <p:cNvPr id="33" name="Right Arrow 32"/>
            <p:cNvSpPr/>
            <p:nvPr/>
          </p:nvSpPr>
          <p:spPr>
            <a:xfrm rot="4934645">
              <a:off x="3705808" y="1684710"/>
              <a:ext cx="966613" cy="251259"/>
            </a:xfrm>
            <a:prstGeom prst="rightArrow">
              <a:avLst/>
            </a:prstGeom>
            <a:solidFill>
              <a:srgbClr val="C3D69B"/>
            </a:solidFill>
            <a:effectLst>
              <a:glow rad="228600">
                <a:schemeClr val="accent1">
                  <a:alpha val="40000"/>
                </a:schemeClr>
              </a:glow>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ight Arrow 34"/>
            <p:cNvSpPr/>
            <p:nvPr/>
          </p:nvSpPr>
          <p:spPr>
            <a:xfrm rot="14905536">
              <a:off x="3773206" y="4189424"/>
              <a:ext cx="1502971" cy="287251"/>
            </a:xfrm>
            <a:prstGeom prst="rightArrow">
              <a:avLst/>
            </a:prstGeom>
            <a:solidFill>
              <a:srgbClr val="C3D69B"/>
            </a:solidFill>
            <a:effectLst>
              <a:glow rad="190500">
                <a:schemeClr val="accent1">
                  <a:alpha val="30000"/>
                </a:schemeClr>
              </a:glow>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Arrow 35"/>
            <p:cNvSpPr/>
            <p:nvPr/>
          </p:nvSpPr>
          <p:spPr>
            <a:xfrm rot="18442955">
              <a:off x="3186179" y="3847200"/>
              <a:ext cx="717478" cy="231277"/>
            </a:xfrm>
            <a:prstGeom prst="rightArrow">
              <a:avLst/>
            </a:prstGeom>
            <a:solidFill>
              <a:srgbClr val="C3D69B"/>
            </a:solidFill>
            <a:effectLst>
              <a:glow rad="190500">
                <a:schemeClr val="accent1">
                  <a:alpha val="30000"/>
                </a:schemeClr>
              </a:glow>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Arrow 36"/>
            <p:cNvSpPr/>
            <p:nvPr/>
          </p:nvSpPr>
          <p:spPr>
            <a:xfrm rot="19549859">
              <a:off x="1951500" y="3512284"/>
              <a:ext cx="1316095" cy="269562"/>
            </a:xfrm>
            <a:prstGeom prst="rightArrow">
              <a:avLst/>
            </a:prstGeom>
            <a:solidFill>
              <a:srgbClr val="C3D69B"/>
            </a:solidFill>
            <a:ln>
              <a:noFill/>
            </a:ln>
            <a:effectLst>
              <a:glow rad="190500">
                <a:schemeClr val="accent1">
                  <a:alpha val="30000"/>
                </a:schemeClr>
              </a:glow>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ight Arrow 33"/>
            <p:cNvSpPr/>
            <p:nvPr/>
          </p:nvSpPr>
          <p:spPr>
            <a:xfrm rot="9491307">
              <a:off x="5073117" y="2375413"/>
              <a:ext cx="959613" cy="282156"/>
            </a:xfrm>
            <a:prstGeom prst="rightArrow">
              <a:avLst/>
            </a:prstGeom>
            <a:solidFill>
              <a:srgbClr val="C3D69B"/>
            </a:solidFill>
            <a:effectLst>
              <a:glow rad="165100">
                <a:schemeClr val="accent1">
                  <a:alpha val="29000"/>
                </a:schemeClr>
              </a:glow>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5" name="Picture 2" descr="http://walkers.org/4images/data/media/1/603px-Crab_Nebula.jpg"/>
          <p:cNvPicPr>
            <a:picLocks noChangeAspect="1" noChangeArrowheads="1"/>
          </p:cNvPicPr>
          <p:nvPr/>
        </p:nvPicPr>
        <p:blipFill>
          <a:blip r:embed="rId8" cstate="print"/>
          <a:srcRect/>
          <a:stretch>
            <a:fillRect/>
          </a:stretch>
        </p:blipFill>
        <p:spPr bwMode="auto">
          <a:xfrm>
            <a:off x="5867400" y="228600"/>
            <a:ext cx="2743200" cy="2728372"/>
          </a:xfrm>
          <a:prstGeom prst="rect">
            <a:avLst/>
          </a:prstGeom>
          <a:ln>
            <a:noFill/>
          </a:ln>
          <a:effectLst>
            <a:softEdge rad="112500"/>
          </a:effectLst>
        </p:spPr>
      </p:pic>
      <p:sp>
        <p:nvSpPr>
          <p:cNvPr id="46" name="Right Arrow 45"/>
          <p:cNvSpPr/>
          <p:nvPr/>
        </p:nvSpPr>
        <p:spPr>
          <a:xfrm rot="13440619">
            <a:off x="6114809" y="1055613"/>
            <a:ext cx="511991" cy="261056"/>
          </a:xfrm>
          <a:prstGeom prst="rightArrow">
            <a:avLst/>
          </a:prstGeom>
          <a:effectLst>
            <a:glow rad="203200">
              <a:schemeClr val="accent1">
                <a:satMod val="175000"/>
                <a:alpha val="30000"/>
              </a:schemeClr>
            </a:glow>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5"/>
          <p:cNvSpPr/>
          <p:nvPr/>
        </p:nvSpPr>
        <p:spPr>
          <a:xfrm rot="16360561">
            <a:off x="6302605" y="3333146"/>
            <a:ext cx="1290182" cy="261056"/>
          </a:xfrm>
          <a:prstGeom prst="rightArrow">
            <a:avLst>
              <a:gd name="adj1" fmla="val 50000"/>
              <a:gd name="adj2" fmla="val 65612"/>
            </a:avLst>
          </a:prstGeom>
          <a:effectLst>
            <a:glow rad="101600">
              <a:schemeClr val="accent5">
                <a:satMod val="175000"/>
                <a:alpha val="40000"/>
              </a:schemeClr>
            </a:glow>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760144" y="304800"/>
            <a:ext cx="793056" cy="523220"/>
          </a:xfrm>
          <a:prstGeom prst="rect">
            <a:avLst/>
          </a:prstGeom>
          <a:noFill/>
        </p:spPr>
        <p:txBody>
          <a:bodyPr wrap="none" rtlCol="0">
            <a:spAutoFit/>
          </a:bodyPr>
          <a:lstStyle/>
          <a:p>
            <a:r>
              <a:rPr lang="en-US" sz="1400" dirty="0" smtClean="0">
                <a:solidFill>
                  <a:srgbClr val="6DADEF"/>
                </a:solidFill>
              </a:rPr>
              <a:t>Neutron</a:t>
            </a:r>
            <a:br>
              <a:rPr lang="en-US" sz="1400" dirty="0" smtClean="0">
                <a:solidFill>
                  <a:srgbClr val="6DADEF"/>
                </a:solidFill>
              </a:rPr>
            </a:br>
            <a:r>
              <a:rPr lang="en-US" sz="1400" dirty="0" smtClean="0">
                <a:solidFill>
                  <a:srgbClr val="6DADEF"/>
                </a:solidFill>
              </a:rPr>
              <a:t> Star</a:t>
            </a:r>
            <a:endParaRPr lang="en-US" sz="1400" dirty="0">
              <a:solidFill>
                <a:srgbClr val="6DADEF"/>
              </a:solidFill>
            </a:endParaRPr>
          </a:p>
        </p:txBody>
      </p:sp>
      <p:sp>
        <p:nvSpPr>
          <p:cNvPr id="12" name="Oval 11"/>
          <p:cNvSpPr/>
          <p:nvPr/>
        </p:nvSpPr>
        <p:spPr>
          <a:xfrm>
            <a:off x="6016833" y="916435"/>
            <a:ext cx="59194" cy="51634"/>
          </a:xfrm>
          <a:prstGeom prst="ellipse">
            <a:avLst/>
          </a:prstGeom>
          <a:solidFill>
            <a:srgbClr val="FFC000"/>
          </a:solidFill>
          <a:ln>
            <a:solidFill>
              <a:schemeClr val="bg1"/>
            </a:solidFill>
          </a:ln>
          <a:effectLst>
            <a:glow rad="63500">
              <a:schemeClr val="accent1">
                <a:satMod val="175000"/>
                <a:alpha val="40000"/>
              </a:schemeClr>
            </a:glow>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9" cstate="print"/>
          <a:srcRect l="23033" t="24855" r="18827" b="26985"/>
          <a:stretch>
            <a:fillRect/>
          </a:stretch>
        </p:blipFill>
        <p:spPr>
          <a:xfrm>
            <a:off x="2667000" y="4413308"/>
            <a:ext cx="838200" cy="692092"/>
          </a:xfrm>
          <a:prstGeom prst="rect">
            <a:avLst/>
          </a:prstGeom>
        </p:spPr>
      </p:pic>
      <p:pic>
        <p:nvPicPr>
          <p:cNvPr id="48" name="Picture 12" descr="star"/>
          <p:cNvPicPr>
            <a:picLocks noChangeAspect="1" noChangeArrowheads="1"/>
          </p:cNvPicPr>
          <p:nvPr/>
        </p:nvPicPr>
        <p:blipFill>
          <a:blip r:embed="rId10" cstate="print">
            <a:lum contrast="6000"/>
          </a:blip>
          <a:srcRect l="62196" t="-3006" r="8371" b="65466"/>
          <a:stretch>
            <a:fillRect/>
          </a:stretch>
        </p:blipFill>
        <p:spPr bwMode="auto">
          <a:xfrm>
            <a:off x="5410200" y="3694516"/>
            <a:ext cx="716445" cy="572684"/>
          </a:xfrm>
          <a:prstGeom prst="ellipse">
            <a:avLst/>
          </a:prstGeom>
          <a:ln>
            <a:noFill/>
          </a:ln>
          <a:effectLst>
            <a:softEdge rad="112500"/>
          </a:effectLst>
        </p:spPr>
      </p:pic>
      <p:grpSp>
        <p:nvGrpSpPr>
          <p:cNvPr id="38" name="Group 37"/>
          <p:cNvGrpSpPr/>
          <p:nvPr/>
        </p:nvGrpSpPr>
        <p:grpSpPr>
          <a:xfrm>
            <a:off x="5136635" y="2802685"/>
            <a:ext cx="2449123" cy="2272241"/>
            <a:chOff x="5136635" y="2802685"/>
            <a:chExt cx="2449123" cy="2272241"/>
          </a:xfrm>
        </p:grpSpPr>
        <p:sp>
          <p:nvSpPr>
            <p:cNvPr id="39" name="Oval 38"/>
            <p:cNvSpPr/>
            <p:nvPr/>
          </p:nvSpPr>
          <p:spPr>
            <a:xfrm rot="2076051">
              <a:off x="5368901" y="3893130"/>
              <a:ext cx="2216857" cy="1181796"/>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5136635" y="2802685"/>
              <a:ext cx="1737014" cy="861774"/>
            </a:xfrm>
            <a:prstGeom prst="rect">
              <a:avLst/>
            </a:prstGeom>
            <a:noFill/>
          </p:spPr>
          <p:txBody>
            <a:bodyPr wrap="none" rtlCol="0">
              <a:spAutoFit/>
            </a:bodyPr>
            <a:lstStyle/>
            <a:p>
              <a:r>
                <a:rPr lang="en-US" sz="1400" b="1" dirty="0" smtClean="0">
                  <a:solidFill>
                    <a:srgbClr val="FF0000"/>
                  </a:solidFill>
                </a:rPr>
                <a:t>Stellar Observations:</a:t>
              </a:r>
            </a:p>
            <a:p>
              <a:r>
                <a:rPr lang="en-US" sz="1200" dirty="0" smtClean="0">
                  <a:solidFill>
                    <a:srgbClr val="FF0000"/>
                  </a:solidFill>
                </a:rPr>
                <a:t>large samples to</a:t>
              </a:r>
            </a:p>
            <a:p>
              <a:pPr>
                <a:buFontTx/>
                <a:buChar char="-"/>
              </a:pPr>
              <a:r>
                <a:rPr lang="en-US" sz="1200" dirty="0" smtClean="0">
                  <a:solidFill>
                    <a:srgbClr val="FF0000"/>
                  </a:solidFill>
                </a:rPr>
                <a:t> see individual events</a:t>
              </a:r>
            </a:p>
            <a:p>
              <a:pPr>
                <a:buFontTx/>
                <a:buChar char="-"/>
              </a:pPr>
              <a:r>
                <a:rPr lang="en-US" sz="1200" dirty="0" smtClean="0">
                  <a:solidFill>
                    <a:srgbClr val="FF0000"/>
                  </a:solidFill>
                </a:rPr>
                <a:t> understand trends</a:t>
              </a:r>
              <a:endParaRPr lang="en-US" sz="1200" dirty="0">
                <a:solidFill>
                  <a:srgbClr val="FF0000"/>
                </a:solidFill>
              </a:endParaRPr>
            </a:p>
          </p:txBody>
        </p:sp>
      </p:grpSp>
      <p:sp>
        <p:nvSpPr>
          <p:cNvPr id="20" name="TextBox 19"/>
          <p:cNvSpPr txBox="1"/>
          <p:nvPr/>
        </p:nvSpPr>
        <p:spPr>
          <a:xfrm>
            <a:off x="7162800" y="2438162"/>
            <a:ext cx="1984582" cy="1600438"/>
          </a:xfrm>
          <a:prstGeom prst="rect">
            <a:avLst/>
          </a:prstGeom>
          <a:noFill/>
        </p:spPr>
        <p:txBody>
          <a:bodyPr wrap="none" rtlCol="0">
            <a:spAutoFit/>
          </a:bodyPr>
          <a:lstStyle/>
          <a:p>
            <a:r>
              <a:rPr lang="en-US" sz="1400" dirty="0" smtClean="0">
                <a:solidFill>
                  <a:srgbClr val="FFFFFF"/>
                </a:solidFill>
              </a:rPr>
              <a:t>SN II</a:t>
            </a:r>
          </a:p>
          <a:p>
            <a:pPr>
              <a:buFont typeface="Arial"/>
              <a:buChar char="•"/>
            </a:pPr>
            <a:r>
              <a:rPr lang="en-US" sz="1400" i="1" dirty="0" smtClean="0">
                <a:solidFill>
                  <a:srgbClr val="FFFFFF"/>
                </a:solidFill>
              </a:rPr>
              <a:t> r process</a:t>
            </a:r>
          </a:p>
          <a:p>
            <a:pPr>
              <a:buFont typeface="Arial"/>
              <a:buChar char="•"/>
            </a:pPr>
            <a:r>
              <a:rPr lang="en-US" sz="1400" i="1" dirty="0" smtClean="0">
                <a:solidFill>
                  <a:srgbClr val="FFFFFF"/>
                </a:solidFill>
                <a:latin typeface="Symbol" charset="2"/>
                <a:cs typeface="Symbol" charset="2"/>
              </a:rPr>
              <a:t> </a:t>
            </a:r>
            <a:r>
              <a:rPr lang="en-US" sz="1400" i="1" dirty="0" err="1" smtClean="0">
                <a:solidFill>
                  <a:srgbClr val="FFFFFF"/>
                </a:solidFill>
                <a:latin typeface="Symbol" charset="2"/>
                <a:cs typeface="Symbol" charset="2"/>
              </a:rPr>
              <a:t>n</a:t>
            </a:r>
            <a:r>
              <a:rPr lang="en-US" sz="1400" i="1" dirty="0" err="1" smtClean="0">
                <a:solidFill>
                  <a:srgbClr val="FFFFFF"/>
                </a:solidFill>
              </a:rPr>
              <a:t>p</a:t>
            </a:r>
            <a:r>
              <a:rPr lang="en-US" sz="1400" i="1" dirty="0" smtClean="0">
                <a:solidFill>
                  <a:srgbClr val="FFFFFF"/>
                </a:solidFill>
              </a:rPr>
              <a:t> process</a:t>
            </a:r>
          </a:p>
          <a:p>
            <a:pPr>
              <a:buFont typeface="Arial"/>
              <a:buChar char="•"/>
            </a:pPr>
            <a:r>
              <a:rPr lang="en-US" sz="1400" i="1" dirty="0" smtClean="0">
                <a:solidFill>
                  <a:srgbClr val="FFFFFF"/>
                </a:solidFill>
              </a:rPr>
              <a:t> </a:t>
            </a:r>
            <a:r>
              <a:rPr lang="en-US" sz="1400" i="1" dirty="0" err="1" smtClean="0">
                <a:solidFill>
                  <a:srgbClr val="FFFFFF"/>
                </a:solidFill>
              </a:rPr>
              <a:t>p</a:t>
            </a:r>
            <a:r>
              <a:rPr lang="en-US" sz="1400" i="1" dirty="0" smtClean="0">
                <a:solidFill>
                  <a:srgbClr val="FFFFFF"/>
                </a:solidFill>
              </a:rPr>
              <a:t> process</a:t>
            </a:r>
          </a:p>
          <a:p>
            <a:pPr>
              <a:buFont typeface="Arial"/>
              <a:buChar char="•"/>
            </a:pPr>
            <a:r>
              <a:rPr lang="en-US" sz="1400" i="1" dirty="0" smtClean="0">
                <a:solidFill>
                  <a:srgbClr val="FFFFFF"/>
                </a:solidFill>
              </a:rPr>
              <a:t> EC rates</a:t>
            </a:r>
          </a:p>
          <a:p>
            <a:pPr>
              <a:buFont typeface="Arial"/>
              <a:buChar char="•"/>
            </a:pPr>
            <a:r>
              <a:rPr lang="en-US" sz="1400" i="1" dirty="0" smtClean="0">
                <a:solidFill>
                  <a:srgbClr val="FFFFFF"/>
                </a:solidFill>
              </a:rPr>
              <a:t> radioactivity </a:t>
            </a:r>
          </a:p>
          <a:p>
            <a:r>
              <a:rPr lang="en-US" sz="1400" i="1" dirty="0">
                <a:solidFill>
                  <a:srgbClr val="FFFFFF"/>
                </a:solidFill>
              </a:rPr>
              <a:t> </a:t>
            </a:r>
            <a:r>
              <a:rPr lang="en-US" sz="1400" i="1" dirty="0" smtClean="0">
                <a:solidFill>
                  <a:srgbClr val="FFFFFF"/>
                </a:solidFill>
              </a:rPr>
              <a:t> (</a:t>
            </a:r>
            <a:r>
              <a:rPr lang="en-US" sz="1400" i="1" baseline="30000" dirty="0" smtClean="0">
                <a:solidFill>
                  <a:srgbClr val="FFFFFF"/>
                </a:solidFill>
              </a:rPr>
              <a:t>26</a:t>
            </a:r>
            <a:r>
              <a:rPr lang="en-US" sz="1400" i="1" dirty="0" smtClean="0">
                <a:solidFill>
                  <a:srgbClr val="FFFFFF"/>
                </a:solidFill>
              </a:rPr>
              <a:t>Al, </a:t>
            </a:r>
            <a:r>
              <a:rPr lang="en-US" sz="1400" i="1" baseline="30000" dirty="0" smtClean="0">
                <a:solidFill>
                  <a:srgbClr val="FFFFFF"/>
                </a:solidFill>
              </a:rPr>
              <a:t>44</a:t>
            </a:r>
            <a:r>
              <a:rPr lang="en-US" sz="1400" i="1" dirty="0" smtClean="0">
                <a:solidFill>
                  <a:srgbClr val="FFFFFF"/>
                </a:solidFill>
              </a:rPr>
              <a:t>Ti, </a:t>
            </a:r>
            <a:r>
              <a:rPr lang="en-US" sz="1400" i="1" baseline="30000" dirty="0" smtClean="0">
                <a:solidFill>
                  <a:srgbClr val="FFFFFF"/>
                </a:solidFill>
              </a:rPr>
              <a:t>56</a:t>
            </a:r>
            <a:r>
              <a:rPr lang="en-US" sz="1400" i="1" dirty="0" smtClean="0">
                <a:solidFill>
                  <a:srgbClr val="FFFFFF"/>
                </a:solidFill>
              </a:rPr>
              <a:t>Ni, </a:t>
            </a:r>
            <a:r>
              <a:rPr lang="en-US" sz="1400" i="1" baseline="30000" dirty="0" smtClean="0">
                <a:solidFill>
                  <a:srgbClr val="FFFFFF"/>
                </a:solidFill>
              </a:rPr>
              <a:t>60</a:t>
            </a:r>
            <a:r>
              <a:rPr lang="en-US" sz="1400" i="1" dirty="0" smtClean="0">
                <a:solidFill>
                  <a:srgbClr val="FFFFFF"/>
                </a:solidFill>
              </a:rPr>
              <a:t>Fe)</a:t>
            </a:r>
            <a:endParaRPr lang="en-US" sz="1400" i="1" dirty="0">
              <a:solidFill>
                <a:srgbClr val="FFFFFF"/>
              </a:solidFill>
            </a:endParaRPr>
          </a:p>
        </p:txBody>
      </p:sp>
      <p:sp>
        <p:nvSpPr>
          <p:cNvPr id="18" name="TextBox 17"/>
          <p:cNvSpPr txBox="1"/>
          <p:nvPr/>
        </p:nvSpPr>
        <p:spPr>
          <a:xfrm>
            <a:off x="2524859" y="3733800"/>
            <a:ext cx="1542410" cy="738664"/>
          </a:xfrm>
          <a:prstGeom prst="rect">
            <a:avLst/>
          </a:prstGeom>
          <a:noFill/>
        </p:spPr>
        <p:txBody>
          <a:bodyPr wrap="none" rtlCol="0">
            <a:spAutoFit/>
          </a:bodyPr>
          <a:lstStyle/>
          <a:p>
            <a:r>
              <a:rPr lang="en-US" sz="1400" dirty="0" smtClean="0">
                <a:solidFill>
                  <a:srgbClr val="FFFFFF"/>
                </a:solidFill>
              </a:rPr>
              <a:t>Nova</a:t>
            </a:r>
          </a:p>
          <a:p>
            <a:pPr>
              <a:buFont typeface="Arial"/>
              <a:buChar char="•"/>
            </a:pPr>
            <a:r>
              <a:rPr lang="en-US" sz="1400" dirty="0" smtClean="0">
                <a:solidFill>
                  <a:srgbClr val="FFFFFF"/>
                </a:solidFill>
              </a:rPr>
              <a:t> </a:t>
            </a:r>
            <a:r>
              <a:rPr lang="en-US" sz="1400" i="1" dirty="0" smtClean="0">
                <a:solidFill>
                  <a:srgbClr val="FFFFFF"/>
                </a:solidFill>
              </a:rPr>
              <a:t>hot CNO cycles</a:t>
            </a:r>
          </a:p>
          <a:p>
            <a:pPr>
              <a:buFont typeface="Arial"/>
              <a:buChar char="•"/>
            </a:pPr>
            <a:r>
              <a:rPr lang="en-US" sz="1400" i="1" dirty="0" smtClean="0">
                <a:solidFill>
                  <a:srgbClr val="FFFFFF"/>
                </a:solidFill>
              </a:rPr>
              <a:t> Ne-Ca burning</a:t>
            </a:r>
            <a:endParaRPr lang="en-US" sz="1400" i="1" dirty="0">
              <a:solidFill>
                <a:srgbClr val="FFFFFF"/>
              </a:solidFill>
            </a:endParaRPr>
          </a:p>
        </p:txBody>
      </p:sp>
      <p:sp>
        <p:nvSpPr>
          <p:cNvPr id="22" name="TextBox 21"/>
          <p:cNvSpPr txBox="1"/>
          <p:nvPr/>
        </p:nvSpPr>
        <p:spPr>
          <a:xfrm>
            <a:off x="4379893" y="126603"/>
            <a:ext cx="1938351" cy="1384995"/>
          </a:xfrm>
          <a:prstGeom prst="rect">
            <a:avLst/>
          </a:prstGeom>
          <a:noFill/>
        </p:spPr>
        <p:txBody>
          <a:bodyPr wrap="none" rtlCol="0">
            <a:spAutoFit/>
          </a:bodyPr>
          <a:lstStyle/>
          <a:p>
            <a:r>
              <a:rPr lang="en-US" sz="1400" dirty="0" smtClean="0">
                <a:solidFill>
                  <a:srgbClr val="FFFFFF"/>
                </a:solidFill>
              </a:rPr>
              <a:t>Short XRB</a:t>
            </a:r>
          </a:p>
          <a:p>
            <a:pPr>
              <a:buFont typeface="Arial"/>
              <a:buChar char="•"/>
            </a:pPr>
            <a:r>
              <a:rPr lang="en-US" sz="1400" dirty="0" smtClean="0">
                <a:solidFill>
                  <a:srgbClr val="FFFFFF"/>
                </a:solidFill>
              </a:rPr>
              <a:t> </a:t>
            </a:r>
            <a:r>
              <a:rPr lang="en-US" sz="1400" i="1" dirty="0" smtClean="0">
                <a:solidFill>
                  <a:srgbClr val="FFFFFF"/>
                </a:solidFill>
              </a:rPr>
              <a:t>hot CNO cycles</a:t>
            </a:r>
          </a:p>
          <a:p>
            <a:pPr>
              <a:buFont typeface="Arial"/>
              <a:buChar char="•"/>
            </a:pPr>
            <a:r>
              <a:rPr lang="en-US" sz="1400" i="1" dirty="0">
                <a:solidFill>
                  <a:srgbClr val="FFFFFF"/>
                </a:solidFill>
              </a:rPr>
              <a:t> </a:t>
            </a:r>
            <a:r>
              <a:rPr lang="el-GR" sz="1400" i="1" dirty="0" smtClean="0">
                <a:solidFill>
                  <a:srgbClr val="FFFFFF"/>
                </a:solidFill>
              </a:rPr>
              <a:t>α</a:t>
            </a:r>
            <a:r>
              <a:rPr lang="en-US" sz="1400" i="1" dirty="0" smtClean="0">
                <a:solidFill>
                  <a:srgbClr val="FFFFFF"/>
                </a:solidFill>
              </a:rPr>
              <a:t>p-process</a:t>
            </a:r>
          </a:p>
          <a:p>
            <a:pPr>
              <a:buFont typeface="Arial"/>
              <a:buChar char="•"/>
            </a:pPr>
            <a:r>
              <a:rPr lang="en-US" sz="1400" i="1" dirty="0">
                <a:solidFill>
                  <a:srgbClr val="FFFFFF"/>
                </a:solidFill>
              </a:rPr>
              <a:t> </a:t>
            </a:r>
            <a:r>
              <a:rPr lang="en-US" sz="1400" i="1" dirty="0" err="1" smtClean="0">
                <a:solidFill>
                  <a:srgbClr val="FFFFFF"/>
                </a:solidFill>
              </a:rPr>
              <a:t>rp</a:t>
            </a:r>
            <a:r>
              <a:rPr lang="en-US" sz="1400" i="1" dirty="0" smtClean="0">
                <a:solidFill>
                  <a:srgbClr val="FFFFFF"/>
                </a:solidFill>
              </a:rPr>
              <a:t>-process</a:t>
            </a:r>
          </a:p>
          <a:p>
            <a:pPr>
              <a:buFont typeface="Arial"/>
              <a:buChar char="•"/>
            </a:pPr>
            <a:r>
              <a:rPr lang="en-US" sz="1400" i="1" dirty="0" smtClean="0">
                <a:solidFill>
                  <a:srgbClr val="FFFFFF"/>
                </a:solidFill>
              </a:rPr>
              <a:t> EC rates</a:t>
            </a:r>
          </a:p>
          <a:p>
            <a:pPr>
              <a:buFont typeface="Arial"/>
              <a:buChar char="•"/>
            </a:pPr>
            <a:r>
              <a:rPr lang="en-US" sz="1400" i="1" dirty="0">
                <a:solidFill>
                  <a:srgbClr val="FFFFFF"/>
                </a:solidFill>
              </a:rPr>
              <a:t> </a:t>
            </a:r>
            <a:r>
              <a:rPr lang="en-US" sz="1400" i="1" dirty="0" err="1" smtClean="0">
                <a:solidFill>
                  <a:srgbClr val="FFFFFF"/>
                </a:solidFill>
              </a:rPr>
              <a:t>pycnonuclear</a:t>
            </a:r>
            <a:r>
              <a:rPr lang="en-US" sz="1400" i="1" dirty="0" smtClean="0">
                <a:solidFill>
                  <a:srgbClr val="FFFFFF"/>
                </a:solidFill>
              </a:rPr>
              <a:t>  fusion</a:t>
            </a:r>
            <a:endParaRPr lang="en-US" sz="1400" i="1" dirty="0">
              <a:solidFill>
                <a:srgbClr val="FFFFFF"/>
              </a:solidFill>
            </a:endParaRPr>
          </a:p>
        </p:txBody>
      </p:sp>
      <p:sp>
        <p:nvSpPr>
          <p:cNvPr id="2" name="Oval 1"/>
          <p:cNvSpPr/>
          <p:nvPr/>
        </p:nvSpPr>
        <p:spPr bwMode="auto">
          <a:xfrm>
            <a:off x="6011900" y="944881"/>
            <a:ext cx="84100" cy="4571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414832" y="161069"/>
            <a:ext cx="6729168" cy="1143000"/>
          </a:xfrm>
        </p:spPr>
        <p:txBody>
          <a:bodyPr/>
          <a:lstStyle/>
          <a:p>
            <a:r>
              <a:rPr lang="en-US" sz="4000" dirty="0" smtClean="0">
                <a:solidFill>
                  <a:schemeClr val="tx1"/>
                </a:solidFill>
                <a:latin typeface="Comic Sans MS"/>
                <a:cs typeface="Comic Sans MS"/>
              </a:rPr>
              <a:t>Accelerators Underground</a:t>
            </a:r>
            <a:endParaRPr lang="en-US" sz="4000" dirty="0">
              <a:solidFill>
                <a:schemeClr val="tx1"/>
              </a:solidFill>
              <a:latin typeface="Comic Sans MS"/>
              <a:cs typeface="Comic Sans MS"/>
            </a:endParaRPr>
          </a:p>
        </p:txBody>
      </p:sp>
      <p:pic>
        <p:nvPicPr>
          <p:cNvPr id="5" name="Picture 4" descr="66698051_53eaebd7b2.jpg"/>
          <p:cNvPicPr>
            <a:picLocks noChangeAspect="1"/>
          </p:cNvPicPr>
          <p:nvPr/>
        </p:nvPicPr>
        <p:blipFill>
          <a:blip r:embed="rId2"/>
          <a:srcRect/>
          <a:stretch>
            <a:fillRect/>
          </a:stretch>
        </p:blipFill>
        <p:spPr bwMode="auto">
          <a:xfrm>
            <a:off x="76200" y="3684020"/>
            <a:ext cx="2338632" cy="3118175"/>
          </a:xfrm>
          <a:prstGeom prst="rect">
            <a:avLst/>
          </a:prstGeom>
          <a:noFill/>
          <a:ln w="9525">
            <a:noFill/>
            <a:miter lim="800000"/>
            <a:headEnd/>
            <a:tailEnd/>
          </a:ln>
        </p:spPr>
      </p:pic>
      <p:pic>
        <p:nvPicPr>
          <p:cNvPr id="6" name="Picture 5" descr="IMG_4815.jpg"/>
          <p:cNvPicPr>
            <a:picLocks noChangeAspect="1"/>
          </p:cNvPicPr>
          <p:nvPr/>
        </p:nvPicPr>
        <p:blipFill>
          <a:blip r:embed="rId3"/>
          <a:srcRect/>
          <a:stretch>
            <a:fillRect/>
          </a:stretch>
        </p:blipFill>
        <p:spPr bwMode="auto">
          <a:xfrm>
            <a:off x="76200" y="457200"/>
            <a:ext cx="2338632" cy="3118175"/>
          </a:xfrm>
          <a:prstGeom prst="rect">
            <a:avLst/>
          </a:prstGeom>
          <a:noFill/>
          <a:ln w="9525">
            <a:noFill/>
            <a:miter lim="800000"/>
            <a:headEnd/>
            <a:tailEnd/>
          </a:ln>
        </p:spPr>
      </p:pic>
      <p:grpSp>
        <p:nvGrpSpPr>
          <p:cNvPr id="7" name="Group 6"/>
          <p:cNvGrpSpPr/>
          <p:nvPr/>
        </p:nvGrpSpPr>
        <p:grpSpPr>
          <a:xfrm>
            <a:off x="6172200" y="1219199"/>
            <a:ext cx="2890192" cy="2389306"/>
            <a:chOff x="561313" y="4620399"/>
            <a:chExt cx="2460604" cy="182880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3" y="4620399"/>
              <a:ext cx="2438400" cy="1828800"/>
            </a:xfrm>
            <a:prstGeom prst="rect">
              <a:avLst/>
            </a:prstGeom>
          </p:spPr>
        </p:pic>
        <p:sp>
          <p:nvSpPr>
            <p:cNvPr id="9" name="Rectangle 8"/>
            <p:cNvSpPr/>
            <p:nvPr/>
          </p:nvSpPr>
          <p:spPr>
            <a:xfrm>
              <a:off x="583518" y="5638800"/>
              <a:ext cx="2438399" cy="353363"/>
            </a:xfrm>
            <a:prstGeom prst="rect">
              <a:avLst/>
            </a:prstGeom>
          </p:spPr>
          <p:txBody>
            <a:bodyPr wrap="square">
              <a:spAutoFit/>
            </a:bodyPr>
            <a:lstStyle/>
            <a:p>
              <a:pPr algn="ctr"/>
              <a:r>
                <a:rPr lang="en-US" sz="1200" dirty="0" smtClean="0">
                  <a:solidFill>
                    <a:schemeClr val="bg1"/>
                  </a:solidFill>
                </a:rPr>
                <a:t>India </a:t>
              </a:r>
              <a:r>
                <a:rPr lang="en-US" sz="1200" dirty="0">
                  <a:solidFill>
                    <a:schemeClr val="bg1"/>
                  </a:solidFill>
                </a:rPr>
                <a:t>Neutrino </a:t>
              </a:r>
              <a:r>
                <a:rPr lang="en-US" sz="1200" dirty="0" smtClean="0">
                  <a:solidFill>
                    <a:schemeClr val="bg1"/>
                  </a:solidFill>
                </a:rPr>
                <a:t>Observatory INO, with FRENA accelerator  (</a:t>
              </a:r>
              <a:r>
                <a:rPr lang="en-US" sz="1200" dirty="0" err="1" smtClean="0">
                  <a:solidFill>
                    <a:schemeClr val="bg1"/>
                  </a:solidFill>
                </a:rPr>
                <a:t>Saha</a:t>
              </a:r>
              <a:r>
                <a:rPr lang="en-US" sz="1200" dirty="0" smtClean="0">
                  <a:solidFill>
                    <a:schemeClr val="bg1"/>
                  </a:solidFill>
                </a:rPr>
                <a:t> Institute) </a:t>
              </a:r>
              <a:endParaRPr lang="en-US" sz="1200" dirty="0">
                <a:solidFill>
                  <a:schemeClr val="bg1"/>
                </a:solidFill>
                <a:effectLst/>
              </a:endParaRPr>
            </a:p>
          </p:txBody>
        </p:sp>
      </p:gr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b="3116"/>
          <a:stretch/>
        </p:blipFill>
        <p:spPr>
          <a:xfrm>
            <a:off x="2482288" y="3701961"/>
            <a:ext cx="3126849" cy="3104824"/>
          </a:xfrm>
          <a:prstGeom prst="rect">
            <a:avLst/>
          </a:prstGeom>
        </p:spPr>
      </p:pic>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9" t="2479" r="-1" b="783"/>
          <a:stretch/>
        </p:blipFill>
        <p:spPr bwMode="auto">
          <a:xfrm>
            <a:off x="5701192" y="3719099"/>
            <a:ext cx="3339007" cy="3091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3013" y="304799"/>
            <a:ext cx="2133600" cy="461665"/>
          </a:xfrm>
          <a:prstGeom prst="rect">
            <a:avLst/>
          </a:prstGeom>
          <a:noFill/>
        </p:spPr>
        <p:txBody>
          <a:bodyPr wrap="square" rtlCol="0">
            <a:spAutoFit/>
          </a:bodyPr>
          <a:lstStyle/>
          <a:p>
            <a:pPr algn="ctr"/>
            <a:r>
              <a:rPr lang="en-US" sz="1200" dirty="0" err="1" smtClean="0"/>
              <a:t>Felsenkeller</a:t>
            </a:r>
            <a:r>
              <a:rPr lang="en-US" sz="1200" dirty="0" smtClean="0"/>
              <a:t> Dresden: German </a:t>
            </a:r>
            <a:r>
              <a:rPr lang="en-US" sz="1200" dirty="0"/>
              <a:t>I</a:t>
            </a:r>
            <a:r>
              <a:rPr lang="en-US" sz="1200" dirty="0" smtClean="0"/>
              <a:t>nitiative</a:t>
            </a:r>
            <a:endParaRPr lang="en-US" sz="1200" dirty="0"/>
          </a:p>
        </p:txBody>
      </p:sp>
      <p:sp>
        <p:nvSpPr>
          <p:cNvPr id="13" name="TextBox 12"/>
          <p:cNvSpPr txBox="1"/>
          <p:nvPr/>
        </p:nvSpPr>
        <p:spPr>
          <a:xfrm>
            <a:off x="2414832" y="2920283"/>
            <a:ext cx="1623768" cy="461665"/>
          </a:xfrm>
          <a:prstGeom prst="rect">
            <a:avLst/>
          </a:prstGeom>
          <a:noFill/>
        </p:spPr>
        <p:txBody>
          <a:bodyPr wrap="square" rtlCol="0">
            <a:spAutoFit/>
          </a:bodyPr>
          <a:lstStyle/>
          <a:p>
            <a:pPr algn="ctr"/>
            <a:r>
              <a:rPr lang="en-US" sz="1200" dirty="0" smtClean="0">
                <a:solidFill>
                  <a:schemeClr val="bg1"/>
                </a:solidFill>
              </a:rPr>
              <a:t>KURF, West Virginia a US possibility</a:t>
            </a:r>
            <a:endParaRPr lang="en-US" sz="1200" dirty="0">
              <a:solidFill>
                <a:schemeClr val="bg1"/>
              </a:solidFill>
            </a:endParaRPr>
          </a:p>
        </p:txBody>
      </p:sp>
      <p:sp>
        <p:nvSpPr>
          <p:cNvPr id="14" name="TextBox 13"/>
          <p:cNvSpPr txBox="1"/>
          <p:nvPr/>
        </p:nvSpPr>
        <p:spPr>
          <a:xfrm>
            <a:off x="152400" y="6129913"/>
            <a:ext cx="1600200" cy="646331"/>
          </a:xfrm>
          <a:prstGeom prst="rect">
            <a:avLst/>
          </a:prstGeom>
          <a:noFill/>
        </p:spPr>
        <p:txBody>
          <a:bodyPr wrap="square" rtlCol="0">
            <a:spAutoFit/>
          </a:bodyPr>
          <a:lstStyle/>
          <a:p>
            <a:pPr algn="ctr"/>
            <a:r>
              <a:rPr lang="en-US" sz="1200" dirty="0" err="1" smtClean="0">
                <a:solidFill>
                  <a:schemeClr val="bg1"/>
                </a:solidFill>
              </a:rPr>
              <a:t>Canfranc</a:t>
            </a:r>
            <a:r>
              <a:rPr lang="en-US" sz="1200" dirty="0" smtClean="0">
                <a:solidFill>
                  <a:schemeClr val="bg1"/>
                </a:solidFill>
              </a:rPr>
              <a:t>, Spain, a European – Spanish French proposal</a:t>
            </a:r>
            <a:endParaRPr lang="en-US" sz="1200" dirty="0">
              <a:solidFill>
                <a:schemeClr val="bg1"/>
              </a:solidFill>
            </a:endParaRPr>
          </a:p>
        </p:txBody>
      </p:sp>
      <p:grpSp>
        <p:nvGrpSpPr>
          <p:cNvPr id="15" name="Group 14"/>
          <p:cNvGrpSpPr/>
          <p:nvPr/>
        </p:nvGrpSpPr>
        <p:grpSpPr>
          <a:xfrm>
            <a:off x="2482290" y="1219200"/>
            <a:ext cx="3613709" cy="2356175"/>
            <a:chOff x="2209800" y="3429236"/>
            <a:chExt cx="3112618" cy="2084008"/>
          </a:xfrm>
        </p:grpSpPr>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800" y="3429236"/>
              <a:ext cx="3112618" cy="2084008"/>
            </a:xfrm>
            <a:prstGeom prst="rect">
              <a:avLst/>
            </a:prstGeom>
          </p:spPr>
        </p:pic>
        <p:sp>
          <p:nvSpPr>
            <p:cNvPr id="17" name="TextBox 16"/>
            <p:cNvSpPr txBox="1"/>
            <p:nvPr/>
          </p:nvSpPr>
          <p:spPr>
            <a:xfrm>
              <a:off x="2362200" y="3499778"/>
              <a:ext cx="1756763" cy="276999"/>
            </a:xfrm>
            <a:prstGeom prst="rect">
              <a:avLst/>
            </a:prstGeom>
            <a:noFill/>
          </p:spPr>
          <p:txBody>
            <a:bodyPr wrap="none" rtlCol="0">
              <a:spAutoFit/>
            </a:bodyPr>
            <a:lstStyle/>
            <a:p>
              <a:r>
                <a:rPr lang="en-US" sz="1200" dirty="0" smtClean="0">
                  <a:solidFill>
                    <a:schemeClr val="bg1"/>
                  </a:solidFill>
                </a:rPr>
                <a:t>Gran Sasso, LUNA-MV</a:t>
              </a:r>
              <a:endParaRPr lang="en-US" sz="1200" dirty="0">
                <a:solidFill>
                  <a:schemeClr val="bg1"/>
                </a:solidFill>
              </a:endParaRPr>
            </a:p>
          </p:txBody>
        </p:sp>
      </p:grpSp>
      <p:sp>
        <p:nvSpPr>
          <p:cNvPr id="18" name="TextBox 17"/>
          <p:cNvSpPr txBox="1"/>
          <p:nvPr/>
        </p:nvSpPr>
        <p:spPr>
          <a:xfrm>
            <a:off x="2590800" y="3810000"/>
            <a:ext cx="2937727" cy="276999"/>
          </a:xfrm>
          <a:prstGeom prst="rect">
            <a:avLst/>
          </a:prstGeom>
          <a:noFill/>
        </p:spPr>
        <p:txBody>
          <a:bodyPr wrap="none" rtlCol="0">
            <a:spAutoFit/>
          </a:bodyPr>
          <a:lstStyle/>
          <a:p>
            <a:r>
              <a:rPr lang="en-US" sz="1200" dirty="0" smtClean="0">
                <a:solidFill>
                  <a:schemeClr val="bg1"/>
                </a:solidFill>
              </a:rPr>
              <a:t>Andes Lab, Agua </a:t>
            </a:r>
            <a:r>
              <a:rPr lang="en-US" sz="1200" dirty="0" err="1" smtClean="0">
                <a:solidFill>
                  <a:schemeClr val="bg1"/>
                </a:solidFill>
              </a:rPr>
              <a:t>Negra</a:t>
            </a:r>
            <a:r>
              <a:rPr lang="en-US" sz="1200" dirty="0" smtClean="0">
                <a:solidFill>
                  <a:schemeClr val="bg1"/>
                </a:solidFill>
              </a:rPr>
              <a:t>, Argentina Chile</a:t>
            </a:r>
            <a:endParaRPr lang="en-US" sz="1200" dirty="0">
              <a:solidFill>
                <a:schemeClr val="bg1"/>
              </a:solidFill>
            </a:endParaRPr>
          </a:p>
        </p:txBody>
      </p:sp>
      <p:sp>
        <p:nvSpPr>
          <p:cNvPr id="19" name="TextBox 18"/>
          <p:cNvSpPr txBox="1"/>
          <p:nvPr/>
        </p:nvSpPr>
        <p:spPr>
          <a:xfrm>
            <a:off x="7162800" y="4572000"/>
            <a:ext cx="996491" cy="276999"/>
          </a:xfrm>
          <a:prstGeom prst="rect">
            <a:avLst/>
          </a:prstGeom>
          <a:noFill/>
        </p:spPr>
        <p:txBody>
          <a:bodyPr wrap="none" rtlCol="0">
            <a:spAutoFit/>
          </a:bodyPr>
          <a:lstStyle/>
          <a:p>
            <a:r>
              <a:rPr lang="en-US" sz="1200" dirty="0" smtClean="0">
                <a:solidFill>
                  <a:schemeClr val="bg1"/>
                </a:solidFill>
              </a:rPr>
              <a:t>CJPL China</a:t>
            </a:r>
            <a:endParaRPr lang="en-US" sz="1200" dirty="0">
              <a:solidFill>
                <a:schemeClr val="bg1"/>
              </a:solidFill>
            </a:endParaRPr>
          </a:p>
        </p:txBody>
      </p:sp>
    </p:spTree>
    <p:extLst>
      <p:ext uri="{BB962C8B-B14F-4D97-AF65-F5344CB8AC3E}">
        <p14:creationId xmlns:p14="http://schemas.microsoft.com/office/powerpoint/2010/main" val="8650173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04553" y="228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latin typeface="Comic Sans MS" pitchFamily="66" charset="0"/>
              </a:rPr>
              <a:t>The Laboratory Concept and Accelerator Opportunities</a:t>
            </a:r>
            <a:endParaRPr lang="en-US" dirty="0">
              <a:latin typeface="Comic Sans MS" pitchFamily="66"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1" y="1600200"/>
            <a:ext cx="4876799" cy="3535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4876800" y="1849698"/>
            <a:ext cx="4147951" cy="2996869"/>
          </a:xfrm>
          <a:prstGeom prst="rect">
            <a:avLst/>
          </a:prstGeom>
        </p:spPr>
      </p:pic>
      <p:sp>
        <p:nvSpPr>
          <p:cNvPr id="7" name="TextBox 6"/>
          <p:cNvSpPr txBox="1"/>
          <p:nvPr/>
        </p:nvSpPr>
        <p:spPr>
          <a:xfrm>
            <a:off x="227815" y="5257800"/>
            <a:ext cx="6172985" cy="1477328"/>
          </a:xfrm>
          <a:prstGeom prst="rect">
            <a:avLst/>
          </a:prstGeom>
          <a:noFill/>
        </p:spPr>
        <p:txBody>
          <a:bodyPr wrap="square" rtlCol="0">
            <a:spAutoFit/>
          </a:bodyPr>
          <a:lstStyle/>
          <a:p>
            <a:pPr algn="just"/>
            <a:r>
              <a:rPr lang="en-US" dirty="0" smtClean="0"/>
              <a:t>30 mA tandem accelerator (TESQ) for Boron Neutron Capture Therapy BNCT, is being developed at TANDAR. The design could be could be further developed in an underground environment for providing intense proton, alpha, and carbon beams at the energies of stellar burning: </a:t>
            </a:r>
          </a:p>
        </p:txBody>
      </p:sp>
      <p:sp>
        <p:nvSpPr>
          <p:cNvPr id="8" name="TextBox 7"/>
          <p:cNvSpPr txBox="1"/>
          <p:nvPr/>
        </p:nvSpPr>
        <p:spPr>
          <a:xfrm>
            <a:off x="6629400" y="5534799"/>
            <a:ext cx="2202847" cy="923330"/>
          </a:xfrm>
          <a:prstGeom prst="rect">
            <a:avLst/>
          </a:prstGeom>
          <a:noFill/>
        </p:spPr>
        <p:txBody>
          <a:bodyPr wrap="none" rtlCol="0">
            <a:spAutoFit/>
          </a:bodyPr>
          <a:lstStyle/>
          <a:p>
            <a:pPr algn="just"/>
            <a:r>
              <a:rPr lang="en-US" dirty="0" err="1"/>
              <a:t>E</a:t>
            </a:r>
            <a:r>
              <a:rPr lang="en-US" baseline="-25000" dirty="0" err="1"/>
              <a:t>p</a:t>
            </a:r>
            <a:r>
              <a:rPr lang="en-US" dirty="0"/>
              <a:t>=50-500 </a:t>
            </a:r>
            <a:r>
              <a:rPr lang="en-US" dirty="0" err="1"/>
              <a:t>keV</a:t>
            </a:r>
            <a:r>
              <a:rPr lang="en-US" dirty="0"/>
              <a:t>, </a:t>
            </a:r>
          </a:p>
          <a:p>
            <a:pPr algn="just"/>
            <a:r>
              <a:rPr lang="en-US" dirty="0"/>
              <a:t>E</a:t>
            </a:r>
            <a:r>
              <a:rPr lang="en-US" baseline="-25000" dirty="0"/>
              <a:t>α</a:t>
            </a:r>
            <a:r>
              <a:rPr lang="en-US" dirty="0"/>
              <a:t>=300-1600 </a:t>
            </a:r>
            <a:r>
              <a:rPr lang="en-US" dirty="0" err="1"/>
              <a:t>keV</a:t>
            </a:r>
            <a:endParaRPr lang="en-US" dirty="0"/>
          </a:p>
          <a:p>
            <a:pPr algn="just"/>
            <a:r>
              <a:rPr lang="en-US" dirty="0"/>
              <a:t>E</a:t>
            </a:r>
            <a:r>
              <a:rPr lang="en-US" baseline="-15000" dirty="0"/>
              <a:t>12</a:t>
            </a:r>
            <a:r>
              <a:rPr lang="en-US" baseline="-25000" dirty="0"/>
              <a:t>C</a:t>
            </a:r>
            <a:r>
              <a:rPr lang="en-US" dirty="0"/>
              <a:t>=2.0-6.0 MeV . </a:t>
            </a:r>
          </a:p>
        </p:txBody>
      </p:sp>
    </p:spTree>
    <p:extLst>
      <p:ext uri="{BB962C8B-B14F-4D97-AF65-F5344CB8AC3E}">
        <p14:creationId xmlns:p14="http://schemas.microsoft.com/office/powerpoint/2010/main" val="12315325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5877"/>
          <a:stretch/>
        </p:blipFill>
        <p:spPr bwMode="auto">
          <a:xfrm>
            <a:off x="1" y="1135117"/>
            <a:ext cx="9144000" cy="325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6200" y="304800"/>
            <a:ext cx="8991599" cy="677108"/>
          </a:xfrm>
          <a:prstGeom prst="rect">
            <a:avLst/>
          </a:prstGeom>
          <a:noFill/>
        </p:spPr>
        <p:txBody>
          <a:bodyPr wrap="square" rtlCol="0">
            <a:spAutoFit/>
          </a:bodyPr>
          <a:lstStyle/>
          <a:p>
            <a:pPr algn="ctr"/>
            <a:r>
              <a:rPr lang="en-US" sz="3800" dirty="0" smtClean="0">
                <a:solidFill>
                  <a:schemeClr val="accent5">
                    <a:lumMod val="50000"/>
                  </a:schemeClr>
                </a:solidFill>
                <a:latin typeface="Comic Sans MS" pitchFamily="66" charset="0"/>
              </a:rPr>
              <a:t>The Andes Laboratory Configuration</a:t>
            </a:r>
            <a:endParaRPr lang="en-US" sz="3800" dirty="0">
              <a:solidFill>
                <a:schemeClr val="accent5">
                  <a:lumMod val="50000"/>
                </a:schemeClr>
              </a:solidFill>
              <a:latin typeface="Comic Sans MS" pitchFamily="66"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7" y="4724401"/>
            <a:ext cx="3196311" cy="212954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8265" y="4724402"/>
            <a:ext cx="3070136" cy="212954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4708358"/>
            <a:ext cx="2895600" cy="2145585"/>
          </a:xfrm>
          <a:prstGeom prst="rect">
            <a:avLst/>
          </a:prstGeom>
        </p:spPr>
      </p:pic>
      <p:sp>
        <p:nvSpPr>
          <p:cNvPr id="10" name="TextBox 9"/>
          <p:cNvSpPr txBox="1"/>
          <p:nvPr/>
        </p:nvSpPr>
        <p:spPr>
          <a:xfrm>
            <a:off x="280737" y="3810000"/>
            <a:ext cx="8686800" cy="964623"/>
          </a:xfrm>
          <a:prstGeom prst="rect">
            <a:avLst/>
          </a:prstGeom>
          <a:noFill/>
        </p:spPr>
        <p:txBody>
          <a:bodyPr wrap="square" rtlCol="0">
            <a:spAutoFit/>
          </a:bodyPr>
          <a:lstStyle/>
          <a:p>
            <a:pPr algn="just">
              <a:lnSpc>
                <a:spcPct val="150000"/>
              </a:lnSpc>
            </a:pPr>
            <a:r>
              <a:rPr lang="en-US" sz="2000" dirty="0" smtClean="0">
                <a:latin typeface="Comic Sans MS" pitchFamily="66" charset="0"/>
              </a:rPr>
              <a:t>Taking advantage of the newly proposed highway tunnel connecting Argentina and Chile replacing the Agua </a:t>
            </a:r>
            <a:r>
              <a:rPr lang="en-US" sz="2000" dirty="0" err="1" smtClean="0">
                <a:latin typeface="Comic Sans MS" pitchFamily="66" charset="0"/>
              </a:rPr>
              <a:t>Negra</a:t>
            </a:r>
            <a:r>
              <a:rPr lang="en-US" sz="2000" dirty="0" smtClean="0">
                <a:latin typeface="Comic Sans MS" pitchFamily="66" charset="0"/>
              </a:rPr>
              <a:t> pass road over the Andes</a:t>
            </a:r>
            <a:endParaRPr lang="en-US" sz="2000" dirty="0">
              <a:latin typeface="Comic Sans MS" pitchFamily="66" charset="0"/>
            </a:endParaRPr>
          </a:p>
        </p:txBody>
      </p:sp>
    </p:spTree>
    <p:extLst>
      <p:ext uri="{BB962C8B-B14F-4D97-AF65-F5344CB8AC3E}">
        <p14:creationId xmlns:p14="http://schemas.microsoft.com/office/powerpoint/2010/main" val="39078531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11"/>
          <p:cNvSpPr txBox="1">
            <a:spLocks noChangeArrowheads="1"/>
          </p:cNvSpPr>
          <p:nvPr/>
        </p:nvSpPr>
        <p:spPr bwMode="auto">
          <a:xfrm>
            <a:off x="76200" y="2895600"/>
            <a:ext cx="8764587" cy="3831818"/>
          </a:xfrm>
          <a:prstGeom prst="rect">
            <a:avLst/>
          </a:prstGeom>
          <a:noFill/>
          <a:ln w="9525">
            <a:noFill/>
            <a:miter lim="800000"/>
            <a:headEnd/>
            <a:tailEnd/>
          </a:ln>
        </p:spPr>
        <p:txBody>
          <a:bodyPr wrap="square" anchor="t">
            <a:spAutoFit/>
          </a:bodyPr>
          <a:lstStyle/>
          <a:p>
            <a:pPr eaLnBrk="0" hangingPunct="0">
              <a:spcAft>
                <a:spcPts val="0"/>
              </a:spcAft>
              <a:buFont typeface="Wingdings" pitchFamily="2" charset="2"/>
              <a:buChar char="Ø"/>
            </a:pPr>
            <a:r>
              <a:rPr lang="en-US" sz="2400" dirty="0" smtClean="0">
                <a:solidFill>
                  <a:srgbClr val="D60000"/>
                </a:solidFill>
                <a:latin typeface="Comic Sans MS" pitchFamily="66" charset="0"/>
              </a:rPr>
              <a:t> </a:t>
            </a:r>
            <a:r>
              <a:rPr lang="en-US" sz="2800" dirty="0" smtClean="0">
                <a:solidFill>
                  <a:srgbClr val="D60000"/>
                </a:solidFill>
                <a:latin typeface="Comic Sans MS" pitchFamily="66" charset="0"/>
              </a:rPr>
              <a:t>Wide energy range </a:t>
            </a:r>
            <a:r>
              <a:rPr lang="en-US" sz="2400" dirty="0" smtClean="0">
                <a:solidFill>
                  <a:srgbClr val="404040"/>
                </a:solidFill>
                <a:latin typeface="Comic Sans MS" pitchFamily="66" charset="0"/>
              </a:rPr>
              <a:t>for covering </a:t>
            </a:r>
            <a:r>
              <a:rPr lang="en-US" sz="2400" dirty="0" smtClean="0">
                <a:solidFill>
                  <a:srgbClr val="D60000"/>
                </a:solidFill>
                <a:latin typeface="Comic Sans MS" pitchFamily="66" charset="0"/>
              </a:rPr>
              <a:t>all</a:t>
            </a:r>
            <a:r>
              <a:rPr lang="en-US" sz="2400" dirty="0" smtClean="0">
                <a:solidFill>
                  <a:srgbClr val="404040"/>
                </a:solidFill>
                <a:latin typeface="Comic Sans MS" pitchFamily="66" charset="0"/>
              </a:rPr>
              <a:t> stellar burning </a:t>
            </a:r>
          </a:p>
          <a:p>
            <a:pPr eaLnBrk="0" hangingPunct="0">
              <a:spcAft>
                <a:spcPts val="0"/>
              </a:spcAft>
            </a:pPr>
            <a:r>
              <a:rPr lang="en-US" sz="2400" dirty="0" smtClean="0">
                <a:solidFill>
                  <a:srgbClr val="404040"/>
                </a:solidFill>
                <a:latin typeface="Comic Sans MS" pitchFamily="66" charset="0"/>
              </a:rPr>
              <a:t>    phases, hydrogen, helium, and carbon burning</a:t>
            </a:r>
          </a:p>
          <a:p>
            <a:pPr eaLnBrk="0" hangingPunct="0">
              <a:spcAft>
                <a:spcPts val="600"/>
              </a:spcAft>
            </a:pPr>
            <a:endParaRPr lang="en-US" sz="1000" dirty="0">
              <a:solidFill>
                <a:srgbClr val="D60000"/>
              </a:solidFill>
              <a:latin typeface="Comic Sans MS" pitchFamily="66" charset="0"/>
            </a:endParaRPr>
          </a:p>
          <a:p>
            <a:pPr eaLnBrk="0" hangingPunct="0">
              <a:spcAft>
                <a:spcPts val="0"/>
              </a:spcAft>
              <a:buFont typeface="Wingdings" pitchFamily="2" charset="2"/>
              <a:buChar char="Ø"/>
            </a:pPr>
            <a:r>
              <a:rPr lang="en-US" sz="2800" dirty="0">
                <a:solidFill>
                  <a:srgbClr val="D60000"/>
                </a:solidFill>
                <a:latin typeface="Comic Sans MS" pitchFamily="66" charset="0"/>
              </a:rPr>
              <a:t> High beam currents</a:t>
            </a:r>
            <a:r>
              <a:rPr lang="en-US" sz="2800" dirty="0" smtClean="0">
                <a:solidFill>
                  <a:srgbClr val="D60000"/>
                </a:solidFill>
                <a:latin typeface="Comic Sans MS" pitchFamily="66" charset="0"/>
              </a:rPr>
              <a:t> </a:t>
            </a:r>
            <a:r>
              <a:rPr lang="en-US" sz="2400" dirty="0" smtClean="0">
                <a:solidFill>
                  <a:srgbClr val="404040"/>
                </a:solidFill>
                <a:latin typeface="Comic Sans MS" pitchFamily="66" charset="0"/>
              </a:rPr>
              <a:t>to extend </a:t>
            </a:r>
            <a:r>
              <a:rPr lang="en-US" sz="2400" dirty="0">
                <a:solidFill>
                  <a:srgbClr val="404040"/>
                </a:solidFill>
                <a:latin typeface="Comic Sans MS" pitchFamily="66" charset="0"/>
              </a:rPr>
              <a:t>measurements towards</a:t>
            </a:r>
            <a:r>
              <a:rPr lang="en-US" sz="2400" dirty="0" smtClean="0">
                <a:solidFill>
                  <a:srgbClr val="404040"/>
                </a:solidFill>
                <a:latin typeface="Comic Sans MS" pitchFamily="66" charset="0"/>
              </a:rPr>
              <a:t>   </a:t>
            </a:r>
          </a:p>
          <a:p>
            <a:pPr eaLnBrk="0" hangingPunct="0">
              <a:spcAft>
                <a:spcPts val="0"/>
              </a:spcAft>
            </a:pPr>
            <a:r>
              <a:rPr lang="en-US" sz="2400" dirty="0" smtClean="0">
                <a:solidFill>
                  <a:srgbClr val="404040"/>
                </a:solidFill>
                <a:latin typeface="Comic Sans MS" pitchFamily="66" charset="0"/>
              </a:rPr>
              <a:t>    lower energies close to the Gamow range</a:t>
            </a:r>
          </a:p>
          <a:p>
            <a:pPr eaLnBrk="0" hangingPunct="0">
              <a:buFont typeface="Wingdings" pitchFamily="2" charset="2"/>
              <a:buChar char="Ø"/>
            </a:pPr>
            <a:endParaRPr lang="en-US" sz="1000" dirty="0">
              <a:solidFill>
                <a:srgbClr val="404040"/>
              </a:solidFill>
              <a:latin typeface="Comic Sans MS" pitchFamily="66" charset="0"/>
            </a:endParaRPr>
          </a:p>
          <a:p>
            <a:pPr eaLnBrk="0" hangingPunct="0">
              <a:buFont typeface="Wingdings" pitchFamily="2" charset="2"/>
              <a:buChar char="Ø"/>
            </a:pPr>
            <a:r>
              <a:rPr lang="en-US" sz="2800" dirty="0" smtClean="0">
                <a:solidFill>
                  <a:srgbClr val="D60000"/>
                </a:solidFill>
                <a:latin typeface="Comic Sans MS" pitchFamily="66" charset="0"/>
              </a:rPr>
              <a:t> High density </a:t>
            </a:r>
            <a:r>
              <a:rPr lang="en-US" sz="2800" dirty="0">
                <a:solidFill>
                  <a:srgbClr val="D60000"/>
                </a:solidFill>
                <a:latin typeface="Comic Sans MS" pitchFamily="66" charset="0"/>
              </a:rPr>
              <a:t>target</a:t>
            </a:r>
            <a:r>
              <a:rPr lang="en-US" sz="2800" dirty="0" smtClean="0">
                <a:solidFill>
                  <a:srgbClr val="D60000"/>
                </a:solidFill>
                <a:latin typeface="Comic Sans MS" pitchFamily="66" charset="0"/>
              </a:rPr>
              <a:t> </a:t>
            </a:r>
            <a:r>
              <a:rPr lang="en-US" sz="2400" dirty="0" smtClean="0">
                <a:latin typeface="Comic Sans MS" pitchFamily="66" charset="0"/>
              </a:rPr>
              <a:t>with high power </a:t>
            </a:r>
            <a:r>
              <a:rPr lang="en-US" sz="2400" dirty="0" smtClean="0">
                <a:solidFill>
                  <a:srgbClr val="404040"/>
                </a:solidFill>
                <a:latin typeface="Comic Sans MS" pitchFamily="66" charset="0"/>
              </a:rPr>
              <a:t>capabilities </a:t>
            </a:r>
          </a:p>
          <a:p>
            <a:pPr eaLnBrk="0" hangingPunct="0"/>
            <a:r>
              <a:rPr lang="en-US" sz="2400" dirty="0" smtClean="0">
                <a:solidFill>
                  <a:srgbClr val="404040"/>
                </a:solidFill>
                <a:latin typeface="Comic Sans MS" pitchFamily="66" charset="0"/>
              </a:rPr>
              <a:t>    (confined gas </a:t>
            </a:r>
            <a:r>
              <a:rPr lang="en-US" sz="2400" dirty="0">
                <a:solidFill>
                  <a:srgbClr val="404040"/>
                </a:solidFill>
                <a:latin typeface="Comic Sans MS" pitchFamily="66" charset="0"/>
              </a:rPr>
              <a:t>jet &amp; solid targets</a:t>
            </a:r>
            <a:r>
              <a:rPr lang="en-US" sz="2400" dirty="0" smtClean="0">
                <a:solidFill>
                  <a:srgbClr val="404040"/>
                </a:solidFill>
                <a:latin typeface="Comic Sans MS" pitchFamily="66" charset="0"/>
              </a:rPr>
              <a:t>) to enhance luminosity</a:t>
            </a:r>
          </a:p>
          <a:p>
            <a:pPr eaLnBrk="0" hangingPunct="0">
              <a:buFont typeface="Wingdings" pitchFamily="2" charset="2"/>
              <a:buNone/>
            </a:pPr>
            <a:endParaRPr lang="en-US" sz="1000" dirty="0">
              <a:solidFill>
                <a:srgbClr val="404040"/>
              </a:solidFill>
              <a:latin typeface="Comic Sans MS" pitchFamily="66" charset="0"/>
            </a:endParaRPr>
          </a:p>
          <a:p>
            <a:pPr eaLnBrk="0" hangingPunct="0">
              <a:buFont typeface="Wingdings" pitchFamily="2" charset="2"/>
              <a:buChar char="Ø"/>
            </a:pPr>
            <a:r>
              <a:rPr lang="en-US" sz="2800" dirty="0" smtClean="0">
                <a:solidFill>
                  <a:srgbClr val="D60000"/>
                </a:solidFill>
                <a:latin typeface="Comic Sans MS" pitchFamily="66" charset="0"/>
              </a:rPr>
              <a:t> Advanced </a:t>
            </a:r>
            <a:r>
              <a:rPr lang="en-US" sz="2800" dirty="0">
                <a:solidFill>
                  <a:srgbClr val="D60000"/>
                </a:solidFill>
                <a:latin typeface="Comic Sans MS" pitchFamily="66" charset="0"/>
              </a:rPr>
              <a:t>detector design </a:t>
            </a:r>
            <a:r>
              <a:rPr lang="en-US" sz="2400" dirty="0">
                <a:solidFill>
                  <a:srgbClr val="404040"/>
                </a:solidFill>
                <a:latin typeface="Comic Sans MS" pitchFamily="66" charset="0"/>
              </a:rPr>
              <a:t>for active background </a:t>
            </a:r>
          </a:p>
          <a:p>
            <a:pPr eaLnBrk="0" hangingPunct="0"/>
            <a:r>
              <a:rPr lang="en-US" sz="2400" dirty="0">
                <a:solidFill>
                  <a:srgbClr val="404040"/>
                </a:solidFill>
                <a:latin typeface="Comic Sans MS" pitchFamily="66" charset="0"/>
              </a:rPr>
              <a:t>    rejection &amp; event </a:t>
            </a:r>
            <a:r>
              <a:rPr lang="en-US" sz="2400" dirty="0" smtClean="0">
                <a:solidFill>
                  <a:srgbClr val="404040"/>
                </a:solidFill>
                <a:latin typeface="Comic Sans MS" pitchFamily="66" charset="0"/>
              </a:rPr>
              <a:t>identification</a:t>
            </a:r>
            <a:endParaRPr lang="en-US" sz="2400" dirty="0">
              <a:solidFill>
                <a:srgbClr val="404040"/>
              </a:solidFill>
              <a:latin typeface="Comic Sans MS" pitchFamily="66" charset="0"/>
            </a:endParaRPr>
          </a:p>
        </p:txBody>
      </p:sp>
      <p:pic>
        <p:nvPicPr>
          <p:cNvPr id="6" name="Picture 2" descr="PA01029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0960"/>
            <a:ext cx="3779520" cy="28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4"/>
          <p:cNvSpPr>
            <a:spLocks noGrp="1" noChangeArrowheads="1"/>
          </p:cNvSpPr>
          <p:nvPr>
            <p:ph type="title"/>
          </p:nvPr>
        </p:nvSpPr>
        <p:spPr>
          <a:xfrm>
            <a:off x="3581400" y="923925"/>
            <a:ext cx="5638800" cy="1143000"/>
          </a:xfrm>
        </p:spPr>
        <p:txBody>
          <a:bodyPr/>
          <a:lstStyle/>
          <a:p>
            <a:pPr eaLnBrk="1" hangingPunct="1"/>
            <a:r>
              <a:rPr lang="en-US" sz="3600" dirty="0">
                <a:solidFill>
                  <a:srgbClr val="336600"/>
                </a:solidFill>
                <a:latin typeface="Comic Sans MS" pitchFamily="66" charset="0"/>
                <a:ea typeface="ＭＳ Ｐゴシック" pitchFamily="34" charset="-128"/>
              </a:rPr>
              <a:t>G</a:t>
            </a:r>
            <a:r>
              <a:rPr lang="en-US" sz="3600" dirty="0" smtClean="0">
                <a:solidFill>
                  <a:srgbClr val="336600"/>
                </a:solidFill>
                <a:latin typeface="Comic Sans MS" pitchFamily="66" charset="0"/>
                <a:ea typeface="ＭＳ Ｐゴシック" pitchFamily="34" charset="-128"/>
              </a:rPr>
              <a:t>oals and Projections for </a:t>
            </a:r>
            <a:br>
              <a:rPr lang="en-US" sz="3600" dirty="0" smtClean="0">
                <a:solidFill>
                  <a:srgbClr val="336600"/>
                </a:solidFill>
                <a:latin typeface="Comic Sans MS" pitchFamily="66" charset="0"/>
                <a:ea typeface="ＭＳ Ｐゴシック" pitchFamily="34" charset="-128"/>
              </a:rPr>
            </a:br>
            <a:r>
              <a:rPr lang="en-US" sz="3600" dirty="0" smtClean="0">
                <a:solidFill>
                  <a:srgbClr val="336600"/>
                </a:solidFill>
                <a:latin typeface="Comic Sans MS" pitchFamily="66" charset="0"/>
                <a:ea typeface="ＭＳ Ｐゴシック" pitchFamily="34" charset="-128"/>
              </a:rPr>
              <a:t>a new US Underground </a:t>
            </a:r>
            <a:r>
              <a:rPr lang="en-US" sz="3600" dirty="0">
                <a:solidFill>
                  <a:srgbClr val="336600"/>
                </a:solidFill>
                <a:latin typeface="Comic Sans MS" pitchFamily="66" charset="0"/>
                <a:ea typeface="ＭＳ Ｐゴシック" pitchFamily="34" charset="-128"/>
              </a:rPr>
              <a:t>A</a:t>
            </a:r>
            <a:r>
              <a:rPr lang="en-US" sz="3600" dirty="0" smtClean="0">
                <a:solidFill>
                  <a:srgbClr val="336600"/>
                </a:solidFill>
                <a:latin typeface="Comic Sans MS" pitchFamily="66" charset="0"/>
                <a:ea typeface="ＭＳ Ｐゴシック" pitchFamily="34" charset="-128"/>
              </a:rPr>
              <a:t>ccelerator </a:t>
            </a:r>
            <a:r>
              <a:rPr lang="en-US" sz="3600" dirty="0">
                <a:solidFill>
                  <a:srgbClr val="336600"/>
                </a:solidFill>
                <a:latin typeface="Comic Sans MS" pitchFamily="66" charset="0"/>
                <a:ea typeface="ＭＳ Ｐゴシック" pitchFamily="34" charset="-128"/>
              </a:rPr>
              <a:t>L</a:t>
            </a:r>
            <a:r>
              <a:rPr lang="en-US" sz="3600" dirty="0" smtClean="0">
                <a:solidFill>
                  <a:srgbClr val="336600"/>
                </a:solidFill>
                <a:latin typeface="Comic Sans MS" pitchFamily="66" charset="0"/>
                <a:ea typeface="ＭＳ Ｐゴシック" pitchFamily="34" charset="-128"/>
              </a:rPr>
              <a:t>aboratory?</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DIANA.jpg"/>
          <p:cNvPicPr>
            <a:picLocks noChangeAspect="1"/>
          </p:cNvPicPr>
          <p:nvPr/>
        </p:nvPicPr>
        <p:blipFill>
          <a:blip r:embed="rId3" cstate="print"/>
          <a:srcRect l="-2169" t="12468" r="82587" b="63166"/>
          <a:stretch>
            <a:fillRect/>
          </a:stretch>
        </p:blipFill>
        <p:spPr bwMode="auto">
          <a:xfrm>
            <a:off x="18716" y="62163"/>
            <a:ext cx="1066800" cy="990600"/>
          </a:xfrm>
          <a:prstGeom prst="rect">
            <a:avLst/>
          </a:prstGeom>
          <a:noFill/>
          <a:ln w="9525">
            <a:noFill/>
            <a:miter lim="800000"/>
            <a:headEnd/>
            <a:tailEnd/>
          </a:ln>
          <a:effectLst>
            <a:softEdge rad="127000"/>
          </a:effectLst>
        </p:spPr>
      </p:pic>
      <p:sp>
        <p:nvSpPr>
          <p:cNvPr id="17" name="Title 1"/>
          <p:cNvSpPr txBox="1">
            <a:spLocks/>
          </p:cNvSpPr>
          <p:nvPr/>
        </p:nvSpPr>
        <p:spPr bwMode="auto">
          <a:xfrm>
            <a:off x="18716" y="0"/>
            <a:ext cx="89027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chemeClr val="tx1"/>
                </a:solidFill>
                <a:latin typeface="Comic Sans MS" pitchFamily="66" charset="0"/>
                <a:ea typeface="ＭＳ Ｐゴシック" pitchFamily="34" charset="-128"/>
              </a:rPr>
              <a:t>US proposal of DIANA </a:t>
            </a:r>
          </a:p>
        </p:txBody>
      </p:sp>
      <p:pic>
        <p:nvPicPr>
          <p:cNvPr id="48129" name="Picture 2"/>
          <p:cNvPicPr>
            <a:picLocks noChangeAspect="1" noChangeArrowheads="1"/>
          </p:cNvPicPr>
          <p:nvPr/>
        </p:nvPicPr>
        <p:blipFill>
          <a:blip r:embed="rId4" cstate="print"/>
          <a:srcRect/>
          <a:stretch>
            <a:fillRect/>
          </a:stretch>
        </p:blipFill>
        <p:spPr bwMode="auto">
          <a:xfrm>
            <a:off x="4679" y="889000"/>
            <a:ext cx="9144000" cy="5970587"/>
          </a:xfrm>
          <a:prstGeom prst="rect">
            <a:avLst/>
          </a:prstGeom>
          <a:noFill/>
          <a:ln w="9525">
            <a:noFill/>
            <a:miter lim="800000"/>
            <a:headEnd/>
            <a:tailEnd/>
          </a:ln>
        </p:spPr>
      </p:pic>
      <p:sp>
        <p:nvSpPr>
          <p:cNvPr id="48131" name="Rectangle 32"/>
          <p:cNvSpPr>
            <a:spLocks noChangeArrowheads="1"/>
          </p:cNvSpPr>
          <p:nvPr/>
        </p:nvSpPr>
        <p:spPr bwMode="auto">
          <a:xfrm>
            <a:off x="4495800" y="1219200"/>
            <a:ext cx="4572000" cy="1200150"/>
          </a:xfrm>
          <a:prstGeom prst="rect">
            <a:avLst/>
          </a:prstGeom>
          <a:noFill/>
          <a:ln w="9525">
            <a:noFill/>
            <a:miter lim="800000"/>
            <a:headEnd/>
            <a:tailEnd/>
          </a:ln>
        </p:spPr>
        <p:txBody>
          <a:bodyPr>
            <a:spAutoFit/>
          </a:bodyPr>
          <a:lstStyle/>
          <a:p>
            <a:r>
              <a:rPr lang="en-US">
                <a:solidFill>
                  <a:srgbClr val="FFFF00"/>
                </a:solidFill>
                <a:latin typeface="Comic Sans MS" pitchFamily="66" charset="0"/>
              </a:rPr>
              <a:t>Approx. Cavity Dimensions:</a:t>
            </a:r>
          </a:p>
          <a:p>
            <a:r>
              <a:rPr lang="en-US">
                <a:solidFill>
                  <a:srgbClr val="FFFF00"/>
                </a:solidFill>
                <a:latin typeface="Comic Sans MS" pitchFamily="66" charset="0"/>
              </a:rPr>
              <a:t>Length: 45 m</a:t>
            </a:r>
            <a:br>
              <a:rPr lang="en-US">
                <a:solidFill>
                  <a:srgbClr val="FFFF00"/>
                </a:solidFill>
                <a:latin typeface="Comic Sans MS" pitchFamily="66" charset="0"/>
              </a:rPr>
            </a:br>
            <a:r>
              <a:rPr lang="en-US">
                <a:solidFill>
                  <a:srgbClr val="FFFF00"/>
                </a:solidFill>
                <a:latin typeface="Comic Sans MS" pitchFamily="66" charset="0"/>
              </a:rPr>
              <a:t>Width: 20 m</a:t>
            </a:r>
          </a:p>
          <a:p>
            <a:r>
              <a:rPr lang="en-US">
                <a:solidFill>
                  <a:srgbClr val="FFFF00"/>
                </a:solidFill>
                <a:latin typeface="Comic Sans MS" pitchFamily="66" charset="0"/>
              </a:rPr>
              <a:t>Max. Height: 20 m</a:t>
            </a:r>
          </a:p>
        </p:txBody>
      </p:sp>
      <p:cxnSp>
        <p:nvCxnSpPr>
          <p:cNvPr id="48132" name="Straight Arrow Connector 35"/>
          <p:cNvCxnSpPr>
            <a:cxnSpLocks noChangeShapeType="1"/>
          </p:cNvCxnSpPr>
          <p:nvPr/>
        </p:nvCxnSpPr>
        <p:spPr bwMode="auto">
          <a:xfrm rot="5400000">
            <a:off x="4610100" y="2552700"/>
            <a:ext cx="533400" cy="304800"/>
          </a:xfrm>
          <a:prstGeom prst="straightConnector1">
            <a:avLst/>
          </a:prstGeom>
          <a:noFill/>
          <a:ln w="38100" algn="ctr">
            <a:solidFill>
              <a:srgbClr val="FFFF00"/>
            </a:solidFill>
            <a:round/>
            <a:headEnd/>
            <a:tailEnd type="arrow" w="med" len="med"/>
          </a:ln>
        </p:spPr>
      </p:cxnSp>
      <p:pic>
        <p:nvPicPr>
          <p:cNvPr id="48133" name="Picture 2"/>
          <p:cNvPicPr>
            <a:picLocks noChangeAspect="1" noChangeArrowheads="1"/>
          </p:cNvPicPr>
          <p:nvPr/>
        </p:nvPicPr>
        <p:blipFill>
          <a:blip r:embed="rId5" cstate="print"/>
          <a:srcRect/>
          <a:stretch>
            <a:fillRect/>
          </a:stretch>
        </p:blipFill>
        <p:spPr bwMode="auto">
          <a:xfrm>
            <a:off x="36095" y="4724400"/>
            <a:ext cx="3221038" cy="2133600"/>
          </a:xfrm>
          <a:prstGeom prst="rect">
            <a:avLst/>
          </a:prstGeom>
          <a:noFill/>
          <a:ln w="9525">
            <a:noFill/>
            <a:miter lim="800000"/>
            <a:headEnd/>
            <a:tailEnd/>
          </a:ln>
        </p:spPr>
      </p:pic>
      <p:cxnSp>
        <p:nvCxnSpPr>
          <p:cNvPr id="48134" name="Straight Arrow Connector 38"/>
          <p:cNvCxnSpPr>
            <a:cxnSpLocks noChangeShapeType="1"/>
          </p:cNvCxnSpPr>
          <p:nvPr/>
        </p:nvCxnSpPr>
        <p:spPr bwMode="auto">
          <a:xfrm rot="16200000" flipV="1">
            <a:off x="-800100" y="3314700"/>
            <a:ext cx="2514600" cy="304800"/>
          </a:xfrm>
          <a:prstGeom prst="straightConnector1">
            <a:avLst/>
          </a:prstGeom>
          <a:noFill/>
          <a:ln w="28575" algn="ctr">
            <a:solidFill>
              <a:srgbClr val="FFC000"/>
            </a:solidFill>
            <a:round/>
            <a:headEnd/>
            <a:tailEnd type="arrow" w="med" len="med"/>
          </a:ln>
        </p:spPr>
      </p:cxnSp>
      <p:grpSp>
        <p:nvGrpSpPr>
          <p:cNvPr id="8" name="Group 7"/>
          <p:cNvGrpSpPr/>
          <p:nvPr/>
        </p:nvGrpSpPr>
        <p:grpSpPr>
          <a:xfrm>
            <a:off x="-36095" y="-2005"/>
            <a:ext cx="9256295" cy="6860005"/>
            <a:chOff x="-6016" y="-2005"/>
            <a:chExt cx="9150016" cy="6860005"/>
          </a:xfrm>
        </p:grpSpPr>
        <p:pic>
          <p:nvPicPr>
            <p:cNvPr id="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b="42265"/>
            <a:stretch>
              <a:fillRect/>
            </a:stretch>
          </p:blipFill>
          <p:spPr bwMode="auto">
            <a:xfrm>
              <a:off x="-6016" y="-2005"/>
              <a:ext cx="91440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420938"/>
              <a:ext cx="9144000"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dusel_2_h"/>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1295400"/>
              <a:ext cx="8199438"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9"/>
            <p:cNvSpPr txBox="1">
              <a:spLocks noChangeArrowheads="1"/>
            </p:cNvSpPr>
            <p:nvPr/>
          </p:nvSpPr>
          <p:spPr bwMode="auto">
            <a:xfrm>
              <a:off x="685800" y="4622800"/>
              <a:ext cx="2286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2000" b="1">
                  <a:solidFill>
                    <a:srgbClr val="CCFFCC"/>
                  </a:solidFill>
                </a:rPr>
                <a:t>MID-LEVEL</a:t>
              </a:r>
            </a:p>
            <a:p>
              <a:r>
                <a:rPr lang="en-US" sz="2000" b="1">
                  <a:solidFill>
                    <a:srgbClr val="CCFFCC"/>
                  </a:solidFill>
                </a:rPr>
                <a:t>Requirement</a:t>
              </a:r>
            </a:p>
            <a:p>
              <a:r>
                <a:rPr lang="en-US" sz="2000">
                  <a:solidFill>
                    <a:srgbClr val="CCFFCC"/>
                  </a:solidFill>
                </a:rPr>
                <a:t>with easy access</a:t>
              </a:r>
            </a:p>
            <a:p>
              <a:r>
                <a:rPr lang="en-US" sz="2000">
                  <a:solidFill>
                    <a:srgbClr val="CCFFCC"/>
                  </a:solidFill>
                </a:rPr>
                <a:t>for equipment and material</a:t>
              </a:r>
            </a:p>
          </p:txBody>
        </p:sp>
        <p:sp>
          <p:nvSpPr>
            <p:cNvPr id="13" name="Line 10"/>
            <p:cNvSpPr>
              <a:spLocks noChangeShapeType="1"/>
            </p:cNvSpPr>
            <p:nvPr/>
          </p:nvSpPr>
          <p:spPr bwMode="auto">
            <a:xfrm flipV="1">
              <a:off x="2286000" y="4100513"/>
              <a:ext cx="2640013" cy="700087"/>
            </a:xfrm>
            <a:prstGeom prst="line">
              <a:avLst/>
            </a:prstGeom>
            <a:noFill/>
            <a:ln w="28575">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4" name="Picture 13" descr="DIANA.jpg"/>
            <p:cNvPicPr>
              <a:picLocks noChangeAspect="1"/>
            </p:cNvPicPr>
            <p:nvPr/>
          </p:nvPicPr>
          <p:blipFill>
            <a:blip r:embed="rId3" cstate="print"/>
            <a:srcRect l="-2169" t="12468" r="82587" b="63166"/>
            <a:stretch>
              <a:fillRect/>
            </a:stretch>
          </p:blipFill>
          <p:spPr bwMode="auto">
            <a:xfrm>
              <a:off x="0" y="76200"/>
              <a:ext cx="1066800" cy="990600"/>
            </a:xfrm>
            <a:prstGeom prst="rect">
              <a:avLst/>
            </a:prstGeom>
            <a:noFill/>
            <a:ln w="9525">
              <a:noFill/>
              <a:miter lim="800000"/>
              <a:headEnd/>
              <a:tailEnd/>
            </a:ln>
            <a:effectLst>
              <a:softEdge rad="127000"/>
            </a:effectLst>
          </p:spPr>
        </p:pic>
      </p:grpSp>
      <p:sp>
        <p:nvSpPr>
          <p:cNvPr id="48130" name="Title 1"/>
          <p:cNvSpPr>
            <a:spLocks noGrp="1"/>
          </p:cNvSpPr>
          <p:nvPr>
            <p:ph type="title"/>
          </p:nvPr>
        </p:nvSpPr>
        <p:spPr>
          <a:xfrm>
            <a:off x="0" y="0"/>
            <a:ext cx="8902700" cy="1143000"/>
          </a:xfrm>
        </p:spPr>
        <p:txBody>
          <a:bodyPr/>
          <a:lstStyle/>
          <a:p>
            <a:r>
              <a:rPr lang="en-US" dirty="0" smtClean="0">
                <a:solidFill>
                  <a:schemeClr val="bg1"/>
                </a:solidFill>
                <a:latin typeface="Comic Sans MS" pitchFamily="66" charset="0"/>
                <a:ea typeface="ＭＳ Ｐゴシック" pitchFamily="34" charset="-128"/>
              </a:rPr>
              <a:t>US Proposal of DIANA </a:t>
            </a:r>
          </a:p>
        </p:txBody>
      </p:sp>
      <p:sp>
        <p:nvSpPr>
          <p:cNvPr id="18" name="TextBox 17"/>
          <p:cNvSpPr txBox="1"/>
          <p:nvPr/>
        </p:nvSpPr>
        <p:spPr>
          <a:xfrm>
            <a:off x="457200" y="1276290"/>
            <a:ext cx="6808449" cy="400110"/>
          </a:xfrm>
          <a:prstGeom prst="rect">
            <a:avLst/>
          </a:prstGeom>
          <a:solidFill>
            <a:schemeClr val="tx1">
              <a:lumMod val="85000"/>
              <a:lumOff val="15000"/>
            </a:schemeClr>
          </a:solidFill>
        </p:spPr>
        <p:txBody>
          <a:bodyPr wrap="none" rtlCol="0">
            <a:spAutoFit/>
          </a:bodyPr>
          <a:lstStyle/>
          <a:p>
            <a:r>
              <a:rPr lang="en-US" sz="2000" b="1" dirty="0" smtClean="0">
                <a:solidFill>
                  <a:srgbClr val="FFFFFF"/>
                </a:solidFill>
                <a:latin typeface="Comic Sans MS"/>
                <a:cs typeface="Comic Sans MS"/>
              </a:rPr>
              <a:t>D</a:t>
            </a:r>
            <a:r>
              <a:rPr lang="en-US" sz="2000" dirty="0" smtClean="0">
                <a:solidFill>
                  <a:srgbClr val="FFFFFF"/>
                </a:solidFill>
                <a:latin typeface="Comic Sans MS"/>
                <a:cs typeface="Comic Sans MS"/>
              </a:rPr>
              <a:t>ual/</a:t>
            </a:r>
            <a:r>
              <a:rPr lang="en-US" sz="2000" b="1" dirty="0" smtClean="0">
                <a:solidFill>
                  <a:srgbClr val="FFFFFF"/>
                </a:solidFill>
                <a:latin typeface="Comic Sans MS"/>
                <a:cs typeface="Comic Sans MS"/>
              </a:rPr>
              <a:t>D</a:t>
            </a:r>
            <a:r>
              <a:rPr lang="en-US" sz="2000" dirty="0" smtClean="0">
                <a:solidFill>
                  <a:srgbClr val="FFFFFF"/>
                </a:solidFill>
                <a:latin typeface="Comic Sans MS"/>
                <a:cs typeface="Comic Sans MS"/>
              </a:rPr>
              <a:t>USEL </a:t>
            </a:r>
            <a:r>
              <a:rPr lang="en-US" sz="2000" b="1" dirty="0" smtClean="0">
                <a:solidFill>
                  <a:srgbClr val="FFFFFF"/>
                </a:solidFill>
                <a:latin typeface="Comic Sans MS"/>
                <a:cs typeface="Comic Sans MS"/>
              </a:rPr>
              <a:t>I</a:t>
            </a:r>
            <a:r>
              <a:rPr lang="en-US" sz="2000" dirty="0" smtClean="0">
                <a:solidFill>
                  <a:srgbClr val="FFFFFF"/>
                </a:solidFill>
                <a:latin typeface="Comic Sans MS"/>
                <a:cs typeface="Comic Sans MS"/>
              </a:rPr>
              <a:t>on </a:t>
            </a:r>
            <a:r>
              <a:rPr lang="en-US" sz="2000" b="1" dirty="0" smtClean="0">
                <a:solidFill>
                  <a:srgbClr val="FFFFFF"/>
                </a:solidFill>
                <a:latin typeface="Comic Sans MS"/>
                <a:cs typeface="Comic Sans MS"/>
              </a:rPr>
              <a:t>A</a:t>
            </a:r>
            <a:r>
              <a:rPr lang="en-US" sz="2000" dirty="0" smtClean="0">
                <a:solidFill>
                  <a:srgbClr val="FFFFFF"/>
                </a:solidFill>
                <a:latin typeface="Comic Sans MS"/>
                <a:cs typeface="Comic Sans MS"/>
              </a:rPr>
              <a:t>ccelerator for </a:t>
            </a:r>
            <a:r>
              <a:rPr lang="en-US" sz="2000" b="1" dirty="0" smtClean="0">
                <a:solidFill>
                  <a:srgbClr val="FFFFFF"/>
                </a:solidFill>
                <a:latin typeface="Comic Sans MS"/>
                <a:cs typeface="Comic Sans MS"/>
              </a:rPr>
              <a:t>N</a:t>
            </a:r>
            <a:r>
              <a:rPr lang="en-US" sz="2000" dirty="0" smtClean="0">
                <a:solidFill>
                  <a:srgbClr val="FFFFFF"/>
                </a:solidFill>
                <a:latin typeface="Comic Sans MS"/>
                <a:cs typeface="Comic Sans MS"/>
              </a:rPr>
              <a:t>uclear </a:t>
            </a:r>
            <a:r>
              <a:rPr lang="en-US" sz="2000" b="1" dirty="0" smtClean="0">
                <a:solidFill>
                  <a:srgbClr val="FFFFFF"/>
                </a:solidFill>
                <a:latin typeface="Comic Sans MS"/>
                <a:cs typeface="Comic Sans MS"/>
              </a:rPr>
              <a:t>A</a:t>
            </a:r>
            <a:r>
              <a:rPr lang="en-US" sz="2000" dirty="0" smtClean="0">
                <a:solidFill>
                  <a:srgbClr val="FFFFFF"/>
                </a:solidFill>
                <a:latin typeface="Comic Sans MS"/>
                <a:cs typeface="Comic Sans MS"/>
              </a:rPr>
              <a:t>str</a:t>
            </a:r>
            <a:r>
              <a:rPr lang="en-US" sz="2000" dirty="0" smtClean="0">
                <a:solidFill>
                  <a:schemeClr val="bg1"/>
                </a:solidFill>
                <a:latin typeface="Comic Sans MS"/>
                <a:cs typeface="Comic Sans MS"/>
              </a:rPr>
              <a:t>ophysics</a:t>
            </a:r>
            <a:r>
              <a:rPr lang="en-US" sz="2000" dirty="0" smtClean="0">
                <a:solidFill>
                  <a:srgbClr val="FFFFFF"/>
                </a:solidFill>
                <a:latin typeface="Comic Sans MS"/>
                <a:cs typeface="Comic Sans MS"/>
              </a:rPr>
              <a:t> </a:t>
            </a:r>
            <a:endParaRPr lang="en-US" sz="2000" dirty="0">
              <a:solidFill>
                <a:srgbClr val="FFFFFF"/>
              </a:solidFill>
              <a:latin typeface="Comic Sans MS"/>
              <a:cs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8130"/>
                                        </p:tgtEl>
                                      </p:cBhvr>
                                    </p:animEffect>
                                    <p:set>
                                      <p:cBhvr>
                                        <p:cTn id="10" dur="1" fill="hold">
                                          <p:stCondLst>
                                            <p:cond delay="499"/>
                                          </p:stCondLst>
                                        </p:cTn>
                                        <p:tgtEl>
                                          <p:spTgt spid="48130"/>
                                        </p:tgtEl>
                                        <p:attrNameLst>
                                          <p:attrName>style.visibility</p:attrName>
                                        </p:attrNameLst>
                                      </p:cBhvr>
                                      <p:to>
                                        <p:strVal val="hidden"/>
                                      </p:to>
                                    </p:set>
                                  </p:childTnLst>
                                </p:cTn>
                              </p:par>
                              <p:par>
                                <p:cTn id="11" presetID="23" presetClass="exit" presetSubtype="32" fill="hold" grpId="0" nodeType="withEffect">
                                  <p:stCondLst>
                                    <p:cond delay="0"/>
                                  </p:stCondLst>
                                  <p:childTnLst>
                                    <p:anim calcmode="lin" valueType="num">
                                      <p:cBhvr>
                                        <p:cTn id="12" dur="500"/>
                                        <p:tgtEl>
                                          <p:spTgt spid="18"/>
                                        </p:tgtEl>
                                        <p:attrNameLst>
                                          <p:attrName>ppt_w</p:attrName>
                                        </p:attrNameLst>
                                      </p:cBhvr>
                                      <p:tavLst>
                                        <p:tav tm="0">
                                          <p:val>
                                            <p:strVal val="ppt_w"/>
                                          </p:val>
                                        </p:tav>
                                        <p:tav tm="100000">
                                          <p:val>
                                            <p:fltVal val="0"/>
                                          </p:val>
                                        </p:tav>
                                      </p:tavLst>
                                    </p:anim>
                                    <p:anim calcmode="lin" valueType="num">
                                      <p:cBhvr>
                                        <p:cTn id="13" dur="500"/>
                                        <p:tgtEl>
                                          <p:spTgt spid="18"/>
                                        </p:tgtEl>
                                        <p:attrNameLst>
                                          <p:attrName>ppt_h</p:attrName>
                                        </p:attrNameLst>
                                      </p:cBhvr>
                                      <p:tavLst>
                                        <p:tav tm="0">
                                          <p:val>
                                            <p:strVal val="ppt_h"/>
                                          </p:val>
                                        </p:tav>
                                        <p:tav tm="100000">
                                          <p:val>
                                            <p:fltVal val="0"/>
                                          </p:val>
                                        </p:tav>
                                      </p:tavLst>
                                    </p:anim>
                                    <p:set>
                                      <p:cBhvr>
                                        <p:cTn id="1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0"/>
          <p:cNvSpPr>
            <a:spLocks noChangeArrowheads="1"/>
          </p:cNvSpPr>
          <p:nvPr/>
        </p:nvSpPr>
        <p:spPr bwMode="auto">
          <a:xfrm>
            <a:off x="0" y="0"/>
            <a:ext cx="9144000" cy="6858000"/>
          </a:xfrm>
          <a:prstGeom prst="rect">
            <a:avLst/>
          </a:prstGeom>
          <a:solidFill>
            <a:srgbClr val="180C00"/>
          </a:solidFill>
          <a:ln w="9525">
            <a:solidFill>
              <a:schemeClr val="tx1"/>
            </a:solidFill>
            <a:round/>
            <a:headEnd/>
            <a:tailEnd/>
          </a:ln>
        </p:spPr>
        <p:txBody>
          <a:bodyPr/>
          <a:lstStyle/>
          <a:p>
            <a:pPr eaLnBrk="0" hangingPunct="0"/>
            <a:endParaRPr lang="en-US"/>
          </a:p>
        </p:txBody>
      </p:sp>
      <p:pic>
        <p:nvPicPr>
          <p:cNvPr id="50178" name="Picture 7" descr="DIANA_09_v2_flattened_8bit.png"/>
          <p:cNvPicPr>
            <a:picLocks noChangeAspect="1"/>
          </p:cNvPicPr>
          <p:nvPr/>
        </p:nvPicPr>
        <p:blipFill>
          <a:blip r:embed="rId3" cstate="print"/>
          <a:srcRect/>
          <a:stretch>
            <a:fillRect/>
          </a:stretch>
        </p:blipFill>
        <p:spPr bwMode="auto">
          <a:xfrm>
            <a:off x="0" y="1066800"/>
            <a:ext cx="9144000" cy="5334000"/>
          </a:xfrm>
          <a:prstGeom prst="rect">
            <a:avLst/>
          </a:prstGeom>
          <a:noFill/>
          <a:ln w="9525">
            <a:noFill/>
            <a:miter lim="800000"/>
            <a:headEnd/>
            <a:tailEnd/>
          </a:ln>
        </p:spPr>
      </p:pic>
      <p:sp>
        <p:nvSpPr>
          <p:cNvPr id="50179" name="Title 1"/>
          <p:cNvSpPr>
            <a:spLocks noGrp="1"/>
          </p:cNvSpPr>
          <p:nvPr>
            <p:ph type="title"/>
          </p:nvPr>
        </p:nvSpPr>
        <p:spPr>
          <a:xfrm>
            <a:off x="457200" y="152400"/>
            <a:ext cx="5257800" cy="990600"/>
          </a:xfrm>
        </p:spPr>
        <p:txBody>
          <a:bodyPr/>
          <a:lstStyle/>
          <a:p>
            <a:r>
              <a:rPr lang="en-US" dirty="0" smtClean="0">
                <a:solidFill>
                  <a:srgbClr val="FFC000"/>
                </a:solidFill>
                <a:latin typeface="Comic Sans MS" pitchFamily="66" charset="0"/>
                <a:ea typeface="ＭＳ Ｐゴシック" pitchFamily="34" charset="-128"/>
              </a:rPr>
              <a:t>DIANA Design</a:t>
            </a:r>
          </a:p>
        </p:txBody>
      </p:sp>
      <p:sp>
        <p:nvSpPr>
          <p:cNvPr id="5" name="TextBox 4"/>
          <p:cNvSpPr txBox="1"/>
          <p:nvPr/>
        </p:nvSpPr>
        <p:spPr>
          <a:xfrm>
            <a:off x="2743200" y="5657672"/>
            <a:ext cx="2172390" cy="1015663"/>
          </a:xfrm>
          <a:prstGeom prst="rect">
            <a:avLst/>
          </a:prstGeom>
          <a:noFill/>
        </p:spPr>
        <p:txBody>
          <a:bodyPr wrap="none" rtlCol="0">
            <a:spAutoFit/>
          </a:bodyPr>
          <a:lstStyle/>
          <a:p>
            <a:r>
              <a:rPr lang="en-US" sz="2000" dirty="0" smtClean="0">
                <a:solidFill>
                  <a:schemeClr val="bg1"/>
                </a:solidFill>
              </a:rPr>
              <a:t>E=10keV-3.0MeV</a:t>
            </a:r>
          </a:p>
          <a:p>
            <a:r>
              <a:rPr lang="en-US" sz="2000" dirty="0" smtClean="0">
                <a:solidFill>
                  <a:schemeClr val="bg1"/>
                </a:solidFill>
              </a:rPr>
              <a:t>I=0.5mA to 10mA</a:t>
            </a:r>
          </a:p>
          <a:p>
            <a:r>
              <a:rPr lang="en-US" sz="2000" dirty="0" err="1" smtClean="0">
                <a:solidFill>
                  <a:schemeClr val="bg1"/>
                </a:solidFill>
              </a:rPr>
              <a:t>ρ</a:t>
            </a:r>
            <a:r>
              <a:rPr lang="en-US" sz="2000" dirty="0" smtClean="0">
                <a:solidFill>
                  <a:schemeClr val="bg1"/>
                </a:solidFill>
              </a:rPr>
              <a:t>=10</a:t>
            </a:r>
            <a:r>
              <a:rPr lang="en-US" sz="2000" baseline="30000" dirty="0" smtClean="0">
                <a:solidFill>
                  <a:schemeClr val="bg1"/>
                </a:solidFill>
              </a:rPr>
              <a:t>19</a:t>
            </a:r>
            <a:r>
              <a:rPr lang="en-US" sz="2000" dirty="0" smtClean="0">
                <a:solidFill>
                  <a:schemeClr val="bg1"/>
                </a:solidFill>
              </a:rPr>
              <a:t>prt/cm</a:t>
            </a:r>
            <a:r>
              <a:rPr lang="en-US" sz="2000" baseline="30000" dirty="0" smtClean="0">
                <a:solidFill>
                  <a:schemeClr val="bg1"/>
                </a:solidFill>
              </a:rPr>
              <a:t>2</a:t>
            </a:r>
          </a:p>
        </p:txBody>
      </p:sp>
      <p:sp>
        <p:nvSpPr>
          <p:cNvPr id="6" name="TextBox 5"/>
          <p:cNvSpPr txBox="1"/>
          <p:nvPr/>
        </p:nvSpPr>
        <p:spPr>
          <a:xfrm>
            <a:off x="5715000" y="5722203"/>
            <a:ext cx="3280916" cy="830997"/>
          </a:xfrm>
          <a:prstGeom prst="rect">
            <a:avLst/>
          </a:prstGeom>
          <a:noFill/>
        </p:spPr>
        <p:txBody>
          <a:bodyPr wrap="none" rtlCol="0">
            <a:spAutoFit/>
          </a:bodyPr>
          <a:lstStyle/>
          <a:p>
            <a:r>
              <a:rPr lang="en-US" sz="2400" dirty="0" smtClean="0">
                <a:solidFill>
                  <a:srgbClr val="FFFFFF"/>
                </a:solidFill>
              </a:rPr>
              <a:t>p, </a:t>
            </a:r>
            <a:r>
              <a:rPr lang="en-US" sz="2400" dirty="0" err="1" smtClean="0">
                <a:solidFill>
                  <a:srgbClr val="FFFFFF"/>
                </a:solidFill>
              </a:rPr>
              <a:t>α</a:t>
            </a:r>
            <a:r>
              <a:rPr lang="en-US" sz="2400" dirty="0" smtClean="0">
                <a:solidFill>
                  <a:srgbClr val="FFFFFF"/>
                </a:solidFill>
              </a:rPr>
              <a:t>, HI beams</a:t>
            </a:r>
          </a:p>
          <a:p>
            <a:r>
              <a:rPr lang="en-US" sz="2400" dirty="0" smtClean="0">
                <a:solidFill>
                  <a:srgbClr val="FFFFFF"/>
                </a:solidFill>
              </a:rPr>
              <a:t>100 </a:t>
            </a:r>
            <a:r>
              <a:rPr lang="en-US" sz="2400" dirty="0" err="1" smtClean="0">
                <a:solidFill>
                  <a:srgbClr val="FFFFFF"/>
                </a:solidFill>
              </a:rPr>
              <a:t>x</a:t>
            </a:r>
            <a:r>
              <a:rPr lang="en-US" sz="2400" dirty="0" smtClean="0">
                <a:solidFill>
                  <a:srgbClr val="FFFFFF"/>
                </a:solidFill>
              </a:rPr>
              <a:t> LUNA luminosity</a:t>
            </a:r>
            <a:endParaRPr lang="en-US" sz="2400" dirty="0">
              <a:solidFill>
                <a:srgbClr val="FFFFFF"/>
              </a:solidFill>
            </a:endParaRPr>
          </a:p>
        </p:txBody>
      </p:sp>
      <p:sp>
        <p:nvSpPr>
          <p:cNvPr id="7" name="TextBox 6"/>
          <p:cNvSpPr txBox="1"/>
          <p:nvPr/>
        </p:nvSpPr>
        <p:spPr>
          <a:xfrm>
            <a:off x="5562600" y="152400"/>
            <a:ext cx="3493264" cy="1538883"/>
          </a:xfrm>
          <a:prstGeom prst="rect">
            <a:avLst/>
          </a:prstGeom>
          <a:noFill/>
        </p:spPr>
        <p:txBody>
          <a:bodyPr wrap="none" rtlCol="0">
            <a:spAutoFit/>
          </a:bodyPr>
          <a:lstStyle/>
          <a:p>
            <a:r>
              <a:rPr lang="en-US" dirty="0" smtClean="0">
                <a:solidFill>
                  <a:srgbClr val="FFFFFF"/>
                </a:solidFill>
              </a:rPr>
              <a:t>Technical achievements:</a:t>
            </a:r>
          </a:p>
          <a:p>
            <a:endParaRPr lang="en-US" sz="400" dirty="0" smtClean="0">
              <a:solidFill>
                <a:srgbClr val="FFFFFF"/>
              </a:solidFill>
            </a:endParaRPr>
          </a:p>
          <a:p>
            <a:r>
              <a:rPr lang="en-US" dirty="0" smtClean="0">
                <a:solidFill>
                  <a:srgbClr val="FFFFFF"/>
                </a:solidFill>
              </a:rPr>
              <a:t>New acceleration tube design</a:t>
            </a:r>
          </a:p>
          <a:p>
            <a:r>
              <a:rPr lang="en-US" dirty="0" smtClean="0">
                <a:solidFill>
                  <a:srgbClr val="FFFFFF"/>
                </a:solidFill>
              </a:rPr>
              <a:t>SC solenoid beam guide system</a:t>
            </a:r>
          </a:p>
          <a:p>
            <a:r>
              <a:rPr lang="en-US" dirty="0" smtClean="0">
                <a:solidFill>
                  <a:srgbClr val="FFFFFF"/>
                </a:solidFill>
              </a:rPr>
              <a:t>High density jet confinement</a:t>
            </a:r>
          </a:p>
          <a:p>
            <a:endParaRPr lang="en-US" dirty="0">
              <a:solidFill>
                <a:srgbClr val="FFFFFF"/>
              </a:solidFill>
            </a:endParaRPr>
          </a:p>
        </p:txBody>
      </p:sp>
      <p:pic>
        <p:nvPicPr>
          <p:cNvPr id="8" name="Picture 27" descr="396987_bw_reflected"/>
          <p:cNvPicPr>
            <a:picLocks noChangeAspect="1" noChangeArrowheads="1"/>
          </p:cNvPicPr>
          <p:nvPr/>
        </p:nvPicPr>
        <p:blipFill>
          <a:blip r:embed="rId4" cstate="screen">
            <a:duotone>
              <a:srgbClr val="FFFF00"/>
              <a:srgbClr val="FFF1C1"/>
            </a:duotone>
          </a:blip>
          <a:srcRect/>
          <a:stretch>
            <a:fillRect/>
          </a:stretch>
        </p:blipFill>
        <p:spPr bwMode="auto">
          <a:xfrm>
            <a:off x="168576" y="228600"/>
            <a:ext cx="822024" cy="83820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8900000" scaled="1"/>
            <a:tileRect/>
          </a:grad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NA.jpg"/>
          <p:cNvPicPr>
            <a:picLocks noChangeAspect="1"/>
          </p:cNvPicPr>
          <p:nvPr/>
        </p:nvPicPr>
        <p:blipFill>
          <a:blip r:embed="rId3" cstate="print"/>
          <a:srcRect l="-2169" t="12468" r="82587" b="63166"/>
          <a:stretch>
            <a:fillRect/>
          </a:stretch>
        </p:blipFill>
        <p:spPr bwMode="auto">
          <a:xfrm>
            <a:off x="68781" y="0"/>
            <a:ext cx="1230923" cy="1143000"/>
          </a:xfrm>
          <a:prstGeom prst="rect">
            <a:avLst/>
          </a:prstGeom>
          <a:noFill/>
          <a:ln w="9525">
            <a:noFill/>
            <a:miter lim="800000"/>
            <a:headEnd/>
            <a:tailEnd/>
          </a:ln>
          <a:effectLst>
            <a:softEdge rad="127000"/>
          </a:effectLst>
        </p:spPr>
      </p:pic>
      <p:sp>
        <p:nvSpPr>
          <p:cNvPr id="15370" name="Text Box 7"/>
          <p:cNvSpPr txBox="1">
            <a:spLocks noChangeArrowheads="1"/>
          </p:cNvSpPr>
          <p:nvPr/>
        </p:nvSpPr>
        <p:spPr bwMode="auto">
          <a:xfrm>
            <a:off x="3657600" y="1219200"/>
            <a:ext cx="2482850" cy="984395"/>
          </a:xfrm>
          <a:prstGeom prst="rect">
            <a:avLst/>
          </a:prstGeom>
          <a:noFill/>
          <a:ln w="9525">
            <a:noFill/>
            <a:miter lim="800000"/>
            <a:headEnd/>
            <a:tailEnd/>
          </a:ln>
        </p:spPr>
        <p:txBody>
          <a:bodyPr wrap="none">
            <a:prstTxWarp prst="textNoShape">
              <a:avLst/>
            </a:prstTxWarp>
            <a:spAutoFit/>
          </a:bodyPr>
          <a:lstStyle/>
          <a:p>
            <a:pPr eaLnBrk="0" hangingPunct="0">
              <a:buFont typeface="Wingdings" pitchFamily="26" charset="2"/>
              <a:buChar char="Ø"/>
            </a:pPr>
            <a:r>
              <a:rPr lang="en-US" sz="2000">
                <a:latin typeface="Comic Sans MS" pitchFamily="26" charset="0"/>
              </a:rPr>
              <a:t>  Target systems</a:t>
            </a:r>
          </a:p>
          <a:p>
            <a:pPr eaLnBrk="0" hangingPunct="0">
              <a:buFont typeface="Wingdings" pitchFamily="26" charset="2"/>
              <a:buChar char="Ø"/>
            </a:pPr>
            <a:r>
              <a:rPr lang="en-US" sz="2000">
                <a:latin typeface="Comic Sans MS" pitchFamily="26" charset="0"/>
              </a:rPr>
              <a:t>  Detector arrays</a:t>
            </a:r>
          </a:p>
          <a:p>
            <a:pPr eaLnBrk="0" hangingPunct="0">
              <a:buFont typeface="Wingdings" pitchFamily="26" charset="2"/>
              <a:buChar char="Ø"/>
            </a:pPr>
            <a:r>
              <a:rPr lang="en-US" sz="2000">
                <a:latin typeface="Comic Sans MS" pitchFamily="26" charset="0"/>
              </a:rPr>
              <a:t>  Shielding </a:t>
            </a:r>
          </a:p>
        </p:txBody>
      </p:sp>
      <p:sp>
        <p:nvSpPr>
          <p:cNvPr id="15364" name="Rectangle 4"/>
          <p:cNvSpPr>
            <a:spLocks noGrp="1" noChangeArrowheads="1"/>
          </p:cNvSpPr>
          <p:nvPr>
            <p:ph type="title"/>
          </p:nvPr>
        </p:nvSpPr>
        <p:spPr>
          <a:xfrm>
            <a:off x="1371600" y="152400"/>
            <a:ext cx="7772400" cy="1143000"/>
          </a:xfrm>
        </p:spPr>
        <p:txBody>
          <a:bodyPr/>
          <a:lstStyle/>
          <a:p>
            <a:pPr algn="l" eaLnBrk="1" hangingPunct="1"/>
            <a:r>
              <a:rPr lang="en-US" sz="4000">
                <a:latin typeface="Comic Sans MS" pitchFamily="26" charset="0"/>
                <a:ea typeface="ＭＳ Ｐゴシック" pitchFamily="26" charset="-128"/>
                <a:cs typeface="ＭＳ Ｐゴシック" pitchFamily="26" charset="-128"/>
              </a:rPr>
              <a:t>Equipment Development </a:t>
            </a:r>
            <a:r>
              <a:rPr lang="en-US" sz="2800">
                <a:latin typeface="Comic Sans MS" pitchFamily="26" charset="0"/>
                <a:ea typeface="ＭＳ Ｐゴシック" pitchFamily="26" charset="-128"/>
                <a:cs typeface="ＭＳ Ｐゴシック" pitchFamily="26" charset="-128"/>
              </a:rPr>
              <a:t>by university consortium, CSM, ND, UNC, WMU</a:t>
            </a:r>
          </a:p>
        </p:txBody>
      </p:sp>
      <p:pic>
        <p:nvPicPr>
          <p:cNvPr id="15365" name="Picture 6" descr="top[1].JPG"/>
          <p:cNvPicPr>
            <a:picLocks noChangeAspect="1"/>
          </p:cNvPicPr>
          <p:nvPr/>
        </p:nvPicPr>
        <p:blipFill>
          <a:blip r:embed="rId4"/>
          <a:srcRect l="33417" t="21880" r="35649" b="46411"/>
          <a:stretch>
            <a:fillRect/>
          </a:stretch>
        </p:blipFill>
        <p:spPr bwMode="auto">
          <a:xfrm>
            <a:off x="6135688" y="1447800"/>
            <a:ext cx="3008312" cy="1943100"/>
          </a:xfrm>
          <a:prstGeom prst="rect">
            <a:avLst/>
          </a:prstGeom>
          <a:noFill/>
          <a:ln w="9525">
            <a:noFill/>
            <a:miter lim="800000"/>
            <a:headEnd/>
            <a:tailEnd/>
          </a:ln>
        </p:spPr>
      </p:pic>
      <p:pic>
        <p:nvPicPr>
          <p:cNvPr id="15366" name="Picture 29" descr="P1000801[1].JPG"/>
          <p:cNvPicPr>
            <a:picLocks noChangeAspect="1"/>
          </p:cNvPicPr>
          <p:nvPr/>
        </p:nvPicPr>
        <p:blipFill>
          <a:blip r:embed="rId5"/>
          <a:srcRect l="21890"/>
          <a:stretch>
            <a:fillRect/>
          </a:stretch>
        </p:blipFill>
        <p:spPr bwMode="auto">
          <a:xfrm>
            <a:off x="6224588" y="3563938"/>
            <a:ext cx="2820987" cy="2743200"/>
          </a:xfrm>
          <a:prstGeom prst="rect">
            <a:avLst/>
          </a:prstGeom>
          <a:noFill/>
          <a:ln w="9525">
            <a:noFill/>
            <a:miter lim="800000"/>
            <a:headEnd/>
            <a:tailEnd/>
          </a:ln>
        </p:spPr>
      </p:pic>
      <p:pic>
        <p:nvPicPr>
          <p:cNvPr id="15367" name="Picture 25" descr="georgina[1].png"/>
          <p:cNvPicPr>
            <a:picLocks noChangeAspect="1"/>
          </p:cNvPicPr>
          <p:nvPr/>
        </p:nvPicPr>
        <p:blipFill>
          <a:blip r:embed="rId6"/>
          <a:srcRect l="4865" r="7318"/>
          <a:stretch>
            <a:fillRect/>
          </a:stretch>
        </p:blipFill>
        <p:spPr bwMode="auto">
          <a:xfrm>
            <a:off x="3657600" y="2286000"/>
            <a:ext cx="2281238" cy="1981200"/>
          </a:xfrm>
          <a:prstGeom prst="rect">
            <a:avLst/>
          </a:prstGeom>
          <a:noFill/>
          <a:ln w="9525">
            <a:noFill/>
            <a:miter lim="800000"/>
            <a:headEnd/>
            <a:tailEnd/>
          </a:ln>
        </p:spPr>
      </p:pic>
      <p:pic>
        <p:nvPicPr>
          <p:cNvPr id="15368" name="Picture 8" descr="neutron_geant[1].PNG"/>
          <p:cNvPicPr>
            <a:picLocks noChangeAspect="1"/>
          </p:cNvPicPr>
          <p:nvPr/>
        </p:nvPicPr>
        <p:blipFill>
          <a:blip r:embed="rId7"/>
          <a:srcRect/>
          <a:stretch>
            <a:fillRect/>
          </a:stretch>
        </p:blipFill>
        <p:spPr bwMode="auto">
          <a:xfrm>
            <a:off x="3657600" y="4191000"/>
            <a:ext cx="2273300" cy="2119313"/>
          </a:xfrm>
          <a:prstGeom prst="rect">
            <a:avLst/>
          </a:prstGeom>
          <a:noFill/>
          <a:ln w="9525">
            <a:noFill/>
            <a:miter lim="800000"/>
            <a:headEnd/>
            <a:tailEnd/>
          </a:ln>
        </p:spPr>
      </p:pic>
      <p:pic>
        <p:nvPicPr>
          <p:cNvPr id="12" name="Picture 3" descr="C:\Documents and Settings\ahodgkinson\My Documents\DIANA Vetting\gas jet2.png"/>
          <p:cNvPicPr>
            <a:picLocks noChangeAspect="1" noChangeArrowheads="1"/>
          </p:cNvPicPr>
          <p:nvPr/>
        </p:nvPicPr>
        <p:blipFill>
          <a:blip r:embed="rId8" cstate="print"/>
          <a:srcRect b="10870"/>
          <a:stretch>
            <a:fillRect/>
          </a:stretch>
        </p:blipFill>
        <p:spPr bwMode="auto">
          <a:xfrm>
            <a:off x="533400" y="3825458"/>
            <a:ext cx="2514600" cy="2499142"/>
          </a:xfrm>
          <a:prstGeom prst="rect">
            <a:avLst/>
          </a:prstGeom>
          <a:noFill/>
        </p:spPr>
      </p:pic>
      <p:pic>
        <p:nvPicPr>
          <p:cNvPr id="13" name="Picture 12" descr="JENSAjetsketch.png"/>
          <p:cNvPicPr>
            <a:picLocks noChangeAspect="1"/>
          </p:cNvPicPr>
          <p:nvPr/>
        </p:nvPicPr>
        <p:blipFill>
          <a:blip r:embed="rId9"/>
          <a:srcRect b="3171"/>
          <a:stretch>
            <a:fillRect/>
          </a:stretch>
        </p:blipFill>
        <p:spPr>
          <a:xfrm>
            <a:off x="483872" y="1295400"/>
            <a:ext cx="2640329" cy="2514599"/>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 y="76200"/>
            <a:ext cx="8991600" cy="1143000"/>
          </a:xfrm>
        </p:spPr>
        <p:txBody>
          <a:bodyPr/>
          <a:lstStyle/>
          <a:p>
            <a:r>
              <a:rPr lang="en-US" dirty="0" smtClean="0">
                <a:ln w="3175">
                  <a:solidFill>
                    <a:srgbClr val="FF0000"/>
                  </a:solidFill>
                </a:ln>
                <a:solidFill>
                  <a:schemeClr val="bg1">
                    <a:lumMod val="65000"/>
                  </a:schemeClr>
                </a:solidFill>
                <a:latin typeface="Comic Sans MS" pitchFamily="66" charset="0"/>
              </a:rPr>
              <a:t>Yield and Count Rate Estimates</a:t>
            </a:r>
            <a:endParaRPr lang="en-US" dirty="0">
              <a:ln w="3175">
                <a:solidFill>
                  <a:srgbClr val="FF0000"/>
                </a:solidFill>
              </a:ln>
              <a:solidFill>
                <a:schemeClr val="bg1">
                  <a:lumMod val="65000"/>
                </a:schemeClr>
              </a:solidFill>
              <a:latin typeface="Comic Sans MS" pitchFamily="66"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4844" t="36020" b="43914"/>
          <a:stretch/>
        </p:blipFill>
        <p:spPr>
          <a:xfrm>
            <a:off x="0" y="914400"/>
            <a:ext cx="9166281" cy="1619924"/>
          </a:xfrm>
          <a:prstGeom prst="rect">
            <a:avLst/>
          </a:prstGeom>
          <a:ln>
            <a:noFill/>
          </a:ln>
          <a:effectLst>
            <a:softEdge rad="112500"/>
          </a:effectLst>
        </p:spPr>
      </p:pic>
      <p:grpSp>
        <p:nvGrpSpPr>
          <p:cNvPr id="8" name="Group 7"/>
          <p:cNvGrpSpPr/>
          <p:nvPr/>
        </p:nvGrpSpPr>
        <p:grpSpPr>
          <a:xfrm>
            <a:off x="152400" y="2743199"/>
            <a:ext cx="8839200" cy="3429001"/>
            <a:chOff x="600776" y="2895599"/>
            <a:chExt cx="8362088" cy="2971801"/>
          </a:xfrm>
        </p:grpSpPr>
        <p:pic>
          <p:nvPicPr>
            <p:cNvPr id="9" name="Picture 2"/>
            <p:cNvPicPr>
              <a:picLocks noChangeAspect="1" noChangeArrowheads="1"/>
            </p:cNvPicPr>
            <p:nvPr/>
          </p:nvPicPr>
          <p:blipFill>
            <a:blip r:embed="rId4" cstate="print"/>
            <a:srcRect t="54755"/>
            <a:stretch>
              <a:fillRect/>
            </a:stretch>
          </p:blipFill>
          <p:spPr bwMode="auto">
            <a:xfrm>
              <a:off x="4712793" y="2895599"/>
              <a:ext cx="4250071" cy="2971801"/>
            </a:xfrm>
            <a:prstGeom prst="rect">
              <a:avLst/>
            </a:prstGeom>
            <a:noFill/>
            <a:ln w="9525">
              <a:noFill/>
              <a:miter lim="800000"/>
              <a:headEnd/>
              <a:tailEnd/>
            </a:ln>
          </p:spPr>
        </p:pic>
        <p:pic>
          <p:nvPicPr>
            <p:cNvPr id="1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00776" y="2971799"/>
              <a:ext cx="3826146" cy="2848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5749856" y="3505200"/>
              <a:ext cx="574744"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4426922" y="2895599"/>
              <a:ext cx="0" cy="29718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 Box 15"/>
          <p:cNvSpPr txBox="1">
            <a:spLocks noChangeArrowheads="1"/>
          </p:cNvSpPr>
          <p:nvPr/>
        </p:nvSpPr>
        <p:spPr bwMode="auto">
          <a:xfrm>
            <a:off x="6705600" y="3819774"/>
            <a:ext cx="1506525" cy="447425"/>
          </a:xfrm>
          <a:prstGeom prst="rect">
            <a:avLst/>
          </a:prstGeom>
          <a:noFill/>
          <a:ln w="9525">
            <a:noFill/>
            <a:miter lim="800000"/>
            <a:headEnd/>
            <a:tailEnd/>
          </a:ln>
          <a:effectLst/>
        </p:spPr>
        <p:txBody>
          <a:bodyPr wrap="none">
            <a:spAutoFit/>
          </a:bodyPr>
          <a:lstStyle/>
          <a:p>
            <a:r>
              <a:rPr lang="en-US" sz="2400" baseline="30000" dirty="0"/>
              <a:t>15</a:t>
            </a:r>
            <a:r>
              <a:rPr lang="en-US" sz="2400" dirty="0"/>
              <a:t>N(p,</a:t>
            </a:r>
            <a:r>
              <a:rPr lang="en-US" sz="2400" dirty="0">
                <a:sym typeface="Symbol" pitchFamily="18" charset="2"/>
              </a:rPr>
              <a:t>)</a:t>
            </a:r>
            <a:r>
              <a:rPr lang="en-US" sz="2400" baseline="30000" dirty="0">
                <a:sym typeface="Symbol" pitchFamily="18" charset="2"/>
              </a:rPr>
              <a:t>16</a:t>
            </a:r>
            <a:r>
              <a:rPr lang="en-US" sz="2400" dirty="0">
                <a:sym typeface="Symbol" pitchFamily="18" charset="2"/>
              </a:rPr>
              <a:t>O</a:t>
            </a:r>
          </a:p>
        </p:txBody>
      </p:sp>
      <p:sp>
        <p:nvSpPr>
          <p:cNvPr id="15" name="Text Box 8"/>
          <p:cNvSpPr txBox="1">
            <a:spLocks noChangeArrowheads="1"/>
          </p:cNvSpPr>
          <p:nvPr/>
        </p:nvSpPr>
        <p:spPr bwMode="auto">
          <a:xfrm>
            <a:off x="1981200" y="4719934"/>
            <a:ext cx="1624163" cy="461665"/>
          </a:xfrm>
          <a:prstGeom prst="rect">
            <a:avLst/>
          </a:prstGeom>
          <a:solidFill>
            <a:schemeClr val="bg1"/>
          </a:solidFill>
          <a:ln w="9525">
            <a:noFill/>
            <a:miter lim="800000"/>
            <a:headEnd/>
            <a:tailEnd/>
          </a:ln>
          <a:effectLst/>
        </p:spPr>
        <p:txBody>
          <a:bodyPr wrap="none">
            <a:spAutoFit/>
          </a:bodyPr>
          <a:lstStyle/>
          <a:p>
            <a:r>
              <a:rPr lang="en-US" sz="2400" baseline="30000" dirty="0" smtClean="0"/>
              <a:t>3</a:t>
            </a:r>
            <a:r>
              <a:rPr lang="en-US" sz="2400" dirty="0" smtClean="0"/>
              <a:t>He(</a:t>
            </a:r>
            <a:r>
              <a:rPr lang="el-GR" sz="2400" dirty="0" smtClean="0"/>
              <a:t>α</a:t>
            </a:r>
            <a:r>
              <a:rPr lang="en-US" sz="2400" dirty="0" smtClean="0"/>
              <a:t>,</a:t>
            </a:r>
            <a:r>
              <a:rPr lang="el-GR" sz="2400" dirty="0" smtClean="0">
                <a:sym typeface="Symbol"/>
              </a:rPr>
              <a:t></a:t>
            </a:r>
            <a:r>
              <a:rPr lang="en-US" sz="2400" dirty="0" smtClean="0"/>
              <a:t>)</a:t>
            </a:r>
            <a:r>
              <a:rPr lang="en-US" sz="2400" baseline="30000" dirty="0" smtClean="0"/>
              <a:t>7</a:t>
            </a:r>
            <a:r>
              <a:rPr lang="en-US" sz="2400" dirty="0"/>
              <a:t>B</a:t>
            </a:r>
            <a:r>
              <a:rPr lang="en-US" sz="2400" dirty="0" smtClean="0"/>
              <a:t>e</a:t>
            </a:r>
            <a:endParaRPr lang="en-US" sz="2400" dirty="0"/>
          </a:p>
        </p:txBody>
      </p:sp>
      <p:sp>
        <p:nvSpPr>
          <p:cNvPr id="16" name="Down Arrow 15"/>
          <p:cNvSpPr/>
          <p:nvPr/>
        </p:nvSpPr>
        <p:spPr>
          <a:xfrm>
            <a:off x="838200" y="4953000"/>
            <a:ext cx="228600" cy="30480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5410200" y="4724400"/>
            <a:ext cx="228600" cy="30480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 y="6019800"/>
            <a:ext cx="7924800" cy="707886"/>
          </a:xfrm>
          <a:prstGeom prst="rect">
            <a:avLst/>
          </a:prstGeom>
          <a:noFill/>
        </p:spPr>
        <p:txBody>
          <a:bodyPr wrap="square" rtlCol="0">
            <a:spAutoFit/>
          </a:bodyPr>
          <a:lstStyle/>
          <a:p>
            <a:pPr algn="just"/>
            <a:r>
              <a:rPr lang="en-US" sz="2000" dirty="0" smtClean="0">
                <a:latin typeface="Comic Sans MS"/>
                <a:cs typeface="Comic Sans MS"/>
              </a:rPr>
              <a:t>Improvements of up to 3 orders of magnitude due to increase in luminosity compared to data from LUNA underground laboratory!</a:t>
            </a:r>
            <a:endParaRPr lang="en-US" sz="2000" dirty="0">
              <a:latin typeface="Comic Sans MS"/>
              <a:cs typeface="Comic Sans MS"/>
            </a:endParaRPr>
          </a:p>
        </p:txBody>
      </p:sp>
      <p:sp>
        <p:nvSpPr>
          <p:cNvPr id="19" name="Rectangle 18"/>
          <p:cNvSpPr/>
          <p:nvPr/>
        </p:nvSpPr>
        <p:spPr bwMode="auto">
          <a:xfrm>
            <a:off x="2743200" y="3809999"/>
            <a:ext cx="12192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0" name="TextBox 19"/>
          <p:cNvSpPr txBox="1"/>
          <p:nvPr/>
        </p:nvSpPr>
        <p:spPr>
          <a:xfrm>
            <a:off x="1828800" y="2526268"/>
            <a:ext cx="6162564" cy="369332"/>
          </a:xfrm>
          <a:prstGeom prst="rect">
            <a:avLst/>
          </a:prstGeom>
          <a:noFill/>
        </p:spPr>
        <p:txBody>
          <a:bodyPr wrap="none" rtlCol="0">
            <a:spAutoFit/>
          </a:bodyPr>
          <a:lstStyle/>
          <a:p>
            <a:r>
              <a:rPr lang="en-US" dirty="0" smtClean="0">
                <a:latin typeface="Comic Sans MS"/>
                <a:cs typeface="Comic Sans MS"/>
              </a:rPr>
              <a:t>Beam intensity: 10mA, target density 10</a:t>
            </a:r>
            <a:r>
              <a:rPr lang="en-US" baseline="30000" dirty="0" smtClean="0">
                <a:latin typeface="Comic Sans MS"/>
                <a:cs typeface="Comic Sans MS"/>
              </a:rPr>
              <a:t>18 </a:t>
            </a:r>
            <a:r>
              <a:rPr lang="en-US" dirty="0" smtClean="0">
                <a:latin typeface="Comic Sans MS"/>
                <a:cs typeface="Comic Sans MS"/>
              </a:rPr>
              <a:t>g/cm</a:t>
            </a:r>
            <a:r>
              <a:rPr lang="en-US" baseline="30000" dirty="0" smtClean="0">
                <a:latin typeface="Comic Sans MS"/>
                <a:cs typeface="Comic Sans MS"/>
              </a:rPr>
              <a:t>2</a:t>
            </a:r>
            <a:r>
              <a:rPr lang="en-US" dirty="0" smtClean="0">
                <a:latin typeface="Comic Sans MS"/>
                <a:cs typeface="Comic Sans MS"/>
              </a:rPr>
              <a:t> gas jet</a:t>
            </a:r>
            <a:endParaRPr lang="en-US" dirty="0">
              <a:latin typeface="Comic Sans MS"/>
              <a:cs typeface="Comic Sans MS"/>
            </a:endParaRPr>
          </a:p>
        </p:txBody>
      </p:sp>
    </p:spTree>
    <p:extLst>
      <p:ext uri="{BB962C8B-B14F-4D97-AF65-F5344CB8AC3E}">
        <p14:creationId xmlns:p14="http://schemas.microsoft.com/office/powerpoint/2010/main" val="11190583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76200"/>
            <a:ext cx="8610600" cy="1143000"/>
          </a:xfrm>
        </p:spPr>
        <p:txBody>
          <a:bodyPr/>
          <a:lstStyle/>
          <a:p>
            <a:r>
              <a:rPr lang="en-US" dirty="0" smtClean="0">
                <a:ln w="3175">
                  <a:solidFill>
                    <a:srgbClr val="FF0000"/>
                  </a:solidFill>
                </a:ln>
                <a:solidFill>
                  <a:schemeClr val="bg1">
                    <a:lumMod val="65000"/>
                  </a:schemeClr>
                </a:solidFill>
                <a:effectLst>
                  <a:outerShdw blurRad="38100" dist="38100" dir="2700000" algn="tl">
                    <a:srgbClr val="000000">
                      <a:alpha val="43137"/>
                    </a:srgbClr>
                  </a:outerShdw>
                </a:effectLst>
                <a:latin typeface="Comic Sans MS" pitchFamily="66" charset="0"/>
              </a:rPr>
              <a:t>Yield and Count Rate Estimates</a:t>
            </a:r>
            <a:endParaRPr lang="en-US" dirty="0">
              <a:ln w="3175">
                <a:solidFill>
                  <a:srgbClr val="FF0000"/>
                </a:solidFill>
              </a:ln>
              <a:solidFill>
                <a:schemeClr val="bg1">
                  <a:lumMod val="65000"/>
                </a:schemeClr>
              </a:solidFill>
              <a:effectLst>
                <a:outerShdw blurRad="38100" dist="38100" dir="2700000" algn="tl">
                  <a:srgbClr val="000000">
                    <a:alpha val="43137"/>
                  </a:srgbClr>
                </a:outerShdw>
              </a:effectLst>
              <a:latin typeface="Comic Sans MS" pitchFamily="66"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4373"/>
          <a:stretch/>
        </p:blipFill>
        <p:spPr>
          <a:xfrm rot="5400000">
            <a:off x="3861943" y="3172993"/>
            <a:ext cx="1424125" cy="1367589"/>
          </a:xfrm>
          <a:prstGeom prst="rect">
            <a:avLst/>
          </a:prstGeom>
          <a:ln>
            <a:noFill/>
          </a:ln>
          <a:effectLst>
            <a:softEdge rad="112500"/>
          </a:effectLst>
        </p:spPr>
      </p:pic>
      <p:pic>
        <p:nvPicPr>
          <p:cNvPr id="7" name="Picture 8" descr="rhino_crop"/>
          <p:cNvPicPr>
            <a:picLocks noChangeAspect="1" noChangeArrowheads="1"/>
          </p:cNvPicPr>
          <p:nvPr/>
        </p:nvPicPr>
        <p:blipFill rotWithShape="1">
          <a:blip r:embed="rId4" cstate="print"/>
          <a:srcRect l="2380" t="-527" r="-96" b="2559"/>
          <a:stretch/>
        </p:blipFill>
        <p:spPr bwMode="auto">
          <a:xfrm flipV="1">
            <a:off x="43284" y="1082478"/>
            <a:ext cx="9102190" cy="1508322"/>
          </a:xfrm>
          <a:prstGeom prst="rect">
            <a:avLst/>
          </a:prstGeom>
          <a:ln>
            <a:noFill/>
          </a:ln>
          <a:effectLst>
            <a:softEdge rad="112500"/>
          </a:effectLst>
        </p:spPr>
      </p:pic>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45" t="3382" r="5918"/>
          <a:stretch/>
        </p:blipFill>
        <p:spPr bwMode="auto">
          <a:xfrm>
            <a:off x="3733800" y="4542408"/>
            <a:ext cx="1481914" cy="121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905000" y="2667000"/>
            <a:ext cx="6021676" cy="369332"/>
          </a:xfrm>
          <a:prstGeom prst="rect">
            <a:avLst/>
          </a:prstGeom>
          <a:noFill/>
        </p:spPr>
        <p:txBody>
          <a:bodyPr wrap="none" rtlCol="0">
            <a:spAutoFit/>
          </a:bodyPr>
          <a:lstStyle/>
          <a:p>
            <a:r>
              <a:rPr lang="en-US" dirty="0" smtClean="0">
                <a:latin typeface="Comic Sans MS"/>
                <a:cs typeface="Comic Sans MS"/>
              </a:rPr>
              <a:t>Beam intensity: 1mA, target density 10</a:t>
            </a:r>
            <a:r>
              <a:rPr lang="en-US" baseline="30000" dirty="0" smtClean="0">
                <a:latin typeface="Comic Sans MS"/>
                <a:cs typeface="Comic Sans MS"/>
              </a:rPr>
              <a:t>18 </a:t>
            </a:r>
            <a:r>
              <a:rPr lang="en-US" dirty="0" smtClean="0">
                <a:latin typeface="Comic Sans MS"/>
                <a:cs typeface="Comic Sans MS"/>
              </a:rPr>
              <a:t>g/cm</a:t>
            </a:r>
            <a:r>
              <a:rPr lang="en-US" baseline="30000" dirty="0" smtClean="0">
                <a:latin typeface="Comic Sans MS"/>
                <a:cs typeface="Comic Sans MS"/>
              </a:rPr>
              <a:t>2</a:t>
            </a:r>
            <a:r>
              <a:rPr lang="en-US" dirty="0" smtClean="0">
                <a:latin typeface="Comic Sans MS"/>
                <a:cs typeface="Comic Sans MS"/>
              </a:rPr>
              <a:t> gas jet</a:t>
            </a:r>
            <a:endParaRPr lang="en-US" dirty="0">
              <a:latin typeface="Comic Sans MS"/>
              <a:cs typeface="Comic Sans MS"/>
            </a:endParaRPr>
          </a:p>
        </p:txBody>
      </p:sp>
      <p:grpSp>
        <p:nvGrpSpPr>
          <p:cNvPr id="17" name="Group 16"/>
          <p:cNvGrpSpPr/>
          <p:nvPr/>
        </p:nvGrpSpPr>
        <p:grpSpPr>
          <a:xfrm>
            <a:off x="135924" y="3124200"/>
            <a:ext cx="3931728" cy="2965305"/>
            <a:chOff x="5181600" y="2978295"/>
            <a:chExt cx="3931728" cy="2965305"/>
          </a:xfrm>
        </p:grpSpPr>
        <p:pic>
          <p:nvPicPr>
            <p:cNvPr id="8" name="Picture 2"/>
            <p:cNvPicPr>
              <a:picLocks noChangeAspect="1" noChangeArrowheads="1"/>
            </p:cNvPicPr>
            <p:nvPr/>
          </p:nvPicPr>
          <p:blipFill rotWithShape="1">
            <a:blip r:embed="rId6" cstate="print"/>
            <a:srcRect l="2583" t="54754" r="6528" b="890"/>
            <a:stretch/>
          </p:blipFill>
          <p:spPr bwMode="auto">
            <a:xfrm>
              <a:off x="5181600" y="2978295"/>
              <a:ext cx="3931728" cy="2965305"/>
            </a:xfrm>
            <a:prstGeom prst="rect">
              <a:avLst/>
            </a:prstGeom>
            <a:noFill/>
            <a:ln w="9525">
              <a:noFill/>
              <a:miter lim="800000"/>
              <a:headEnd/>
              <a:tailEnd/>
            </a:ln>
          </p:spPr>
        </p:pic>
        <p:sp>
          <p:nvSpPr>
            <p:cNvPr id="14" name="Down Arrow 13"/>
            <p:cNvSpPr/>
            <p:nvPr/>
          </p:nvSpPr>
          <p:spPr>
            <a:xfrm>
              <a:off x="5943600" y="4938204"/>
              <a:ext cx="228600" cy="30480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5146357" y="3124200"/>
            <a:ext cx="3888712" cy="2929528"/>
            <a:chOff x="-14232" y="2971800"/>
            <a:chExt cx="3888712" cy="2929528"/>
          </a:xfrm>
        </p:grpSpPr>
        <p:pic>
          <p:nvPicPr>
            <p:cNvPr id="5" name="Picture 2"/>
            <p:cNvPicPr>
              <a:picLocks noChangeAspect="1" noChangeArrowheads="1"/>
            </p:cNvPicPr>
            <p:nvPr/>
          </p:nvPicPr>
          <p:blipFill rotWithShape="1">
            <a:blip r:embed="rId7" cstate="print"/>
            <a:srcRect l="6865" t="55881" r="6709" b="1474"/>
            <a:stretch/>
          </p:blipFill>
          <p:spPr bwMode="auto">
            <a:xfrm>
              <a:off x="-14232" y="2971800"/>
              <a:ext cx="3888712" cy="2880763"/>
            </a:xfrm>
            <a:prstGeom prst="rect">
              <a:avLst/>
            </a:prstGeom>
            <a:noFill/>
            <a:ln w="9525">
              <a:noFill/>
              <a:miter lim="800000"/>
              <a:headEnd/>
              <a:tailEnd/>
            </a:ln>
          </p:spPr>
        </p:pic>
        <p:pic>
          <p:nvPicPr>
            <p:cNvPr id="10" name="Picture 2"/>
            <p:cNvPicPr>
              <a:picLocks noChangeAspect="1" noChangeArrowheads="1"/>
            </p:cNvPicPr>
            <p:nvPr/>
          </p:nvPicPr>
          <p:blipFill rotWithShape="1">
            <a:blip r:embed="rId7" cstate="print"/>
            <a:srcRect l="6865" t="55881" r="6709" b="1474"/>
            <a:stretch/>
          </p:blipFill>
          <p:spPr bwMode="auto">
            <a:xfrm>
              <a:off x="-14232" y="3020565"/>
              <a:ext cx="3888712" cy="2880763"/>
            </a:xfrm>
            <a:prstGeom prst="rect">
              <a:avLst/>
            </a:prstGeom>
            <a:noFill/>
            <a:ln w="9525">
              <a:noFill/>
              <a:miter lim="800000"/>
              <a:headEnd/>
              <a:tailEnd/>
            </a:ln>
          </p:spPr>
        </p:pic>
        <p:sp>
          <p:nvSpPr>
            <p:cNvPr id="15" name="Down Arrow 14"/>
            <p:cNvSpPr/>
            <p:nvPr/>
          </p:nvSpPr>
          <p:spPr>
            <a:xfrm>
              <a:off x="685800" y="4572000"/>
              <a:ext cx="228600" cy="30480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304800" y="6096000"/>
            <a:ext cx="8534401" cy="646331"/>
          </a:xfrm>
          <a:prstGeom prst="rect">
            <a:avLst/>
          </a:prstGeom>
          <a:noFill/>
        </p:spPr>
        <p:txBody>
          <a:bodyPr wrap="square" rtlCol="0">
            <a:spAutoFit/>
          </a:bodyPr>
          <a:lstStyle/>
          <a:p>
            <a:r>
              <a:rPr lang="en-US" dirty="0" smtClean="0">
                <a:latin typeface="Comic Sans MS"/>
                <a:cs typeface="Comic Sans MS"/>
              </a:rPr>
              <a:t>Improvements by more than 4 orders of magnitude compared to present data taken at above ground laboratories (</a:t>
            </a:r>
            <a:r>
              <a:rPr lang="en-US" dirty="0" err="1" smtClean="0">
                <a:latin typeface="Comic Sans MS"/>
                <a:cs typeface="Comic Sans MS"/>
              </a:rPr>
              <a:t>Dynamitron</a:t>
            </a:r>
            <a:r>
              <a:rPr lang="en-US" dirty="0" smtClean="0">
                <a:latin typeface="Comic Sans MS"/>
                <a:cs typeface="Comic Sans MS"/>
              </a:rPr>
              <a:t> Laboratory, U. Stuttgart)</a:t>
            </a:r>
            <a:endParaRPr lang="en-US" dirty="0">
              <a:latin typeface="Comic Sans MS"/>
              <a:cs typeface="Comic Sans MS"/>
            </a:endParaRPr>
          </a:p>
        </p:txBody>
      </p:sp>
    </p:spTree>
    <p:extLst>
      <p:ext uri="{BB962C8B-B14F-4D97-AF65-F5344CB8AC3E}">
        <p14:creationId xmlns:p14="http://schemas.microsoft.com/office/powerpoint/2010/main" val="2594558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82" y="-76332"/>
            <a:ext cx="9245776" cy="6934332"/>
          </a:xfrm>
          <a:prstGeom prst="rect">
            <a:avLst/>
          </a:prstGeom>
        </p:spPr>
      </p:pic>
      <p:sp>
        <p:nvSpPr>
          <p:cNvPr id="15" name="Rectangle 14"/>
          <p:cNvSpPr/>
          <p:nvPr/>
        </p:nvSpPr>
        <p:spPr bwMode="auto">
          <a:xfrm>
            <a:off x="0" y="1219200"/>
            <a:ext cx="3886200" cy="1981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457200" y="76200"/>
            <a:ext cx="8229600" cy="1143000"/>
          </a:xfrm>
          <a:effectLst/>
        </p:spPr>
        <p:txBody>
          <a:bodyPr/>
          <a:lstStyle/>
          <a:p>
            <a:r>
              <a:rPr lang="en-US" b="1" dirty="0" smtClean="0">
                <a:solidFill>
                  <a:srgbClr val="FFFFFF"/>
                </a:solidFill>
                <a:latin typeface="Comic Sans MS"/>
                <a:cs typeface="Comic Sans MS"/>
              </a:rPr>
              <a:t>DIANA Facility Concept</a:t>
            </a:r>
            <a:endParaRPr lang="en-US" b="1" dirty="0">
              <a:solidFill>
                <a:srgbClr val="FFFFFF"/>
              </a:solidFill>
              <a:latin typeface="Comic Sans MS"/>
              <a:cs typeface="Comic Sans MS"/>
            </a:endParaRPr>
          </a:p>
        </p:txBody>
      </p:sp>
      <p:grpSp>
        <p:nvGrpSpPr>
          <p:cNvPr id="4" name="Group 3"/>
          <p:cNvGrpSpPr/>
          <p:nvPr/>
        </p:nvGrpSpPr>
        <p:grpSpPr>
          <a:xfrm>
            <a:off x="1600200" y="1828800"/>
            <a:ext cx="7391400" cy="4956048"/>
            <a:chOff x="589547" y="2514600"/>
            <a:chExt cx="6192253" cy="4194118"/>
          </a:xfrm>
        </p:grpSpPr>
        <p:pic>
          <p:nvPicPr>
            <p:cNvPr id="5" name="Picture 3"/>
            <p:cNvPicPr>
              <a:picLocks noChangeAspect="1" noChangeArrowheads="1"/>
            </p:cNvPicPr>
            <p:nvPr/>
          </p:nvPicPr>
          <p:blipFill>
            <a:blip r:embed="rId3" cstate="print"/>
            <a:srcRect t="8402" r="4664" b="8436"/>
            <a:stretch>
              <a:fillRect/>
            </a:stretch>
          </p:blipFill>
          <p:spPr bwMode="auto">
            <a:xfrm>
              <a:off x="589547" y="2514600"/>
              <a:ext cx="6192253" cy="4194118"/>
            </a:xfrm>
            <a:prstGeom prst="rect">
              <a:avLst/>
            </a:prstGeom>
            <a:noFill/>
            <a:ln w="9525">
              <a:noFill/>
              <a:miter lim="800000"/>
              <a:headEnd/>
              <a:tailEnd/>
            </a:ln>
            <a:effectLst/>
          </p:spPr>
        </p:pic>
        <p:sp>
          <p:nvSpPr>
            <p:cNvPr id="6" name="Oval 5"/>
            <p:cNvSpPr/>
            <p:nvPr/>
          </p:nvSpPr>
          <p:spPr bwMode="auto">
            <a:xfrm rot="19881058">
              <a:off x="4654765" y="3991053"/>
              <a:ext cx="553179" cy="2075850"/>
            </a:xfrm>
            <a:prstGeom prst="ellipse">
              <a:avLst/>
            </a:prstGeom>
            <a:noFill/>
            <a:ln w="31750" cap="flat" cmpd="sng" algn="ctr">
              <a:solidFill>
                <a:srgbClr val="FF0000"/>
              </a:solid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820583" fontAlgn="base">
                <a:spcBef>
                  <a:spcPct val="0"/>
                </a:spcBef>
                <a:spcAft>
                  <a:spcPct val="0"/>
                </a:spcAft>
              </a:pPr>
              <a:endParaRPr lang="en-US" sz="3100">
                <a:solidFill>
                  <a:srgbClr val="000000"/>
                </a:solidFill>
                <a:latin typeface="Arial" pitchFamily="-112" charset="0"/>
                <a:ea typeface="ヒラギノ角ゴ ProN W3" pitchFamily="-112" charset="-128"/>
                <a:cs typeface="ヒラギノ角ゴ ProN W3" pitchFamily="-112" charset="-128"/>
                <a:sym typeface="Arial" pitchFamily="-112" charset="0"/>
              </a:endParaRPr>
            </a:p>
          </p:txBody>
        </p:sp>
        <p:sp>
          <p:nvSpPr>
            <p:cNvPr id="7" name="TextBox 6"/>
            <p:cNvSpPr txBox="1"/>
            <p:nvPr/>
          </p:nvSpPr>
          <p:spPr>
            <a:xfrm>
              <a:off x="5760236" y="4431730"/>
              <a:ext cx="1021564" cy="304534"/>
            </a:xfrm>
            <a:prstGeom prst="rect">
              <a:avLst/>
            </a:prstGeom>
            <a:noFill/>
          </p:spPr>
          <p:txBody>
            <a:bodyPr wrap="square" lIns="82058" tIns="41029" rIns="82058" bIns="41029" rtlCol="0">
              <a:spAutoFit/>
            </a:bodyPr>
            <a:lstStyle/>
            <a:p>
              <a:r>
                <a:rPr lang="en-US" dirty="0" smtClean="0"/>
                <a:t>LAr</a:t>
              </a:r>
              <a:endParaRPr lang="en-US" dirty="0"/>
            </a:p>
          </p:txBody>
        </p:sp>
        <p:sp>
          <p:nvSpPr>
            <p:cNvPr id="8" name="TextBox 7"/>
            <p:cNvSpPr txBox="1"/>
            <p:nvPr/>
          </p:nvSpPr>
          <p:spPr>
            <a:xfrm>
              <a:off x="1866839" y="5927306"/>
              <a:ext cx="1041595" cy="304534"/>
            </a:xfrm>
            <a:prstGeom prst="rect">
              <a:avLst/>
            </a:prstGeom>
            <a:noFill/>
          </p:spPr>
          <p:txBody>
            <a:bodyPr wrap="square" lIns="82058" tIns="41029" rIns="82058" bIns="41029" rtlCol="0">
              <a:spAutoFit/>
            </a:bodyPr>
            <a:lstStyle/>
            <a:p>
              <a:r>
                <a:rPr lang="en-US" dirty="0" smtClean="0"/>
                <a:t>WCD</a:t>
              </a:r>
              <a:endParaRPr lang="en-US" dirty="0"/>
            </a:p>
          </p:txBody>
        </p:sp>
        <p:sp>
          <p:nvSpPr>
            <p:cNvPr id="9" name="TextBox 8"/>
            <p:cNvSpPr txBox="1"/>
            <p:nvPr/>
          </p:nvSpPr>
          <p:spPr>
            <a:xfrm>
              <a:off x="3741452" y="3410212"/>
              <a:ext cx="1492285" cy="486857"/>
            </a:xfrm>
            <a:prstGeom prst="rect">
              <a:avLst/>
            </a:prstGeom>
            <a:noFill/>
          </p:spPr>
          <p:txBody>
            <a:bodyPr wrap="square" lIns="82058" tIns="41029" rIns="82058" bIns="41029" rtlCol="0">
              <a:spAutoFit/>
            </a:bodyPr>
            <a:lstStyle/>
            <a:p>
              <a:pPr algn="ctr"/>
              <a:r>
                <a:rPr lang="en-US" dirty="0" smtClean="0">
                  <a:solidFill>
                    <a:srgbClr val="FF0000"/>
                  </a:solidFill>
                </a:rPr>
                <a:t>DIANA</a:t>
              </a:r>
            </a:p>
            <a:p>
              <a:r>
                <a:rPr lang="en-US" sz="1400" dirty="0">
                  <a:solidFill>
                    <a:srgbClr val="FF0000"/>
                  </a:solidFill>
                </a:rPr>
                <a:t>20mx24mx50m</a:t>
              </a:r>
            </a:p>
          </p:txBody>
        </p:sp>
      </p:grpSp>
      <p:pic>
        <p:nvPicPr>
          <p:cNvPr id="11" name="Picture 2" descr="C:\Documents and Settings\ahodgkinson\My Documents\DIANA Vetting\low_energy_beamline_plus_pelletron.TIF"/>
          <p:cNvPicPr>
            <a:picLocks noChangeAspect="1" noChangeArrowheads="1"/>
          </p:cNvPicPr>
          <p:nvPr/>
        </p:nvPicPr>
        <p:blipFill>
          <a:blip r:embed="rId4" cstate="print"/>
          <a:srcRect l="5288" t="7843" r="6137"/>
          <a:stretch>
            <a:fillRect/>
          </a:stretch>
        </p:blipFill>
        <p:spPr bwMode="auto">
          <a:xfrm>
            <a:off x="0" y="1005385"/>
            <a:ext cx="5410200" cy="3795215"/>
          </a:xfrm>
          <a:prstGeom prst="rect">
            <a:avLst/>
          </a:prstGeom>
          <a:noFill/>
          <a:effectLst>
            <a:outerShdw blurRad="50800" dist="38100" dir="5400000" algn="t" rotWithShape="0">
              <a:prstClr val="black">
                <a:alpha val="40000"/>
              </a:prstClr>
            </a:outerShdw>
          </a:effectLst>
        </p:spPr>
      </p:pic>
      <p:sp>
        <p:nvSpPr>
          <p:cNvPr id="12" name="TextBox 11"/>
          <p:cNvSpPr txBox="1"/>
          <p:nvPr/>
        </p:nvSpPr>
        <p:spPr>
          <a:xfrm>
            <a:off x="1600200" y="3581400"/>
            <a:ext cx="3048000" cy="1323439"/>
          </a:xfrm>
          <a:prstGeom prst="rect">
            <a:avLst/>
          </a:prstGeom>
          <a:noFill/>
        </p:spPr>
        <p:txBody>
          <a:bodyPr wrap="square" rtlCol="0">
            <a:spAutoFit/>
          </a:bodyPr>
          <a:lstStyle/>
          <a:p>
            <a:pPr algn="just"/>
            <a:r>
              <a:rPr lang="en-US" sz="2000" dirty="0" smtClean="0">
                <a:latin typeface="Comic Sans MS"/>
                <a:cs typeface="Comic Sans MS"/>
              </a:rPr>
              <a:t>Dual accelerator design to cover entire energy range for intense H, He, C beams.</a:t>
            </a:r>
            <a:endParaRPr lang="en-US" sz="2000" dirty="0">
              <a:latin typeface="Comic Sans MS"/>
              <a:cs typeface="Comic Sans MS"/>
            </a:endParaRPr>
          </a:p>
        </p:txBody>
      </p:sp>
      <p:sp>
        <p:nvSpPr>
          <p:cNvPr id="13" name="TextBox 12"/>
          <p:cNvSpPr txBox="1"/>
          <p:nvPr/>
        </p:nvSpPr>
        <p:spPr>
          <a:xfrm>
            <a:off x="4953000" y="1120914"/>
            <a:ext cx="3733800" cy="707886"/>
          </a:xfrm>
          <a:prstGeom prst="rect">
            <a:avLst/>
          </a:prstGeom>
          <a:noFill/>
        </p:spPr>
        <p:txBody>
          <a:bodyPr wrap="square" rtlCol="0">
            <a:spAutoFit/>
          </a:bodyPr>
          <a:lstStyle/>
          <a:p>
            <a:pPr algn="just"/>
            <a:r>
              <a:rPr lang="en-US" sz="2000" dirty="0" smtClean="0">
                <a:solidFill>
                  <a:srgbClr val="FFFFFF"/>
                </a:solidFill>
                <a:latin typeface="Comic Sans MS"/>
                <a:cs typeface="Comic Sans MS"/>
              </a:rPr>
              <a:t>Within a downscaled DUSEL (SURF) project configuration</a:t>
            </a:r>
            <a:endParaRPr lang="en-US" sz="2000" dirty="0">
              <a:solidFill>
                <a:srgbClr val="FFFFFF"/>
              </a:solidFill>
              <a:latin typeface="Comic Sans MS"/>
              <a:cs typeface="Comic Sans M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5" descr="sloan-zoom_Page_06"/>
          <p:cNvPicPr>
            <a:picLocks noChangeAspect="1" noChangeArrowheads="1"/>
          </p:cNvPicPr>
          <p:nvPr/>
        </p:nvPicPr>
        <p:blipFill>
          <a:blip r:embed="rId3"/>
          <a:srcRect/>
          <a:stretch>
            <a:fillRect/>
          </a:stretch>
        </p:blipFill>
        <p:spPr bwMode="auto">
          <a:xfrm>
            <a:off x="0" y="0"/>
            <a:ext cx="9228138" cy="6905625"/>
          </a:xfrm>
          <a:prstGeom prst="rect">
            <a:avLst/>
          </a:prstGeom>
          <a:noFill/>
          <a:ln w="9525">
            <a:noFill/>
            <a:miter lim="800000"/>
            <a:headEnd/>
            <a:tailEnd/>
          </a:ln>
        </p:spPr>
      </p:pic>
      <p:sp>
        <p:nvSpPr>
          <p:cNvPr id="5" name="Title 1"/>
          <p:cNvSpPr txBox="1">
            <a:spLocks/>
          </p:cNvSpPr>
          <p:nvPr/>
        </p:nvSpPr>
        <p:spPr bwMode="auto">
          <a:xfrm>
            <a:off x="457200" y="76200"/>
            <a:ext cx="8229600" cy="1143000"/>
          </a:xfrm>
          <a:prstGeom prst="rect">
            <a:avLst/>
          </a:prstGeom>
          <a:noFill/>
          <a:ln w="9525">
            <a:noFill/>
            <a:miter lim="800000"/>
            <a:headEnd/>
            <a:tailEnd/>
          </a:ln>
        </p:spPr>
        <p:txBody>
          <a:bodyPr anchor="ctr"/>
          <a:lstStyle/>
          <a:p>
            <a:pPr algn="ctr" eaLnBrk="0" hangingPunct="0">
              <a:defRPr/>
            </a:pPr>
            <a:r>
              <a:rPr lang="en-US" sz="4000" kern="0" dirty="0" smtClean="0">
                <a:solidFill>
                  <a:srgbClr val="FFFFFF"/>
                </a:solidFill>
                <a:latin typeface="Comic Sans MS" pitchFamily="66" charset="0"/>
                <a:ea typeface="ＭＳ Ｐゴシック" pitchFamily="-110" charset="-128"/>
                <a:cs typeface="ＭＳ Ｐゴシック" pitchFamily="-110" charset="-128"/>
              </a:rPr>
              <a:t>Low energy reactions in stars</a:t>
            </a:r>
            <a:endParaRPr lang="en-US" sz="4000" kern="0" dirty="0">
              <a:solidFill>
                <a:srgbClr val="FFFFFF"/>
              </a:solidFill>
              <a:latin typeface="Comic Sans MS" pitchFamily="66" charset="0"/>
              <a:ea typeface="ＭＳ Ｐゴシック" pitchFamily="-110" charset="-128"/>
              <a:cs typeface="ＭＳ Ｐゴシック" pitchFamily="-110" charset="-128"/>
            </a:endParaRPr>
          </a:p>
        </p:txBody>
      </p:sp>
      <p:pic>
        <p:nvPicPr>
          <p:cNvPr id="31747" name="Picture 5" descr="sun.jpg"/>
          <p:cNvPicPr>
            <a:picLocks noChangeAspect="1"/>
          </p:cNvPicPr>
          <p:nvPr/>
        </p:nvPicPr>
        <p:blipFill>
          <a:blip r:embed="rId4" cstate="print"/>
          <a:srcRect l="10931" r="7085"/>
          <a:stretch>
            <a:fillRect/>
          </a:stretch>
        </p:blipFill>
        <p:spPr bwMode="auto">
          <a:xfrm>
            <a:off x="7747000" y="762000"/>
            <a:ext cx="787400" cy="775335"/>
          </a:xfrm>
          <a:prstGeom prst="ellipse">
            <a:avLst/>
          </a:prstGeom>
          <a:noFill/>
          <a:ln w="9525">
            <a:noFill/>
            <a:miter lim="800000"/>
            <a:headEnd/>
            <a:tailEnd/>
          </a:ln>
          <a:effectLst>
            <a:softEdge rad="63500"/>
          </a:effectLst>
        </p:spPr>
      </p:pic>
      <p:pic>
        <p:nvPicPr>
          <p:cNvPr id="31748" name="Picture 6" descr="shell structure.jpg"/>
          <p:cNvPicPr>
            <a:picLocks noChangeAspect="1"/>
          </p:cNvPicPr>
          <p:nvPr/>
        </p:nvPicPr>
        <p:blipFill>
          <a:blip r:embed="rId5" cstate="print"/>
          <a:srcRect/>
          <a:stretch>
            <a:fillRect/>
          </a:stretch>
        </p:blipFill>
        <p:spPr bwMode="auto">
          <a:xfrm>
            <a:off x="7113587" y="3886200"/>
            <a:ext cx="2030413" cy="2057400"/>
          </a:xfrm>
          <a:prstGeom prst="ellipse">
            <a:avLst/>
          </a:prstGeom>
          <a:noFill/>
          <a:ln w="9525">
            <a:noFill/>
            <a:miter lim="800000"/>
            <a:headEnd/>
            <a:tailEnd/>
          </a:ln>
          <a:effectLst/>
        </p:spPr>
      </p:pic>
      <p:pic>
        <p:nvPicPr>
          <p:cNvPr id="31749" name="Picture 7" descr="betelgeuse.jpg"/>
          <p:cNvPicPr>
            <a:picLocks noChangeAspect="1"/>
          </p:cNvPicPr>
          <p:nvPr/>
        </p:nvPicPr>
        <p:blipFill>
          <a:blip r:embed="rId6" cstate="print"/>
          <a:srcRect/>
          <a:stretch>
            <a:fillRect/>
          </a:stretch>
        </p:blipFill>
        <p:spPr bwMode="auto">
          <a:xfrm>
            <a:off x="7552201" y="1524000"/>
            <a:ext cx="1173758" cy="928687"/>
          </a:xfrm>
          <a:prstGeom prst="ellipse">
            <a:avLst/>
          </a:prstGeom>
          <a:noFill/>
          <a:ln w="9525">
            <a:noFill/>
            <a:miter lim="800000"/>
            <a:headEnd/>
            <a:tailEnd/>
          </a:ln>
          <a:effectLst>
            <a:softEdge rad="63500"/>
          </a:effectLst>
        </p:spPr>
      </p:pic>
      <p:pic>
        <p:nvPicPr>
          <p:cNvPr id="31750" name="Picture 8" descr="massive.jpg"/>
          <p:cNvPicPr>
            <a:picLocks noChangeAspect="1"/>
          </p:cNvPicPr>
          <p:nvPr/>
        </p:nvPicPr>
        <p:blipFill>
          <a:blip r:embed="rId7" cstate="print"/>
          <a:srcRect/>
          <a:stretch>
            <a:fillRect/>
          </a:stretch>
        </p:blipFill>
        <p:spPr bwMode="auto">
          <a:xfrm>
            <a:off x="7256171" y="2362200"/>
            <a:ext cx="1811629" cy="1627188"/>
          </a:xfrm>
          <a:prstGeom prst="ellipse">
            <a:avLst/>
          </a:prstGeom>
          <a:noFill/>
          <a:ln w="9525">
            <a:noFill/>
            <a:miter lim="800000"/>
            <a:headEnd/>
            <a:tailEnd/>
          </a:ln>
          <a:effectLst>
            <a:softEdge rad="127000"/>
          </a:effectLst>
        </p:spPr>
      </p:pic>
      <p:sp>
        <p:nvSpPr>
          <p:cNvPr id="31758" name="TextBox 18"/>
          <p:cNvSpPr txBox="1">
            <a:spLocks noChangeArrowheads="1"/>
          </p:cNvSpPr>
          <p:nvPr/>
        </p:nvSpPr>
        <p:spPr bwMode="auto">
          <a:xfrm>
            <a:off x="463550" y="1066800"/>
            <a:ext cx="5878791" cy="1692771"/>
          </a:xfrm>
          <a:prstGeom prst="rect">
            <a:avLst/>
          </a:prstGeom>
          <a:noFill/>
          <a:ln w="9525">
            <a:noFill/>
            <a:miter lim="800000"/>
            <a:headEnd/>
            <a:tailEnd/>
          </a:ln>
        </p:spPr>
        <p:txBody>
          <a:bodyPr wrap="none">
            <a:spAutoFit/>
          </a:bodyPr>
          <a:lstStyle/>
          <a:p>
            <a:pPr eaLnBrk="0" hangingPunct="0"/>
            <a:r>
              <a:rPr lang="en-US" sz="2000" dirty="0">
                <a:solidFill>
                  <a:srgbClr val="FFFFFF"/>
                </a:solidFill>
                <a:latin typeface="Comic Sans MS" pitchFamily="66" charset="0"/>
              </a:rPr>
              <a:t>Hydrogen Burning: </a:t>
            </a:r>
            <a:r>
              <a:rPr lang="en-US" sz="2000" baseline="30000" dirty="0">
                <a:solidFill>
                  <a:srgbClr val="FFFFFF"/>
                </a:solidFill>
                <a:latin typeface="Comic Sans MS" pitchFamily="66" charset="0"/>
              </a:rPr>
              <a:t>4</a:t>
            </a:r>
            <a:r>
              <a:rPr lang="en-US" sz="2000" dirty="0">
                <a:solidFill>
                  <a:srgbClr val="FFFFFF"/>
                </a:solidFill>
                <a:latin typeface="Comic Sans MS" pitchFamily="66" charset="0"/>
              </a:rPr>
              <a:t>He, </a:t>
            </a:r>
            <a:r>
              <a:rPr lang="en-US" sz="2000" baseline="30000" dirty="0">
                <a:solidFill>
                  <a:srgbClr val="FFFFFF"/>
                </a:solidFill>
                <a:latin typeface="Comic Sans MS" pitchFamily="66" charset="0"/>
              </a:rPr>
              <a:t>14</a:t>
            </a:r>
            <a:r>
              <a:rPr lang="en-US" sz="2000" dirty="0">
                <a:solidFill>
                  <a:srgbClr val="FFFFFF"/>
                </a:solidFill>
                <a:latin typeface="Comic Sans MS" pitchFamily="66" charset="0"/>
              </a:rPr>
              <a:t>N</a:t>
            </a:r>
          </a:p>
          <a:p>
            <a:pPr eaLnBrk="0" hangingPunct="0"/>
            <a:endParaRPr lang="en-US" sz="800" dirty="0">
              <a:solidFill>
                <a:srgbClr val="FFFFFF"/>
              </a:solidFill>
              <a:latin typeface="Comic Sans MS" pitchFamily="66" charset="0"/>
            </a:endParaRPr>
          </a:p>
          <a:p>
            <a:pPr eaLnBrk="0" hangingPunct="0"/>
            <a:r>
              <a:rPr lang="en-US" sz="2000" dirty="0">
                <a:solidFill>
                  <a:srgbClr val="FFFFFF"/>
                </a:solidFill>
                <a:latin typeface="Comic Sans MS" pitchFamily="66" charset="0"/>
              </a:rPr>
              <a:t>Helium Burning: </a:t>
            </a:r>
            <a:r>
              <a:rPr lang="en-US" sz="2000" baseline="30000" dirty="0">
                <a:solidFill>
                  <a:srgbClr val="FFFFFF"/>
                </a:solidFill>
                <a:latin typeface="Comic Sans MS" pitchFamily="66" charset="0"/>
              </a:rPr>
              <a:t>12</a:t>
            </a:r>
            <a:r>
              <a:rPr lang="en-US" sz="2000" dirty="0">
                <a:solidFill>
                  <a:srgbClr val="FFFFFF"/>
                </a:solidFill>
                <a:latin typeface="Comic Sans MS" pitchFamily="66" charset="0"/>
              </a:rPr>
              <a:t>C, </a:t>
            </a:r>
            <a:r>
              <a:rPr lang="en-US" sz="2000" baseline="30000" dirty="0">
                <a:solidFill>
                  <a:srgbClr val="FFFFFF"/>
                </a:solidFill>
                <a:latin typeface="Comic Sans MS" pitchFamily="66" charset="0"/>
              </a:rPr>
              <a:t>16</a:t>
            </a:r>
            <a:r>
              <a:rPr lang="en-US" sz="2000" dirty="0">
                <a:solidFill>
                  <a:srgbClr val="FFFFFF"/>
                </a:solidFill>
                <a:latin typeface="Comic Sans MS" pitchFamily="66" charset="0"/>
              </a:rPr>
              <a:t>O, </a:t>
            </a:r>
            <a:r>
              <a:rPr lang="en-US" sz="2000" baseline="30000" dirty="0">
                <a:solidFill>
                  <a:srgbClr val="FFFFFF"/>
                </a:solidFill>
                <a:latin typeface="Comic Sans MS" pitchFamily="66" charset="0"/>
              </a:rPr>
              <a:t>22</a:t>
            </a:r>
            <a:r>
              <a:rPr lang="en-US" sz="2000" dirty="0">
                <a:solidFill>
                  <a:srgbClr val="FFFFFF"/>
                </a:solidFill>
                <a:latin typeface="Comic Sans MS" pitchFamily="66" charset="0"/>
              </a:rPr>
              <a:t>Ne, </a:t>
            </a:r>
            <a:r>
              <a:rPr lang="en-US" sz="2000" dirty="0" err="1">
                <a:solidFill>
                  <a:srgbClr val="FFFFFF"/>
                </a:solidFill>
                <a:latin typeface="Comic Sans MS" pitchFamily="66" charset="0"/>
              </a:rPr>
              <a:t>n</a:t>
            </a:r>
            <a:r>
              <a:rPr lang="en-US" sz="2000" dirty="0">
                <a:solidFill>
                  <a:srgbClr val="FFFFFF"/>
                </a:solidFill>
                <a:latin typeface="Comic Sans MS" pitchFamily="66" charset="0"/>
              </a:rPr>
              <a:t>, </a:t>
            </a:r>
            <a:r>
              <a:rPr lang="en-US" sz="2000" dirty="0" err="1">
                <a:solidFill>
                  <a:srgbClr val="FFFFFF"/>
                </a:solidFill>
                <a:latin typeface="Comic Sans MS" pitchFamily="66" charset="0"/>
              </a:rPr>
              <a:t>s</a:t>
            </a:r>
            <a:r>
              <a:rPr lang="en-US" sz="2000" dirty="0">
                <a:solidFill>
                  <a:srgbClr val="FFFFFF"/>
                </a:solidFill>
                <a:latin typeface="Comic Sans MS" pitchFamily="66" charset="0"/>
              </a:rPr>
              <a:t>-nuclei</a:t>
            </a:r>
          </a:p>
          <a:p>
            <a:pPr eaLnBrk="0" hangingPunct="0"/>
            <a:endParaRPr lang="en-US" sz="800" dirty="0">
              <a:solidFill>
                <a:srgbClr val="FFFFFF"/>
              </a:solidFill>
              <a:latin typeface="Comic Sans MS" pitchFamily="66" charset="0"/>
            </a:endParaRPr>
          </a:p>
          <a:p>
            <a:pPr eaLnBrk="0" hangingPunct="0"/>
            <a:r>
              <a:rPr lang="en-US" sz="2000" dirty="0">
                <a:solidFill>
                  <a:srgbClr val="FFFFFF"/>
                </a:solidFill>
                <a:latin typeface="Comic Sans MS" pitchFamily="66" charset="0"/>
              </a:rPr>
              <a:t>Carbon Burning: </a:t>
            </a:r>
            <a:r>
              <a:rPr lang="en-US" sz="2000" baseline="30000" dirty="0">
                <a:solidFill>
                  <a:srgbClr val="FFFFFF"/>
                </a:solidFill>
                <a:latin typeface="Comic Sans MS" pitchFamily="66" charset="0"/>
              </a:rPr>
              <a:t>16</a:t>
            </a:r>
            <a:r>
              <a:rPr lang="en-US" sz="2000" dirty="0">
                <a:solidFill>
                  <a:srgbClr val="FFFFFF"/>
                </a:solidFill>
                <a:latin typeface="Comic Sans MS" pitchFamily="66" charset="0"/>
              </a:rPr>
              <a:t>O, </a:t>
            </a:r>
            <a:r>
              <a:rPr lang="en-US" sz="2000" baseline="30000" dirty="0">
                <a:solidFill>
                  <a:srgbClr val="FFFFFF"/>
                </a:solidFill>
                <a:latin typeface="Comic Sans MS" pitchFamily="66" charset="0"/>
              </a:rPr>
              <a:t>20</a:t>
            </a:r>
            <a:r>
              <a:rPr lang="en-US" sz="2000" dirty="0">
                <a:solidFill>
                  <a:srgbClr val="FFFFFF"/>
                </a:solidFill>
                <a:latin typeface="Comic Sans MS" pitchFamily="66" charset="0"/>
              </a:rPr>
              <a:t>Ne, </a:t>
            </a:r>
            <a:r>
              <a:rPr lang="en-US" sz="2000" baseline="30000" dirty="0">
                <a:solidFill>
                  <a:srgbClr val="FFFFFF"/>
                </a:solidFill>
                <a:latin typeface="Comic Sans MS" pitchFamily="66" charset="0"/>
              </a:rPr>
              <a:t>24</a:t>
            </a:r>
            <a:r>
              <a:rPr lang="en-US" sz="2000" dirty="0">
                <a:solidFill>
                  <a:srgbClr val="FFFFFF"/>
                </a:solidFill>
                <a:latin typeface="Comic Sans MS" pitchFamily="66" charset="0"/>
              </a:rPr>
              <a:t>Mg ... </a:t>
            </a:r>
            <a:r>
              <a:rPr lang="en-US" sz="2000" dirty="0" err="1">
                <a:solidFill>
                  <a:srgbClr val="FFFFFF"/>
                </a:solidFill>
                <a:latin typeface="Comic Sans MS" pitchFamily="66" charset="0"/>
              </a:rPr>
              <a:t>s</a:t>
            </a:r>
            <a:r>
              <a:rPr lang="en-US" sz="2000" dirty="0">
                <a:solidFill>
                  <a:srgbClr val="FFFFFF"/>
                </a:solidFill>
                <a:latin typeface="Comic Sans MS" pitchFamily="66" charset="0"/>
              </a:rPr>
              <a:t>-nuclei</a:t>
            </a:r>
          </a:p>
          <a:p>
            <a:pPr eaLnBrk="0" hangingPunct="0"/>
            <a:endParaRPr lang="en-US" sz="800" dirty="0">
              <a:solidFill>
                <a:srgbClr val="FFFFFF"/>
              </a:solidFill>
              <a:latin typeface="Comic Sans MS" pitchFamily="66" charset="0"/>
            </a:endParaRPr>
          </a:p>
          <a:p>
            <a:pPr eaLnBrk="0" hangingPunct="0"/>
            <a:r>
              <a:rPr lang="en-US" sz="2000" dirty="0">
                <a:solidFill>
                  <a:srgbClr val="FFFFFF"/>
                </a:solidFill>
                <a:latin typeface="Comic Sans MS" pitchFamily="66" charset="0"/>
              </a:rPr>
              <a:t>Ne-, O-, Si-Burning: </a:t>
            </a:r>
            <a:r>
              <a:rPr lang="en-US" sz="2000" baseline="30000" dirty="0">
                <a:solidFill>
                  <a:srgbClr val="FFFFFF"/>
                </a:solidFill>
                <a:latin typeface="Comic Sans MS" pitchFamily="66" charset="0"/>
              </a:rPr>
              <a:t>56</a:t>
            </a:r>
            <a:r>
              <a:rPr lang="en-US" sz="2000" dirty="0">
                <a:solidFill>
                  <a:srgbClr val="FFFFFF"/>
                </a:solidFill>
                <a:latin typeface="Comic Sans MS" pitchFamily="66" charset="0"/>
              </a:rPr>
              <a:t>Fe but shell distributions</a:t>
            </a:r>
          </a:p>
        </p:txBody>
      </p:sp>
      <p:grpSp>
        <p:nvGrpSpPr>
          <p:cNvPr id="18" name="Group 53"/>
          <p:cNvGrpSpPr>
            <a:grpSpLocks/>
          </p:cNvGrpSpPr>
          <p:nvPr/>
        </p:nvGrpSpPr>
        <p:grpSpPr bwMode="auto">
          <a:xfrm>
            <a:off x="990600" y="2708275"/>
            <a:ext cx="4191000" cy="4149725"/>
            <a:chOff x="0" y="720"/>
            <a:chExt cx="2640" cy="2614"/>
          </a:xfrm>
        </p:grpSpPr>
        <p:sp>
          <p:nvSpPr>
            <p:cNvPr id="19" name="Text Box 21"/>
            <p:cNvSpPr txBox="1">
              <a:spLocks noChangeArrowheads="1"/>
            </p:cNvSpPr>
            <p:nvPr/>
          </p:nvSpPr>
          <p:spPr bwMode="auto">
            <a:xfrm>
              <a:off x="1042" y="3084"/>
              <a:ext cx="668" cy="250"/>
            </a:xfrm>
            <a:prstGeom prst="rect">
              <a:avLst/>
            </a:prstGeom>
            <a:noFill/>
            <a:ln w="9525">
              <a:noFill/>
              <a:miter lim="800000"/>
              <a:headEnd/>
              <a:tailEnd/>
            </a:ln>
          </p:spPr>
          <p:txBody>
            <a:bodyPr>
              <a:prstTxWarp prst="textNoShape">
                <a:avLst/>
              </a:prstTxWarp>
              <a:spAutoFit/>
            </a:bodyPr>
            <a:lstStyle/>
            <a:p>
              <a:r>
                <a:rPr lang="en-US" b="0" dirty="0">
                  <a:solidFill>
                    <a:schemeClr val="bg1"/>
                  </a:solidFill>
                </a:rPr>
                <a:t>log (</a:t>
              </a:r>
              <a:r>
                <a:rPr lang="en-US" sz="2000" b="0" dirty="0" err="1">
                  <a:solidFill>
                    <a:schemeClr val="bg1"/>
                  </a:solidFill>
                  <a:sym typeface="Symbol" pitchFamily="-111" charset="2"/>
                </a:rPr>
                <a:t></a:t>
              </a:r>
              <a:r>
                <a:rPr lang="en-US" b="0" baseline="-25000" dirty="0" err="1">
                  <a:solidFill>
                    <a:schemeClr val="bg1"/>
                  </a:solidFill>
                  <a:sym typeface="Symbol" pitchFamily="-111" charset="2"/>
                </a:rPr>
                <a:t>c</a:t>
              </a:r>
              <a:r>
                <a:rPr lang="en-US" b="0" dirty="0">
                  <a:solidFill>
                    <a:schemeClr val="bg1"/>
                  </a:solidFill>
                  <a:sym typeface="Symbol" pitchFamily="-111" charset="2"/>
                </a:rPr>
                <a:t>)</a:t>
              </a:r>
              <a:r>
                <a:rPr lang="en-US" b="0" dirty="0">
                  <a:solidFill>
                    <a:schemeClr val="bg1"/>
                  </a:solidFill>
                </a:rPr>
                <a:t> </a:t>
              </a:r>
            </a:p>
          </p:txBody>
        </p:sp>
        <p:sp>
          <p:nvSpPr>
            <p:cNvPr id="20" name="Text Box 22"/>
            <p:cNvSpPr txBox="1">
              <a:spLocks noChangeArrowheads="1"/>
            </p:cNvSpPr>
            <p:nvPr/>
          </p:nvSpPr>
          <p:spPr bwMode="auto">
            <a:xfrm>
              <a:off x="1347" y="1164"/>
              <a:ext cx="525" cy="173"/>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O-ignition</a:t>
              </a:r>
            </a:p>
          </p:txBody>
        </p:sp>
        <p:sp>
          <p:nvSpPr>
            <p:cNvPr id="21" name="Text Box 23"/>
            <p:cNvSpPr txBox="1">
              <a:spLocks noChangeArrowheads="1"/>
            </p:cNvSpPr>
            <p:nvPr/>
          </p:nvSpPr>
          <p:spPr bwMode="auto">
            <a:xfrm>
              <a:off x="1155" y="1356"/>
              <a:ext cx="572" cy="173"/>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Ne-ignition</a:t>
              </a:r>
            </a:p>
          </p:txBody>
        </p:sp>
        <p:sp>
          <p:nvSpPr>
            <p:cNvPr id="22" name="Text Box 24"/>
            <p:cNvSpPr txBox="1">
              <a:spLocks noChangeArrowheads="1"/>
            </p:cNvSpPr>
            <p:nvPr/>
          </p:nvSpPr>
          <p:spPr bwMode="auto">
            <a:xfrm>
              <a:off x="1443" y="1020"/>
              <a:ext cx="535" cy="174"/>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Si-ignition</a:t>
              </a:r>
            </a:p>
          </p:txBody>
        </p:sp>
        <p:sp>
          <p:nvSpPr>
            <p:cNvPr id="23" name="Freeform 25"/>
            <p:cNvSpPr>
              <a:spLocks/>
            </p:cNvSpPr>
            <p:nvPr/>
          </p:nvSpPr>
          <p:spPr bwMode="auto">
            <a:xfrm>
              <a:off x="1919" y="1405"/>
              <a:ext cx="208" cy="86"/>
            </a:xfrm>
            <a:custGeom>
              <a:avLst/>
              <a:gdLst>
                <a:gd name="T0" fmla="*/ 30 w 208"/>
                <a:gd name="T1" fmla="*/ 77 h 86"/>
                <a:gd name="T2" fmla="*/ 12 w 208"/>
                <a:gd name="T3" fmla="*/ 65 h 86"/>
                <a:gd name="T4" fmla="*/ 0 w 208"/>
                <a:gd name="T5" fmla="*/ 30 h 86"/>
                <a:gd name="T6" fmla="*/ 53 w 208"/>
                <a:gd name="T7" fmla="*/ 0 h 86"/>
                <a:gd name="T8" fmla="*/ 208 w 208"/>
                <a:gd name="T9" fmla="*/ 18 h 86"/>
                <a:gd name="T10" fmla="*/ 30 w 208"/>
                <a:gd name="T11" fmla="*/ 77 h 86"/>
                <a:gd name="T12" fmla="*/ 0 60000 65536"/>
                <a:gd name="T13" fmla="*/ 0 60000 65536"/>
                <a:gd name="T14" fmla="*/ 0 60000 65536"/>
                <a:gd name="T15" fmla="*/ 0 60000 65536"/>
                <a:gd name="T16" fmla="*/ 0 60000 65536"/>
                <a:gd name="T17" fmla="*/ 0 60000 65536"/>
                <a:gd name="T18" fmla="*/ 0 w 208"/>
                <a:gd name="T19" fmla="*/ 0 h 86"/>
                <a:gd name="T20" fmla="*/ 208 w 208"/>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208" h="86">
                  <a:moveTo>
                    <a:pt x="30" y="77"/>
                  </a:moveTo>
                  <a:cubicBezTo>
                    <a:pt x="24" y="73"/>
                    <a:pt x="16" y="71"/>
                    <a:pt x="12" y="65"/>
                  </a:cubicBezTo>
                  <a:cubicBezTo>
                    <a:pt x="5" y="55"/>
                    <a:pt x="0" y="30"/>
                    <a:pt x="0" y="30"/>
                  </a:cubicBezTo>
                  <a:cubicBezTo>
                    <a:pt x="15" y="7"/>
                    <a:pt x="28" y="8"/>
                    <a:pt x="53" y="0"/>
                  </a:cubicBezTo>
                  <a:cubicBezTo>
                    <a:pt x="106" y="11"/>
                    <a:pt x="153" y="14"/>
                    <a:pt x="208" y="18"/>
                  </a:cubicBezTo>
                  <a:cubicBezTo>
                    <a:pt x="191" y="86"/>
                    <a:pt x="80" y="77"/>
                    <a:pt x="30" y="77"/>
                  </a:cubicBezTo>
                  <a:close/>
                </a:path>
              </a:pathLst>
            </a:custGeom>
            <a:solidFill>
              <a:schemeClr val="tx1"/>
            </a:solidFill>
            <a:ln w="9525">
              <a:noFill/>
              <a:round/>
              <a:headEnd/>
              <a:tailEnd/>
            </a:ln>
          </p:spPr>
          <p:txBody>
            <a:bodyPr>
              <a:prstTxWarp prst="textNoShape">
                <a:avLst/>
              </a:prstTxWarp>
            </a:bodyPr>
            <a:lstStyle/>
            <a:p>
              <a:endParaRPr lang="en-US"/>
            </a:p>
          </p:txBody>
        </p:sp>
        <p:sp>
          <p:nvSpPr>
            <p:cNvPr id="24" name="Freeform 26"/>
            <p:cNvSpPr>
              <a:spLocks/>
            </p:cNvSpPr>
            <p:nvPr/>
          </p:nvSpPr>
          <p:spPr bwMode="auto">
            <a:xfrm>
              <a:off x="2123" y="1209"/>
              <a:ext cx="194" cy="143"/>
            </a:xfrm>
            <a:custGeom>
              <a:avLst/>
              <a:gdLst>
                <a:gd name="T0" fmla="*/ 27 w 194"/>
                <a:gd name="T1" fmla="*/ 0 h 143"/>
                <a:gd name="T2" fmla="*/ 170 w 194"/>
                <a:gd name="T3" fmla="*/ 95 h 143"/>
                <a:gd name="T4" fmla="*/ 194 w 194"/>
                <a:gd name="T5" fmla="*/ 89 h 143"/>
                <a:gd name="T6" fmla="*/ 134 w 194"/>
                <a:gd name="T7" fmla="*/ 0 h 143"/>
                <a:gd name="T8" fmla="*/ 27 w 194"/>
                <a:gd name="T9" fmla="*/ 0 h 143"/>
                <a:gd name="T10" fmla="*/ 0 60000 65536"/>
                <a:gd name="T11" fmla="*/ 0 60000 65536"/>
                <a:gd name="T12" fmla="*/ 0 60000 65536"/>
                <a:gd name="T13" fmla="*/ 0 60000 65536"/>
                <a:gd name="T14" fmla="*/ 0 60000 65536"/>
                <a:gd name="T15" fmla="*/ 0 w 194"/>
                <a:gd name="T16" fmla="*/ 0 h 143"/>
                <a:gd name="T17" fmla="*/ 194 w 194"/>
                <a:gd name="T18" fmla="*/ 143 h 143"/>
              </a:gdLst>
              <a:ahLst/>
              <a:cxnLst>
                <a:cxn ang="T10">
                  <a:pos x="T0" y="T1"/>
                </a:cxn>
                <a:cxn ang="T11">
                  <a:pos x="T2" y="T3"/>
                </a:cxn>
                <a:cxn ang="T12">
                  <a:pos x="T4" y="T5"/>
                </a:cxn>
                <a:cxn ang="T13">
                  <a:pos x="T6" y="T7"/>
                </a:cxn>
                <a:cxn ang="T14">
                  <a:pos x="T8" y="T9"/>
                </a:cxn>
              </a:cxnLst>
              <a:rect l="T15" t="T16" r="T17" b="T18"/>
              <a:pathLst>
                <a:path w="194" h="143">
                  <a:moveTo>
                    <a:pt x="27" y="0"/>
                  </a:moveTo>
                  <a:cubicBezTo>
                    <a:pt x="35" y="143"/>
                    <a:pt x="0" y="108"/>
                    <a:pt x="170" y="95"/>
                  </a:cubicBezTo>
                  <a:cubicBezTo>
                    <a:pt x="178" y="94"/>
                    <a:pt x="186" y="91"/>
                    <a:pt x="194" y="89"/>
                  </a:cubicBezTo>
                  <a:cubicBezTo>
                    <a:pt x="187" y="23"/>
                    <a:pt x="192" y="19"/>
                    <a:pt x="134" y="0"/>
                  </a:cubicBezTo>
                  <a:cubicBezTo>
                    <a:pt x="30" y="6"/>
                    <a:pt x="57" y="30"/>
                    <a:pt x="27" y="0"/>
                  </a:cubicBezTo>
                  <a:close/>
                </a:path>
              </a:pathLst>
            </a:custGeom>
            <a:solidFill>
              <a:schemeClr val="tx1"/>
            </a:solidFill>
            <a:ln w="9525">
              <a:solidFill>
                <a:schemeClr val="bg1"/>
              </a:solidFill>
              <a:round/>
              <a:headEnd/>
              <a:tailEnd/>
            </a:ln>
          </p:spPr>
          <p:txBody>
            <a:bodyPr>
              <a:prstTxWarp prst="textNoShape">
                <a:avLst/>
              </a:prstTxWarp>
            </a:bodyPr>
            <a:lstStyle/>
            <a:p>
              <a:endParaRPr lang="en-US"/>
            </a:p>
          </p:txBody>
        </p:sp>
        <p:sp>
          <p:nvSpPr>
            <p:cNvPr id="25" name="Text Box 27"/>
            <p:cNvSpPr txBox="1">
              <a:spLocks noChangeArrowheads="1"/>
            </p:cNvSpPr>
            <p:nvPr/>
          </p:nvSpPr>
          <p:spPr bwMode="auto">
            <a:xfrm rot="-5400000">
              <a:off x="-209" y="1813"/>
              <a:ext cx="668" cy="250"/>
            </a:xfrm>
            <a:prstGeom prst="rect">
              <a:avLst/>
            </a:prstGeom>
            <a:noFill/>
            <a:ln w="57150">
              <a:noFill/>
              <a:miter lim="800000"/>
              <a:headEnd/>
              <a:tailEnd/>
            </a:ln>
          </p:spPr>
          <p:txBody>
            <a:bodyPr>
              <a:prstTxWarp prst="textNoShape">
                <a:avLst/>
              </a:prstTxWarp>
              <a:spAutoFit/>
            </a:bodyPr>
            <a:lstStyle/>
            <a:p>
              <a:r>
                <a:rPr lang="en-US" b="0" dirty="0">
                  <a:solidFill>
                    <a:schemeClr val="bg1"/>
                  </a:solidFill>
                </a:rPr>
                <a:t>log (</a:t>
              </a:r>
              <a:r>
                <a:rPr lang="en-US" sz="2000" b="0" dirty="0" err="1">
                  <a:solidFill>
                    <a:schemeClr val="bg1"/>
                  </a:solidFill>
                  <a:sym typeface="Symbol" pitchFamily="-111" charset="2"/>
                </a:rPr>
                <a:t>T</a:t>
              </a:r>
              <a:r>
                <a:rPr lang="en-US" b="0" baseline="-25000" dirty="0" err="1">
                  <a:solidFill>
                    <a:schemeClr val="bg1"/>
                  </a:solidFill>
                  <a:sym typeface="Symbol" pitchFamily="-111" charset="2"/>
                </a:rPr>
                <a:t>c</a:t>
              </a:r>
              <a:r>
                <a:rPr lang="en-US" b="0" dirty="0">
                  <a:solidFill>
                    <a:schemeClr val="bg1"/>
                  </a:solidFill>
                  <a:sym typeface="Symbol" pitchFamily="-111" charset="2"/>
                </a:rPr>
                <a:t>)</a:t>
              </a:r>
              <a:r>
                <a:rPr lang="en-US" b="0" dirty="0"/>
                <a:t> </a:t>
              </a:r>
            </a:p>
          </p:txBody>
        </p:sp>
        <p:sp>
          <p:nvSpPr>
            <p:cNvPr id="26" name="Rectangle 28"/>
            <p:cNvSpPr>
              <a:spLocks noChangeArrowheads="1"/>
            </p:cNvSpPr>
            <p:nvPr/>
          </p:nvSpPr>
          <p:spPr bwMode="auto">
            <a:xfrm>
              <a:off x="326" y="878"/>
              <a:ext cx="2174" cy="2130"/>
            </a:xfrm>
            <a:prstGeom prst="rect">
              <a:avLst/>
            </a:prstGeom>
            <a:noFill/>
            <a:ln w="19050">
              <a:solidFill>
                <a:srgbClr val="EAEAEA"/>
              </a:solidFill>
              <a:miter lim="800000"/>
              <a:headEnd/>
              <a:tailEnd/>
            </a:ln>
          </p:spPr>
          <p:txBody>
            <a:bodyPr wrap="none" anchor="ctr">
              <a:prstTxWarp prst="textNoShape">
                <a:avLst/>
              </a:prstTxWarp>
            </a:bodyPr>
            <a:lstStyle/>
            <a:p>
              <a:pPr eaLnBrk="0" hangingPunct="0"/>
              <a:endParaRPr lang="en-US"/>
            </a:p>
          </p:txBody>
        </p:sp>
        <p:pic>
          <p:nvPicPr>
            <p:cNvPr id="27" name="Picture 29" descr="betelgeuse"/>
            <p:cNvPicPr>
              <a:picLocks noChangeAspect="1" noChangeArrowheads="1"/>
            </p:cNvPicPr>
            <p:nvPr/>
          </p:nvPicPr>
          <p:blipFill>
            <a:blip r:embed="rId8"/>
            <a:srcRect l="7292" t="13637" r="69630" b="54546"/>
            <a:stretch>
              <a:fillRect/>
            </a:stretch>
          </p:blipFill>
          <p:spPr bwMode="auto">
            <a:xfrm>
              <a:off x="768" y="1632"/>
              <a:ext cx="768" cy="673"/>
            </a:xfrm>
            <a:prstGeom prst="rect">
              <a:avLst/>
            </a:prstGeom>
            <a:noFill/>
            <a:ln w="9525">
              <a:noFill/>
              <a:miter lim="800000"/>
              <a:headEnd/>
              <a:tailEnd/>
            </a:ln>
          </p:spPr>
        </p:pic>
        <p:pic>
          <p:nvPicPr>
            <p:cNvPr id="28" name="Picture 30" descr="star"/>
            <p:cNvPicPr>
              <a:picLocks noChangeAspect="1" noChangeArrowheads="1"/>
            </p:cNvPicPr>
            <p:nvPr/>
          </p:nvPicPr>
          <p:blipFill>
            <a:blip r:embed="rId9">
              <a:clrChange>
                <a:clrFrom>
                  <a:srgbClr val="16202A"/>
                </a:clrFrom>
                <a:clrTo>
                  <a:srgbClr val="16202A">
                    <a:alpha val="0"/>
                  </a:srgbClr>
                </a:clrTo>
              </a:clrChange>
            </a:blip>
            <a:srcRect l="14128" t="66327" r="67822" b="1021"/>
            <a:stretch>
              <a:fillRect/>
            </a:stretch>
          </p:blipFill>
          <p:spPr bwMode="auto">
            <a:xfrm>
              <a:off x="384" y="2304"/>
              <a:ext cx="528" cy="528"/>
            </a:xfrm>
            <a:prstGeom prst="rect">
              <a:avLst/>
            </a:prstGeom>
            <a:noFill/>
            <a:ln w="9525">
              <a:noFill/>
              <a:miter lim="800000"/>
              <a:headEnd/>
              <a:tailEnd/>
            </a:ln>
          </p:spPr>
        </p:pic>
        <p:sp>
          <p:nvSpPr>
            <p:cNvPr id="29" name="Text Box 34"/>
            <p:cNvSpPr txBox="1">
              <a:spLocks noChangeArrowheads="1"/>
            </p:cNvSpPr>
            <p:nvPr/>
          </p:nvSpPr>
          <p:spPr bwMode="auto">
            <a:xfrm>
              <a:off x="672" y="2736"/>
              <a:ext cx="519" cy="173"/>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H-ignition</a:t>
              </a:r>
            </a:p>
          </p:txBody>
        </p:sp>
        <p:sp>
          <p:nvSpPr>
            <p:cNvPr id="30" name="Text Box 35"/>
            <p:cNvSpPr txBox="1">
              <a:spLocks noChangeArrowheads="1"/>
            </p:cNvSpPr>
            <p:nvPr/>
          </p:nvSpPr>
          <p:spPr bwMode="auto">
            <a:xfrm>
              <a:off x="1200" y="2112"/>
              <a:ext cx="572" cy="173"/>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He-ignition</a:t>
              </a:r>
            </a:p>
          </p:txBody>
        </p:sp>
        <p:sp>
          <p:nvSpPr>
            <p:cNvPr id="31" name="Text Box 36"/>
            <p:cNvSpPr txBox="1">
              <a:spLocks noChangeArrowheads="1"/>
            </p:cNvSpPr>
            <p:nvPr/>
          </p:nvSpPr>
          <p:spPr bwMode="auto">
            <a:xfrm>
              <a:off x="963" y="1548"/>
              <a:ext cx="519" cy="173"/>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C-ignition</a:t>
              </a:r>
            </a:p>
          </p:txBody>
        </p:sp>
        <p:sp>
          <p:nvSpPr>
            <p:cNvPr id="32" name="Text Box 37"/>
            <p:cNvSpPr txBox="1">
              <a:spLocks noChangeArrowheads="1"/>
            </p:cNvSpPr>
            <p:nvPr/>
          </p:nvSpPr>
          <p:spPr bwMode="auto">
            <a:xfrm>
              <a:off x="182" y="2928"/>
              <a:ext cx="160"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7</a:t>
              </a:r>
            </a:p>
          </p:txBody>
        </p:sp>
        <p:sp>
          <p:nvSpPr>
            <p:cNvPr id="33" name="Text Box 38"/>
            <p:cNvSpPr txBox="1">
              <a:spLocks noChangeArrowheads="1"/>
            </p:cNvSpPr>
            <p:nvPr/>
          </p:nvSpPr>
          <p:spPr bwMode="auto">
            <a:xfrm>
              <a:off x="182" y="2256"/>
              <a:ext cx="160"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8</a:t>
              </a:r>
            </a:p>
          </p:txBody>
        </p:sp>
        <p:sp>
          <p:nvSpPr>
            <p:cNvPr id="34" name="Text Box 39"/>
            <p:cNvSpPr txBox="1">
              <a:spLocks noChangeArrowheads="1"/>
            </p:cNvSpPr>
            <p:nvPr/>
          </p:nvSpPr>
          <p:spPr bwMode="auto">
            <a:xfrm>
              <a:off x="134" y="816"/>
              <a:ext cx="204"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10</a:t>
              </a:r>
            </a:p>
          </p:txBody>
        </p:sp>
        <p:sp>
          <p:nvSpPr>
            <p:cNvPr id="35" name="Text Box 40"/>
            <p:cNvSpPr txBox="1">
              <a:spLocks noChangeArrowheads="1"/>
            </p:cNvSpPr>
            <p:nvPr/>
          </p:nvSpPr>
          <p:spPr bwMode="auto">
            <a:xfrm>
              <a:off x="182" y="1536"/>
              <a:ext cx="160"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9</a:t>
              </a:r>
            </a:p>
          </p:txBody>
        </p:sp>
        <p:sp>
          <p:nvSpPr>
            <p:cNvPr id="36" name="Text Box 41"/>
            <p:cNvSpPr txBox="1">
              <a:spLocks noChangeArrowheads="1"/>
            </p:cNvSpPr>
            <p:nvPr/>
          </p:nvSpPr>
          <p:spPr bwMode="auto">
            <a:xfrm>
              <a:off x="422" y="3024"/>
              <a:ext cx="160"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0</a:t>
              </a:r>
            </a:p>
          </p:txBody>
        </p:sp>
        <p:sp>
          <p:nvSpPr>
            <p:cNvPr id="37" name="Text Box 42"/>
            <p:cNvSpPr txBox="1">
              <a:spLocks noChangeArrowheads="1"/>
            </p:cNvSpPr>
            <p:nvPr/>
          </p:nvSpPr>
          <p:spPr bwMode="auto">
            <a:xfrm>
              <a:off x="1238" y="3024"/>
              <a:ext cx="160"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4</a:t>
              </a:r>
            </a:p>
          </p:txBody>
        </p:sp>
        <p:sp>
          <p:nvSpPr>
            <p:cNvPr id="38" name="Text Box 43"/>
            <p:cNvSpPr txBox="1">
              <a:spLocks noChangeArrowheads="1"/>
            </p:cNvSpPr>
            <p:nvPr/>
          </p:nvSpPr>
          <p:spPr bwMode="auto">
            <a:xfrm>
              <a:off x="854" y="3024"/>
              <a:ext cx="160"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2</a:t>
              </a:r>
            </a:p>
          </p:txBody>
        </p:sp>
        <p:sp>
          <p:nvSpPr>
            <p:cNvPr id="39" name="Text Box 44"/>
            <p:cNvSpPr txBox="1">
              <a:spLocks noChangeArrowheads="1"/>
            </p:cNvSpPr>
            <p:nvPr/>
          </p:nvSpPr>
          <p:spPr bwMode="auto">
            <a:xfrm>
              <a:off x="2006" y="3024"/>
              <a:ext cx="160"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8</a:t>
              </a:r>
            </a:p>
          </p:txBody>
        </p:sp>
        <p:sp>
          <p:nvSpPr>
            <p:cNvPr id="40" name="Text Box 45"/>
            <p:cNvSpPr txBox="1">
              <a:spLocks noChangeArrowheads="1"/>
            </p:cNvSpPr>
            <p:nvPr/>
          </p:nvSpPr>
          <p:spPr bwMode="auto">
            <a:xfrm>
              <a:off x="2390" y="3024"/>
              <a:ext cx="204"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10</a:t>
              </a:r>
            </a:p>
          </p:txBody>
        </p:sp>
        <p:sp>
          <p:nvSpPr>
            <p:cNvPr id="41" name="Text Box 46"/>
            <p:cNvSpPr txBox="1">
              <a:spLocks noChangeArrowheads="1"/>
            </p:cNvSpPr>
            <p:nvPr/>
          </p:nvSpPr>
          <p:spPr bwMode="auto">
            <a:xfrm>
              <a:off x="1238" y="3024"/>
              <a:ext cx="160"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4</a:t>
              </a:r>
            </a:p>
          </p:txBody>
        </p:sp>
        <p:sp>
          <p:nvSpPr>
            <p:cNvPr id="42" name="Text Box 47"/>
            <p:cNvSpPr txBox="1">
              <a:spLocks noChangeArrowheads="1"/>
            </p:cNvSpPr>
            <p:nvPr/>
          </p:nvSpPr>
          <p:spPr bwMode="auto">
            <a:xfrm>
              <a:off x="1622" y="3024"/>
              <a:ext cx="160"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6</a:t>
              </a:r>
            </a:p>
          </p:txBody>
        </p:sp>
        <p:pic>
          <p:nvPicPr>
            <p:cNvPr id="43" name="Picture 51" descr="chandra-silicon"/>
            <p:cNvPicPr>
              <a:picLocks noChangeAspect="1" noChangeArrowheads="1"/>
            </p:cNvPicPr>
            <p:nvPr/>
          </p:nvPicPr>
          <p:blipFill>
            <a:blip r:embed="rId10"/>
            <a:srcRect l="7274" t="13167" r="15109" b="21698"/>
            <a:stretch>
              <a:fillRect/>
            </a:stretch>
          </p:blipFill>
          <p:spPr bwMode="auto">
            <a:xfrm>
              <a:off x="1920" y="720"/>
              <a:ext cx="720" cy="603"/>
            </a:xfrm>
            <a:prstGeom prst="rect">
              <a:avLst/>
            </a:prstGeom>
            <a:noFill/>
            <a:ln w="9525">
              <a:noFill/>
              <a:miter lim="800000"/>
              <a:headEnd/>
              <a:tailEnd/>
            </a:ln>
          </p:spPr>
        </p:pic>
        <p:sp>
          <p:nvSpPr>
            <p:cNvPr id="44" name="Freeform 33"/>
            <p:cNvSpPr>
              <a:spLocks/>
            </p:cNvSpPr>
            <p:nvPr/>
          </p:nvSpPr>
          <p:spPr bwMode="auto">
            <a:xfrm>
              <a:off x="337" y="1075"/>
              <a:ext cx="2034" cy="1931"/>
            </a:xfrm>
            <a:custGeom>
              <a:avLst/>
              <a:gdLst>
                <a:gd name="T0" fmla="*/ 0 w 1668"/>
                <a:gd name="T1" fmla="*/ 2314 h 1610"/>
                <a:gd name="T2" fmla="*/ 246 w 1668"/>
                <a:gd name="T3" fmla="*/ 2015 h 1610"/>
                <a:gd name="T4" fmla="*/ 361 w 1668"/>
                <a:gd name="T5" fmla="*/ 1840 h 1610"/>
                <a:gd name="T6" fmla="*/ 411 w 1668"/>
                <a:gd name="T7" fmla="*/ 1761 h 1610"/>
                <a:gd name="T8" fmla="*/ 624 w 1668"/>
                <a:gd name="T9" fmla="*/ 1559 h 1610"/>
                <a:gd name="T10" fmla="*/ 828 w 1668"/>
                <a:gd name="T11" fmla="*/ 1386 h 1610"/>
                <a:gd name="T12" fmla="*/ 917 w 1668"/>
                <a:gd name="T13" fmla="*/ 1253 h 1610"/>
                <a:gd name="T14" fmla="*/ 963 w 1668"/>
                <a:gd name="T15" fmla="*/ 1160 h 1610"/>
                <a:gd name="T16" fmla="*/ 1124 w 1668"/>
                <a:gd name="T17" fmla="*/ 960 h 1610"/>
                <a:gd name="T18" fmla="*/ 1267 w 1668"/>
                <a:gd name="T19" fmla="*/ 842 h 1610"/>
                <a:gd name="T20" fmla="*/ 1428 w 1668"/>
                <a:gd name="T21" fmla="*/ 738 h 1610"/>
                <a:gd name="T22" fmla="*/ 1443 w 1668"/>
                <a:gd name="T23" fmla="*/ 679 h 1610"/>
                <a:gd name="T24" fmla="*/ 1517 w 1668"/>
                <a:gd name="T25" fmla="*/ 656 h 1610"/>
                <a:gd name="T26" fmla="*/ 1571 w 1668"/>
                <a:gd name="T27" fmla="*/ 676 h 1610"/>
                <a:gd name="T28" fmla="*/ 1628 w 1668"/>
                <a:gd name="T29" fmla="*/ 632 h 1610"/>
                <a:gd name="T30" fmla="*/ 1685 w 1668"/>
                <a:gd name="T31" fmla="*/ 607 h 1610"/>
                <a:gd name="T32" fmla="*/ 1782 w 1668"/>
                <a:gd name="T33" fmla="*/ 592 h 1610"/>
                <a:gd name="T34" fmla="*/ 1863 w 1668"/>
                <a:gd name="T35" fmla="*/ 548 h 1610"/>
                <a:gd name="T36" fmla="*/ 1882 w 1668"/>
                <a:gd name="T37" fmla="*/ 483 h 1610"/>
                <a:gd name="T38" fmla="*/ 1863 w 1668"/>
                <a:gd name="T39" fmla="*/ 445 h 1610"/>
                <a:gd name="T40" fmla="*/ 1815 w 1668"/>
                <a:gd name="T41" fmla="*/ 455 h 1610"/>
                <a:gd name="T42" fmla="*/ 1896 w 1668"/>
                <a:gd name="T43" fmla="*/ 471 h 1610"/>
                <a:gd name="T44" fmla="*/ 1924 w 1668"/>
                <a:gd name="T45" fmla="*/ 410 h 1610"/>
                <a:gd name="T46" fmla="*/ 1896 w 1668"/>
                <a:gd name="T47" fmla="*/ 373 h 1610"/>
                <a:gd name="T48" fmla="*/ 1896 w 1668"/>
                <a:gd name="T49" fmla="*/ 327 h 1610"/>
                <a:gd name="T50" fmla="*/ 1950 w 1668"/>
                <a:gd name="T51" fmla="*/ 320 h 1610"/>
                <a:gd name="T52" fmla="*/ 1971 w 1668"/>
                <a:gd name="T53" fmla="*/ 375 h 1610"/>
                <a:gd name="T54" fmla="*/ 2017 w 1668"/>
                <a:gd name="T55" fmla="*/ 338 h 1610"/>
                <a:gd name="T56" fmla="*/ 2078 w 1668"/>
                <a:gd name="T57" fmla="*/ 320 h 1610"/>
                <a:gd name="T58" fmla="*/ 2156 w 1668"/>
                <a:gd name="T59" fmla="*/ 247 h 1610"/>
                <a:gd name="T60" fmla="*/ 2195 w 1668"/>
                <a:gd name="T61" fmla="*/ 190 h 1610"/>
                <a:gd name="T62" fmla="*/ 2146 w 1668"/>
                <a:gd name="T63" fmla="*/ 166 h 1610"/>
                <a:gd name="T64" fmla="*/ 2085 w 1668"/>
                <a:gd name="T65" fmla="*/ 193 h 1610"/>
                <a:gd name="T66" fmla="*/ 2034 w 1668"/>
                <a:gd name="T67" fmla="*/ 158 h 1610"/>
                <a:gd name="T68" fmla="*/ 2093 w 1668"/>
                <a:gd name="T69" fmla="*/ 149 h 1610"/>
                <a:gd name="T70" fmla="*/ 2149 w 1668"/>
                <a:gd name="T71" fmla="*/ 138 h 1610"/>
                <a:gd name="T72" fmla="*/ 2221 w 1668"/>
                <a:gd name="T73" fmla="*/ 100 h 1610"/>
                <a:gd name="T74" fmla="*/ 2332 w 1668"/>
                <a:gd name="T75" fmla="*/ 79 h 1610"/>
                <a:gd name="T76" fmla="*/ 2417 w 1668"/>
                <a:gd name="T77" fmla="*/ 23 h 1610"/>
                <a:gd name="T78" fmla="*/ 2480 w 1668"/>
                <a:gd name="T79" fmla="*/ 0 h 16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68"/>
                <a:gd name="T121" fmla="*/ 0 h 1610"/>
                <a:gd name="T122" fmla="*/ 1668 w 1668"/>
                <a:gd name="T123" fmla="*/ 1610 h 16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68" h="1610">
                  <a:moveTo>
                    <a:pt x="22" y="1610"/>
                  </a:moveTo>
                  <a:lnTo>
                    <a:pt x="0" y="1608"/>
                  </a:lnTo>
                  <a:cubicBezTo>
                    <a:pt x="14" y="1586"/>
                    <a:pt x="76" y="1512"/>
                    <a:pt x="104" y="1478"/>
                  </a:cubicBezTo>
                  <a:cubicBezTo>
                    <a:pt x="132" y="1444"/>
                    <a:pt x="148" y="1425"/>
                    <a:pt x="166" y="1401"/>
                  </a:cubicBezTo>
                  <a:cubicBezTo>
                    <a:pt x="184" y="1377"/>
                    <a:pt x="196" y="1354"/>
                    <a:pt x="209" y="1334"/>
                  </a:cubicBezTo>
                  <a:cubicBezTo>
                    <a:pt x="222" y="1314"/>
                    <a:pt x="237" y="1291"/>
                    <a:pt x="243" y="1279"/>
                  </a:cubicBezTo>
                  <a:cubicBezTo>
                    <a:pt x="249" y="1267"/>
                    <a:pt x="238" y="1273"/>
                    <a:pt x="243" y="1264"/>
                  </a:cubicBezTo>
                  <a:cubicBezTo>
                    <a:pt x="248" y="1255"/>
                    <a:pt x="258" y="1245"/>
                    <a:pt x="276" y="1224"/>
                  </a:cubicBezTo>
                  <a:cubicBezTo>
                    <a:pt x="294" y="1203"/>
                    <a:pt x="327" y="1163"/>
                    <a:pt x="351" y="1140"/>
                  </a:cubicBezTo>
                  <a:cubicBezTo>
                    <a:pt x="375" y="1117"/>
                    <a:pt x="397" y="1103"/>
                    <a:pt x="420" y="1084"/>
                  </a:cubicBezTo>
                  <a:cubicBezTo>
                    <a:pt x="443" y="1065"/>
                    <a:pt x="467" y="1049"/>
                    <a:pt x="490" y="1029"/>
                  </a:cubicBezTo>
                  <a:cubicBezTo>
                    <a:pt x="513" y="1009"/>
                    <a:pt x="537" y="987"/>
                    <a:pt x="557" y="964"/>
                  </a:cubicBezTo>
                  <a:cubicBezTo>
                    <a:pt x="577" y="941"/>
                    <a:pt x="600" y="903"/>
                    <a:pt x="610" y="888"/>
                  </a:cubicBezTo>
                  <a:cubicBezTo>
                    <a:pt x="620" y="873"/>
                    <a:pt x="617" y="877"/>
                    <a:pt x="617" y="871"/>
                  </a:cubicBezTo>
                  <a:cubicBezTo>
                    <a:pt x="617" y="865"/>
                    <a:pt x="607" y="860"/>
                    <a:pt x="612" y="849"/>
                  </a:cubicBezTo>
                  <a:cubicBezTo>
                    <a:pt x="617" y="838"/>
                    <a:pt x="630" y="829"/>
                    <a:pt x="648" y="806"/>
                  </a:cubicBezTo>
                  <a:cubicBezTo>
                    <a:pt x="666" y="783"/>
                    <a:pt x="702" y="735"/>
                    <a:pt x="720" y="712"/>
                  </a:cubicBezTo>
                  <a:cubicBezTo>
                    <a:pt x="738" y="689"/>
                    <a:pt x="739" y="684"/>
                    <a:pt x="756" y="667"/>
                  </a:cubicBezTo>
                  <a:cubicBezTo>
                    <a:pt x="773" y="650"/>
                    <a:pt x="808" y="621"/>
                    <a:pt x="824" y="607"/>
                  </a:cubicBezTo>
                  <a:cubicBezTo>
                    <a:pt x="840" y="593"/>
                    <a:pt x="835" y="598"/>
                    <a:pt x="852" y="585"/>
                  </a:cubicBezTo>
                  <a:cubicBezTo>
                    <a:pt x="869" y="572"/>
                    <a:pt x="909" y="544"/>
                    <a:pt x="927" y="532"/>
                  </a:cubicBezTo>
                  <a:cubicBezTo>
                    <a:pt x="945" y="520"/>
                    <a:pt x="953" y="519"/>
                    <a:pt x="960" y="513"/>
                  </a:cubicBezTo>
                  <a:cubicBezTo>
                    <a:pt x="967" y="507"/>
                    <a:pt x="966" y="501"/>
                    <a:pt x="968" y="494"/>
                  </a:cubicBezTo>
                  <a:cubicBezTo>
                    <a:pt x="970" y="487"/>
                    <a:pt x="966" y="478"/>
                    <a:pt x="970" y="472"/>
                  </a:cubicBezTo>
                  <a:cubicBezTo>
                    <a:pt x="974" y="466"/>
                    <a:pt x="981" y="459"/>
                    <a:pt x="989" y="456"/>
                  </a:cubicBezTo>
                  <a:cubicBezTo>
                    <a:pt x="997" y="453"/>
                    <a:pt x="1012" y="454"/>
                    <a:pt x="1020" y="456"/>
                  </a:cubicBezTo>
                  <a:cubicBezTo>
                    <a:pt x="1028" y="458"/>
                    <a:pt x="1034" y="468"/>
                    <a:pt x="1040" y="470"/>
                  </a:cubicBezTo>
                  <a:cubicBezTo>
                    <a:pt x="1046" y="472"/>
                    <a:pt x="1051" y="473"/>
                    <a:pt x="1056" y="470"/>
                  </a:cubicBezTo>
                  <a:cubicBezTo>
                    <a:pt x="1061" y="467"/>
                    <a:pt x="1067" y="458"/>
                    <a:pt x="1073" y="453"/>
                  </a:cubicBezTo>
                  <a:cubicBezTo>
                    <a:pt x="1079" y="448"/>
                    <a:pt x="1088" y="443"/>
                    <a:pt x="1095" y="439"/>
                  </a:cubicBezTo>
                  <a:cubicBezTo>
                    <a:pt x="1102" y="435"/>
                    <a:pt x="1108" y="432"/>
                    <a:pt x="1114" y="429"/>
                  </a:cubicBezTo>
                  <a:cubicBezTo>
                    <a:pt x="1120" y="426"/>
                    <a:pt x="1123" y="423"/>
                    <a:pt x="1133" y="422"/>
                  </a:cubicBezTo>
                  <a:cubicBezTo>
                    <a:pt x="1143" y="421"/>
                    <a:pt x="1161" y="424"/>
                    <a:pt x="1172" y="422"/>
                  </a:cubicBezTo>
                  <a:cubicBezTo>
                    <a:pt x="1183" y="420"/>
                    <a:pt x="1190" y="416"/>
                    <a:pt x="1198" y="412"/>
                  </a:cubicBezTo>
                  <a:cubicBezTo>
                    <a:pt x="1206" y="408"/>
                    <a:pt x="1213" y="403"/>
                    <a:pt x="1222" y="398"/>
                  </a:cubicBezTo>
                  <a:cubicBezTo>
                    <a:pt x="1231" y="393"/>
                    <a:pt x="1246" y="387"/>
                    <a:pt x="1253" y="381"/>
                  </a:cubicBezTo>
                  <a:cubicBezTo>
                    <a:pt x="1260" y="375"/>
                    <a:pt x="1263" y="369"/>
                    <a:pt x="1265" y="362"/>
                  </a:cubicBezTo>
                  <a:cubicBezTo>
                    <a:pt x="1267" y="355"/>
                    <a:pt x="1265" y="343"/>
                    <a:pt x="1265" y="336"/>
                  </a:cubicBezTo>
                  <a:cubicBezTo>
                    <a:pt x="1265" y="329"/>
                    <a:pt x="1267" y="323"/>
                    <a:pt x="1265" y="319"/>
                  </a:cubicBezTo>
                  <a:cubicBezTo>
                    <a:pt x="1263" y="315"/>
                    <a:pt x="1258" y="311"/>
                    <a:pt x="1253" y="309"/>
                  </a:cubicBezTo>
                  <a:cubicBezTo>
                    <a:pt x="1248" y="307"/>
                    <a:pt x="1241" y="308"/>
                    <a:pt x="1236" y="309"/>
                  </a:cubicBezTo>
                  <a:cubicBezTo>
                    <a:pt x="1231" y="310"/>
                    <a:pt x="1218" y="313"/>
                    <a:pt x="1220" y="316"/>
                  </a:cubicBezTo>
                  <a:cubicBezTo>
                    <a:pt x="1222" y="319"/>
                    <a:pt x="1237" y="326"/>
                    <a:pt x="1246" y="328"/>
                  </a:cubicBezTo>
                  <a:cubicBezTo>
                    <a:pt x="1255" y="330"/>
                    <a:pt x="1267" y="330"/>
                    <a:pt x="1275" y="328"/>
                  </a:cubicBezTo>
                  <a:cubicBezTo>
                    <a:pt x="1283" y="326"/>
                    <a:pt x="1291" y="321"/>
                    <a:pt x="1294" y="314"/>
                  </a:cubicBezTo>
                  <a:cubicBezTo>
                    <a:pt x="1297" y="307"/>
                    <a:pt x="1294" y="292"/>
                    <a:pt x="1294" y="285"/>
                  </a:cubicBezTo>
                  <a:cubicBezTo>
                    <a:pt x="1294" y="278"/>
                    <a:pt x="1297" y="275"/>
                    <a:pt x="1294" y="271"/>
                  </a:cubicBezTo>
                  <a:cubicBezTo>
                    <a:pt x="1291" y="267"/>
                    <a:pt x="1281" y="261"/>
                    <a:pt x="1275" y="259"/>
                  </a:cubicBezTo>
                  <a:cubicBezTo>
                    <a:pt x="1269" y="257"/>
                    <a:pt x="1260" y="264"/>
                    <a:pt x="1260" y="259"/>
                  </a:cubicBezTo>
                  <a:cubicBezTo>
                    <a:pt x="1260" y="254"/>
                    <a:pt x="1269" y="234"/>
                    <a:pt x="1275" y="228"/>
                  </a:cubicBezTo>
                  <a:cubicBezTo>
                    <a:pt x="1281" y="222"/>
                    <a:pt x="1290" y="224"/>
                    <a:pt x="1296" y="223"/>
                  </a:cubicBezTo>
                  <a:cubicBezTo>
                    <a:pt x="1302" y="222"/>
                    <a:pt x="1309" y="219"/>
                    <a:pt x="1311" y="223"/>
                  </a:cubicBezTo>
                  <a:cubicBezTo>
                    <a:pt x="1313" y="227"/>
                    <a:pt x="1306" y="243"/>
                    <a:pt x="1308" y="249"/>
                  </a:cubicBezTo>
                  <a:cubicBezTo>
                    <a:pt x="1310" y="255"/>
                    <a:pt x="1320" y="262"/>
                    <a:pt x="1325" y="261"/>
                  </a:cubicBezTo>
                  <a:cubicBezTo>
                    <a:pt x="1330" y="260"/>
                    <a:pt x="1335" y="248"/>
                    <a:pt x="1340" y="244"/>
                  </a:cubicBezTo>
                  <a:cubicBezTo>
                    <a:pt x="1345" y="240"/>
                    <a:pt x="1351" y="235"/>
                    <a:pt x="1356" y="235"/>
                  </a:cubicBezTo>
                  <a:cubicBezTo>
                    <a:pt x="1361" y="235"/>
                    <a:pt x="1366" y="246"/>
                    <a:pt x="1373" y="244"/>
                  </a:cubicBezTo>
                  <a:cubicBezTo>
                    <a:pt x="1380" y="242"/>
                    <a:pt x="1388" y="231"/>
                    <a:pt x="1397" y="223"/>
                  </a:cubicBezTo>
                  <a:cubicBezTo>
                    <a:pt x="1406" y="215"/>
                    <a:pt x="1417" y="204"/>
                    <a:pt x="1426" y="196"/>
                  </a:cubicBezTo>
                  <a:cubicBezTo>
                    <a:pt x="1435" y="188"/>
                    <a:pt x="1442" y="180"/>
                    <a:pt x="1450" y="172"/>
                  </a:cubicBezTo>
                  <a:cubicBezTo>
                    <a:pt x="1458" y="164"/>
                    <a:pt x="1470" y="155"/>
                    <a:pt x="1474" y="148"/>
                  </a:cubicBezTo>
                  <a:cubicBezTo>
                    <a:pt x="1478" y="141"/>
                    <a:pt x="1478" y="137"/>
                    <a:pt x="1476" y="132"/>
                  </a:cubicBezTo>
                  <a:cubicBezTo>
                    <a:pt x="1474" y="127"/>
                    <a:pt x="1465" y="118"/>
                    <a:pt x="1460" y="115"/>
                  </a:cubicBezTo>
                  <a:cubicBezTo>
                    <a:pt x="1455" y="112"/>
                    <a:pt x="1450" y="115"/>
                    <a:pt x="1443" y="115"/>
                  </a:cubicBezTo>
                  <a:cubicBezTo>
                    <a:pt x="1436" y="115"/>
                    <a:pt x="1423" y="114"/>
                    <a:pt x="1416" y="117"/>
                  </a:cubicBezTo>
                  <a:cubicBezTo>
                    <a:pt x="1409" y="120"/>
                    <a:pt x="1408" y="133"/>
                    <a:pt x="1402" y="134"/>
                  </a:cubicBezTo>
                  <a:cubicBezTo>
                    <a:pt x="1396" y="135"/>
                    <a:pt x="1384" y="126"/>
                    <a:pt x="1378" y="122"/>
                  </a:cubicBezTo>
                  <a:cubicBezTo>
                    <a:pt x="1372" y="118"/>
                    <a:pt x="1366" y="113"/>
                    <a:pt x="1368" y="110"/>
                  </a:cubicBezTo>
                  <a:cubicBezTo>
                    <a:pt x="1370" y="107"/>
                    <a:pt x="1382" y="104"/>
                    <a:pt x="1388" y="103"/>
                  </a:cubicBezTo>
                  <a:cubicBezTo>
                    <a:pt x="1394" y="102"/>
                    <a:pt x="1400" y="103"/>
                    <a:pt x="1407" y="103"/>
                  </a:cubicBezTo>
                  <a:cubicBezTo>
                    <a:pt x="1414" y="103"/>
                    <a:pt x="1422" y="104"/>
                    <a:pt x="1428" y="103"/>
                  </a:cubicBezTo>
                  <a:cubicBezTo>
                    <a:pt x="1434" y="102"/>
                    <a:pt x="1439" y="100"/>
                    <a:pt x="1445" y="96"/>
                  </a:cubicBezTo>
                  <a:cubicBezTo>
                    <a:pt x="1451" y="92"/>
                    <a:pt x="1459" y="85"/>
                    <a:pt x="1467" y="81"/>
                  </a:cubicBezTo>
                  <a:cubicBezTo>
                    <a:pt x="1475" y="77"/>
                    <a:pt x="1484" y="72"/>
                    <a:pt x="1493" y="69"/>
                  </a:cubicBezTo>
                  <a:cubicBezTo>
                    <a:pt x="1502" y="66"/>
                    <a:pt x="1508" y="66"/>
                    <a:pt x="1520" y="64"/>
                  </a:cubicBezTo>
                  <a:cubicBezTo>
                    <a:pt x="1532" y="62"/>
                    <a:pt x="1553" y="60"/>
                    <a:pt x="1568" y="55"/>
                  </a:cubicBezTo>
                  <a:cubicBezTo>
                    <a:pt x="1583" y="50"/>
                    <a:pt x="1604" y="39"/>
                    <a:pt x="1613" y="33"/>
                  </a:cubicBezTo>
                  <a:cubicBezTo>
                    <a:pt x="1622" y="27"/>
                    <a:pt x="1619" y="19"/>
                    <a:pt x="1625" y="16"/>
                  </a:cubicBezTo>
                  <a:cubicBezTo>
                    <a:pt x="1631" y="13"/>
                    <a:pt x="1642" y="17"/>
                    <a:pt x="1649" y="14"/>
                  </a:cubicBezTo>
                  <a:cubicBezTo>
                    <a:pt x="1656" y="11"/>
                    <a:pt x="1667" y="6"/>
                    <a:pt x="1668" y="0"/>
                  </a:cubicBezTo>
                </a:path>
              </a:pathLst>
            </a:custGeom>
            <a:noFill/>
            <a:ln w="28575" cmpd="sng">
              <a:solidFill>
                <a:srgbClr val="CC0000"/>
              </a:solidFill>
              <a:round/>
              <a:headEnd/>
              <a:tailEnd/>
            </a:ln>
          </p:spPr>
          <p:txBody>
            <a:bodyPr>
              <a:prstTxWarp prst="textNoShape">
                <a:avLst/>
              </a:prstTxWarp>
            </a:bodyPr>
            <a:lstStyle/>
            <a:p>
              <a:endParaRPr lang="en-US"/>
            </a:p>
          </p:txBody>
        </p:sp>
      </p:grpSp>
      <p:pic>
        <p:nvPicPr>
          <p:cNvPr id="45" name="Picture 48" descr="xray.jpg"/>
          <p:cNvPicPr>
            <a:picLocks noChangeAspect="1"/>
          </p:cNvPicPr>
          <p:nvPr/>
        </p:nvPicPr>
        <p:blipFill>
          <a:blip r:embed="rId11"/>
          <a:srcRect l="28326" t="14285" r="24461" b="14285"/>
          <a:stretch>
            <a:fillRect/>
          </a:stretch>
        </p:blipFill>
        <p:spPr bwMode="auto">
          <a:xfrm>
            <a:off x="4148138" y="4695825"/>
            <a:ext cx="533400" cy="533400"/>
          </a:xfrm>
          <a:prstGeom prst="rect">
            <a:avLst/>
          </a:prstGeom>
          <a:noFill/>
          <a:ln w="9525">
            <a:noFill/>
            <a:miter lim="800000"/>
            <a:headEnd/>
            <a:tailEnd/>
          </a:ln>
        </p:spPr>
      </p:pic>
      <p:sp>
        <p:nvSpPr>
          <p:cNvPr id="46" name="Freeform 49"/>
          <p:cNvSpPr>
            <a:spLocks/>
          </p:cNvSpPr>
          <p:nvPr/>
        </p:nvSpPr>
        <p:spPr bwMode="auto">
          <a:xfrm>
            <a:off x="3357563" y="4243388"/>
            <a:ext cx="1017587" cy="612775"/>
          </a:xfrm>
          <a:custGeom>
            <a:avLst/>
            <a:gdLst>
              <a:gd name="T0" fmla="*/ 0 w 1016950"/>
              <a:gd name="T1" fmla="*/ 48478 h 612449"/>
              <a:gd name="T2" fmla="*/ 419268 w 1016950"/>
              <a:gd name="T3" fmla="*/ 14259 h 612449"/>
              <a:gd name="T4" fmla="*/ 675964 w 1016950"/>
              <a:gd name="T5" fmla="*/ 134026 h 612449"/>
              <a:gd name="T6" fmla="*/ 924103 w 1016950"/>
              <a:gd name="T7" fmla="*/ 313680 h 612449"/>
              <a:gd name="T8" fmla="*/ 1018224 w 1016950"/>
              <a:gd name="T9" fmla="*/ 613101 h 612449"/>
              <a:gd name="T10" fmla="*/ 0 60000 65536"/>
              <a:gd name="T11" fmla="*/ 0 60000 65536"/>
              <a:gd name="T12" fmla="*/ 0 60000 65536"/>
              <a:gd name="T13" fmla="*/ 0 60000 65536"/>
              <a:gd name="T14" fmla="*/ 0 60000 65536"/>
              <a:gd name="T15" fmla="*/ 0 w 1016950"/>
              <a:gd name="T16" fmla="*/ 0 h 612449"/>
              <a:gd name="T17" fmla="*/ 1016950 w 1016950"/>
              <a:gd name="T18" fmla="*/ 612449 h 612449"/>
            </a:gdLst>
            <a:ahLst/>
            <a:cxnLst>
              <a:cxn ang="T10">
                <a:pos x="T0" y="T1"/>
              </a:cxn>
              <a:cxn ang="T11">
                <a:pos x="T2" y="T3"/>
              </a:cxn>
              <a:cxn ang="T12">
                <a:pos x="T4" y="T5"/>
              </a:cxn>
              <a:cxn ang="T13">
                <a:pos x="T6" y="T7"/>
              </a:cxn>
              <a:cxn ang="T14">
                <a:pos x="T8" y="T9"/>
              </a:cxn>
            </a:cxnLst>
            <a:rect l="T15" t="T16" r="T17" b="T18"/>
            <a:pathLst>
              <a:path w="1016950" h="612449">
                <a:moveTo>
                  <a:pt x="0" y="48426"/>
                </a:moveTo>
                <a:cubicBezTo>
                  <a:pt x="153112" y="24213"/>
                  <a:pt x="306224" y="0"/>
                  <a:pt x="418744" y="14243"/>
                </a:cubicBezTo>
                <a:cubicBezTo>
                  <a:pt x="531264" y="28486"/>
                  <a:pt x="591084" y="84034"/>
                  <a:pt x="675118" y="133884"/>
                </a:cubicBezTo>
                <a:cubicBezTo>
                  <a:pt x="759152" y="183734"/>
                  <a:pt x="865974" y="233585"/>
                  <a:pt x="922946" y="313346"/>
                </a:cubicBezTo>
                <a:cubicBezTo>
                  <a:pt x="979918" y="393107"/>
                  <a:pt x="957130" y="545507"/>
                  <a:pt x="1016950" y="612449"/>
                </a:cubicBezTo>
              </a:path>
            </a:pathLst>
          </a:custGeom>
          <a:noFill/>
          <a:ln w="19050" cap="flat" cmpd="sng">
            <a:solidFill>
              <a:srgbClr val="FFC000"/>
            </a:solidFill>
            <a:prstDash val="sysDash"/>
            <a:round/>
            <a:headEnd type="none" w="med" len="med"/>
            <a:tailEnd type="arrow" w="med" len="med"/>
          </a:ln>
        </p:spPr>
        <p:txBody>
          <a:bodyPr>
            <a:prstTxWarp prst="textNoShape">
              <a:avLst/>
            </a:prstTxWarp>
          </a:bodyPr>
          <a:lstStyle/>
          <a:p>
            <a:endParaRPr lang="en-US"/>
          </a:p>
        </p:txBody>
      </p:sp>
      <p:sp>
        <p:nvSpPr>
          <p:cNvPr id="48" name="TextBox 47"/>
          <p:cNvSpPr txBox="1"/>
          <p:nvPr/>
        </p:nvSpPr>
        <p:spPr>
          <a:xfrm>
            <a:off x="5181600" y="5613737"/>
            <a:ext cx="3886200" cy="1015663"/>
          </a:xfrm>
          <a:prstGeom prst="rect">
            <a:avLst/>
          </a:prstGeom>
          <a:noFill/>
        </p:spPr>
        <p:txBody>
          <a:bodyPr wrap="square" rtlCol="0">
            <a:spAutoFit/>
          </a:bodyPr>
          <a:lstStyle/>
          <a:p>
            <a:r>
              <a:rPr lang="en-US" sz="2000" dirty="0" smtClean="0">
                <a:solidFill>
                  <a:srgbClr val="FFFFFF"/>
                </a:solidFill>
                <a:latin typeface="Comic Sans MS"/>
                <a:cs typeface="Comic Sans MS"/>
              </a:rPr>
              <a:t>Seed material </a:t>
            </a:r>
          </a:p>
          <a:p>
            <a:r>
              <a:rPr lang="en-US" sz="2000" dirty="0" smtClean="0">
                <a:solidFill>
                  <a:srgbClr val="FFFFFF"/>
                </a:solidFill>
                <a:latin typeface="Comic Sans MS"/>
                <a:cs typeface="Comic Sans MS"/>
              </a:rPr>
              <a:t>For explosive nucleosynthesis and observational signatures !</a:t>
            </a:r>
            <a:endParaRPr lang="en-US" sz="2000" dirty="0">
              <a:solidFill>
                <a:srgbClr val="FFFFFF"/>
              </a:solidFill>
              <a:latin typeface="Comic Sans MS"/>
              <a:cs typeface="Comic Sans M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82" y="-76332"/>
            <a:ext cx="9245776" cy="6934332"/>
          </a:xfrm>
          <a:prstGeom prst="rect">
            <a:avLst/>
          </a:prstGeom>
        </p:spPr>
      </p:pic>
      <p:sp>
        <p:nvSpPr>
          <p:cNvPr id="4" name="TextBox 3"/>
          <p:cNvSpPr txBox="1"/>
          <p:nvPr/>
        </p:nvSpPr>
        <p:spPr>
          <a:xfrm>
            <a:off x="3657610" y="1154668"/>
            <a:ext cx="5218646" cy="461665"/>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2400" dirty="0" smtClean="0">
                <a:solidFill>
                  <a:srgbClr val="FFFFFF"/>
                </a:solidFill>
                <a:latin typeface="Comic Sans MS"/>
                <a:cs typeface="Comic Sans MS"/>
              </a:rPr>
              <a:t>Towards full experimental program</a:t>
            </a:r>
            <a:endParaRPr lang="en-US" sz="2400" dirty="0">
              <a:solidFill>
                <a:srgbClr val="FFFFFF"/>
              </a:solidFill>
              <a:latin typeface="Comic Sans MS"/>
              <a:cs typeface="Comic Sans MS"/>
            </a:endParaRPr>
          </a:p>
        </p:txBody>
      </p:sp>
      <p:pic>
        <p:nvPicPr>
          <p:cNvPr id="6" name="Picture 14" descr="C:\Documents and Settings\ahodgkinson\My Documents\DIANA Vetting\diana_facility_module3_paper_no_text.png"/>
          <p:cNvPicPr>
            <a:picLocks noChangeAspect="1" noChangeArrowheads="1"/>
          </p:cNvPicPr>
          <p:nvPr/>
        </p:nvPicPr>
        <p:blipFill>
          <a:blip r:embed="rId3" cstate="print"/>
          <a:srcRect b="24242"/>
          <a:stretch>
            <a:fillRect/>
          </a:stretch>
        </p:blipFill>
        <p:spPr bwMode="auto">
          <a:xfrm>
            <a:off x="-83182" y="3048000"/>
            <a:ext cx="9199933" cy="3810000"/>
          </a:xfrm>
          <a:prstGeom prst="rect">
            <a:avLst/>
          </a:prstGeom>
          <a:solidFill>
            <a:schemeClr val="bg1">
              <a:lumMod val="85000"/>
              <a:alpha val="51000"/>
            </a:schemeClr>
          </a:solidFill>
          <a:effectLst>
            <a:outerShdw blurRad="50800" dist="38100" dir="5400000" algn="t" rotWithShape="0">
              <a:prstClr val="black">
                <a:alpha val="40000"/>
              </a:prstClr>
            </a:outerShdw>
          </a:effectLst>
        </p:spPr>
      </p:pic>
      <p:sp>
        <p:nvSpPr>
          <p:cNvPr id="7" name="Text Box 3"/>
          <p:cNvSpPr txBox="1">
            <a:spLocks noChangeArrowheads="1"/>
          </p:cNvSpPr>
          <p:nvPr/>
        </p:nvSpPr>
        <p:spPr bwMode="auto">
          <a:xfrm>
            <a:off x="1371635" y="228635"/>
            <a:ext cx="7315120" cy="769441"/>
          </a:xfrm>
          <a:prstGeom prst="rect">
            <a:avLst/>
          </a:prstGeom>
          <a:noFill/>
          <a:ln w="9525">
            <a:noFill/>
            <a:miter lim="800000"/>
            <a:headEnd/>
            <a:tailEnd/>
          </a:ln>
          <a:effectLst>
            <a:outerShdw blurRad="50800" dist="38100" dir="5400000" algn="t" rotWithShape="0">
              <a:prstClr val="black">
                <a:alpha val="40000"/>
              </a:prstClr>
            </a:outerShdw>
          </a:effectLst>
        </p:spPr>
        <p:txBody>
          <a:bodyPr wrap="square">
            <a:spAutoFit/>
          </a:bodyPr>
          <a:lstStyle/>
          <a:p>
            <a:pPr algn="ctr">
              <a:spcBef>
                <a:spcPts val="0"/>
              </a:spcBef>
            </a:pPr>
            <a:r>
              <a:rPr lang="en-US" sz="4400" dirty="0" smtClean="0">
                <a:solidFill>
                  <a:srgbClr val="FFFFFF"/>
                </a:solidFill>
                <a:latin typeface="Comic Sans MS"/>
                <a:cs typeface="Comic Sans MS"/>
              </a:rPr>
              <a:t>Development Plans</a:t>
            </a:r>
            <a:endParaRPr lang="en-US" sz="4400" dirty="0">
              <a:solidFill>
                <a:srgbClr val="FFFFFF"/>
              </a:solidFill>
              <a:latin typeface="Comic Sans MS"/>
              <a:cs typeface="Comic Sans MS"/>
            </a:endParaRPr>
          </a:p>
        </p:txBody>
      </p:sp>
      <p:pic>
        <p:nvPicPr>
          <p:cNvPr id="8" name="Picture 27" descr="396987_bw_reflected"/>
          <p:cNvPicPr>
            <a:picLocks noChangeAspect="1" noChangeArrowheads="1"/>
          </p:cNvPicPr>
          <p:nvPr/>
        </p:nvPicPr>
        <p:blipFill>
          <a:blip r:embed="rId4" cstate="screen"/>
          <a:srcRect/>
          <a:stretch>
            <a:fillRect/>
          </a:stretch>
        </p:blipFill>
        <p:spPr bwMode="auto">
          <a:xfrm>
            <a:off x="213007" y="137195"/>
            <a:ext cx="1061124" cy="1082005"/>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8900000" scaled="1"/>
            <a:tileRect/>
          </a:gradFill>
          <a:ln w="9525">
            <a:noFill/>
            <a:miter lim="800000"/>
            <a:headEnd/>
            <a:tailEnd/>
          </a:ln>
          <a:effectLst>
            <a:softEdge rad="31750"/>
          </a:effectLst>
        </p:spPr>
      </p:pic>
      <p:sp>
        <p:nvSpPr>
          <p:cNvPr id="5" name="TextBox 4"/>
          <p:cNvSpPr txBox="1"/>
          <p:nvPr/>
        </p:nvSpPr>
        <p:spPr>
          <a:xfrm>
            <a:off x="3352800" y="1828800"/>
            <a:ext cx="5638800" cy="212365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smtClean="0"/>
              <a:t>Multiple Phase Implementation: </a:t>
            </a:r>
          </a:p>
          <a:p>
            <a:pPr marL="342900" indent="-342900"/>
            <a:endParaRPr lang="en-US" dirty="0" smtClean="0"/>
          </a:p>
          <a:p>
            <a:pPr marL="342900" indent="-342900">
              <a:buFont typeface="+mj-lt"/>
              <a:buAutoNum type="arabicPeriod"/>
            </a:pPr>
            <a:r>
              <a:rPr lang="en-US" dirty="0" smtClean="0"/>
              <a:t>Low energy accelerator construction 2013-2015</a:t>
            </a:r>
          </a:p>
          <a:p>
            <a:pPr marL="342900" indent="-342900">
              <a:buFont typeface="+mj-lt"/>
              <a:buAutoNum type="arabicPeriod"/>
            </a:pPr>
            <a:r>
              <a:rPr lang="en-US" dirty="0" smtClean="0"/>
              <a:t>Low energy accelerator tests 2015-2016</a:t>
            </a:r>
          </a:p>
          <a:p>
            <a:pPr marL="342900" indent="-342900">
              <a:buFont typeface="+mj-lt"/>
              <a:buAutoNum type="arabicPeriod"/>
            </a:pPr>
            <a:r>
              <a:rPr lang="en-US" dirty="0" smtClean="0"/>
              <a:t>High energy accelerator construction 2015-2016</a:t>
            </a:r>
          </a:p>
          <a:p>
            <a:pPr marL="342900" indent="-342900">
              <a:buFont typeface="+mj-lt"/>
              <a:buAutoNum type="arabicPeriod"/>
            </a:pPr>
            <a:r>
              <a:rPr lang="en-US" dirty="0" smtClean="0"/>
              <a:t>Low energy accelerator system installation 2017</a:t>
            </a:r>
          </a:p>
          <a:p>
            <a:pPr marL="342900" indent="-342900">
              <a:buFont typeface="+mj-lt"/>
              <a:buAutoNum type="arabicPeriod"/>
            </a:pPr>
            <a:r>
              <a:rPr lang="en-US" dirty="0" smtClean="0"/>
              <a:t>High energy accelerator system installation 2017</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loan-zoom_Page_06"/>
          <p:cNvPicPr>
            <a:picLocks noChangeAspect="1" noChangeArrowheads="1"/>
          </p:cNvPicPr>
          <p:nvPr/>
        </p:nvPicPr>
        <p:blipFill>
          <a:blip r:embed="rId3" cstate="print"/>
          <a:srcRect/>
          <a:stretch>
            <a:fillRect/>
          </a:stretch>
        </p:blipFill>
        <p:spPr bwMode="auto">
          <a:xfrm>
            <a:off x="0" y="-47625"/>
            <a:ext cx="9228138" cy="6905625"/>
          </a:xfrm>
          <a:prstGeom prst="rect">
            <a:avLst/>
          </a:prstGeom>
          <a:noFill/>
          <a:ln w="9525">
            <a:noFill/>
            <a:miter lim="800000"/>
            <a:headEnd/>
            <a:tailEnd/>
          </a:ln>
        </p:spPr>
      </p:pic>
      <p:grpSp>
        <p:nvGrpSpPr>
          <p:cNvPr id="31" name="Group 30"/>
          <p:cNvGrpSpPr/>
          <p:nvPr/>
        </p:nvGrpSpPr>
        <p:grpSpPr>
          <a:xfrm>
            <a:off x="2133600" y="920889"/>
            <a:ext cx="5182146" cy="5632311"/>
            <a:chOff x="2133600" y="698747"/>
            <a:chExt cx="5182146" cy="5632311"/>
          </a:xfrm>
        </p:grpSpPr>
        <p:sp>
          <p:nvSpPr>
            <p:cNvPr id="29" name="TextBox 28"/>
            <p:cNvSpPr txBox="1"/>
            <p:nvPr/>
          </p:nvSpPr>
          <p:spPr>
            <a:xfrm>
              <a:off x="2133600" y="950178"/>
              <a:ext cx="2223911" cy="5324535"/>
            </a:xfrm>
            <a:prstGeom prst="rect">
              <a:avLst/>
            </a:prstGeom>
            <a:noFill/>
          </p:spPr>
          <p:txBody>
            <a:bodyPr wrap="none" rtlCol="0">
              <a:spAutoFit/>
            </a:bodyPr>
            <a:lstStyle/>
            <a:p>
              <a:r>
                <a:rPr lang="en-US" sz="2800" dirty="0" smtClean="0">
                  <a:solidFill>
                    <a:schemeClr val="bg1"/>
                  </a:solidFill>
                  <a:latin typeface="Comic Sans MS"/>
                  <a:cs typeface="Comic Sans MS"/>
                </a:rPr>
                <a:t>Notre Dame</a:t>
              </a:r>
            </a:p>
            <a:p>
              <a:endParaRPr lang="en-US" sz="2800" dirty="0" smtClean="0">
                <a:solidFill>
                  <a:schemeClr val="bg1"/>
                </a:solidFill>
                <a:latin typeface="Comic Sans MS"/>
                <a:cs typeface="Comic Sans MS"/>
              </a:endParaRPr>
            </a:p>
            <a:p>
              <a:endParaRPr lang="en-US" sz="2800" dirty="0" smtClean="0">
                <a:solidFill>
                  <a:schemeClr val="bg1"/>
                </a:solidFill>
                <a:latin typeface="Comic Sans MS"/>
                <a:cs typeface="Comic Sans MS"/>
              </a:endParaRPr>
            </a:p>
            <a:p>
              <a:r>
                <a:rPr lang="en-US" sz="2800" dirty="0" smtClean="0">
                  <a:solidFill>
                    <a:schemeClr val="bg1"/>
                  </a:solidFill>
                  <a:latin typeface="Comic Sans MS"/>
                  <a:cs typeface="Comic Sans MS"/>
                </a:rPr>
                <a:t>LBNL</a:t>
              </a:r>
            </a:p>
            <a:p>
              <a:endParaRPr lang="en-US" sz="2800" dirty="0" smtClean="0">
                <a:solidFill>
                  <a:schemeClr val="bg1"/>
                </a:solidFill>
                <a:latin typeface="Comic Sans MS"/>
                <a:cs typeface="Comic Sans MS"/>
              </a:endParaRPr>
            </a:p>
            <a:p>
              <a:r>
                <a:rPr lang="en-US" sz="2800" dirty="0" smtClean="0">
                  <a:solidFill>
                    <a:schemeClr val="bg1"/>
                  </a:solidFill>
                  <a:latin typeface="Comic Sans MS"/>
                  <a:cs typeface="Comic Sans MS"/>
                </a:rPr>
                <a:t>CSM</a:t>
              </a:r>
            </a:p>
            <a:p>
              <a:endParaRPr lang="en-US" sz="3200" dirty="0" smtClean="0">
                <a:solidFill>
                  <a:schemeClr val="bg1"/>
                </a:solidFill>
                <a:latin typeface="Comic Sans MS"/>
                <a:cs typeface="Comic Sans MS"/>
              </a:endParaRPr>
            </a:p>
            <a:p>
              <a:r>
                <a:rPr lang="en-US" sz="2800" dirty="0" smtClean="0">
                  <a:solidFill>
                    <a:schemeClr val="bg1"/>
                  </a:solidFill>
                  <a:latin typeface="Comic Sans MS"/>
                  <a:cs typeface="Comic Sans MS"/>
                </a:rPr>
                <a:t>UNC</a:t>
              </a:r>
            </a:p>
            <a:p>
              <a:endParaRPr lang="en-US" sz="2800" dirty="0" smtClean="0">
                <a:solidFill>
                  <a:schemeClr val="bg1"/>
                </a:solidFill>
                <a:latin typeface="Comic Sans MS"/>
                <a:cs typeface="Comic Sans MS"/>
              </a:endParaRPr>
            </a:p>
            <a:p>
              <a:r>
                <a:rPr lang="en-US" sz="2800" dirty="0" smtClean="0">
                  <a:solidFill>
                    <a:schemeClr val="bg1"/>
                  </a:solidFill>
                  <a:latin typeface="Comic Sans MS"/>
                  <a:cs typeface="Comic Sans MS"/>
                </a:rPr>
                <a:t>WMU</a:t>
              </a:r>
            </a:p>
            <a:p>
              <a:endParaRPr lang="en-US" sz="2800" dirty="0" smtClean="0">
                <a:solidFill>
                  <a:schemeClr val="bg1"/>
                </a:solidFill>
                <a:latin typeface="Comic Sans MS"/>
                <a:cs typeface="Comic Sans MS"/>
              </a:endParaRPr>
            </a:p>
            <a:p>
              <a:r>
                <a:rPr lang="en-US" sz="2800" dirty="0" smtClean="0">
                  <a:solidFill>
                    <a:schemeClr val="bg1"/>
                  </a:solidFill>
                  <a:latin typeface="Comic Sans MS"/>
                  <a:cs typeface="Comic Sans MS"/>
                </a:rPr>
                <a:t>MSU</a:t>
              </a:r>
            </a:p>
          </p:txBody>
        </p:sp>
        <p:sp>
          <p:nvSpPr>
            <p:cNvPr id="30" name="TextBox 29"/>
            <p:cNvSpPr txBox="1"/>
            <p:nvPr/>
          </p:nvSpPr>
          <p:spPr>
            <a:xfrm>
              <a:off x="4953000" y="698747"/>
              <a:ext cx="2362746" cy="5632311"/>
            </a:xfrm>
            <a:prstGeom prst="rect">
              <a:avLst/>
            </a:prstGeom>
            <a:noFill/>
          </p:spPr>
          <p:txBody>
            <a:bodyPr wrap="none" rtlCol="0">
              <a:spAutoFit/>
            </a:bodyPr>
            <a:lstStyle/>
            <a:p>
              <a:r>
                <a:rPr lang="en-US" sz="2000" dirty="0" err="1" smtClean="0">
                  <a:solidFill>
                    <a:srgbClr val="FFFFFF"/>
                  </a:solidFill>
                  <a:latin typeface="Comic Sans MS"/>
                  <a:cs typeface="Comic Sans MS"/>
                </a:rPr>
                <a:t>Manoel</a:t>
              </a:r>
              <a:r>
                <a:rPr lang="en-US" sz="2000" dirty="0" smtClean="0">
                  <a:solidFill>
                    <a:srgbClr val="FFFFFF"/>
                  </a:solidFill>
                  <a:latin typeface="Comic Sans MS"/>
                  <a:cs typeface="Comic Sans MS"/>
                </a:rPr>
                <a:t> </a:t>
              </a:r>
              <a:r>
                <a:rPr lang="en-US" sz="2000" dirty="0" err="1" smtClean="0">
                  <a:solidFill>
                    <a:srgbClr val="FFFFFF"/>
                  </a:solidFill>
                  <a:latin typeface="Comic Sans MS"/>
                  <a:cs typeface="Comic Sans MS"/>
                </a:rPr>
                <a:t>Couder</a:t>
              </a:r>
              <a:endParaRPr lang="en-US" sz="2000" dirty="0" smtClean="0">
                <a:solidFill>
                  <a:srgbClr val="FFFFFF"/>
                </a:solidFill>
                <a:latin typeface="Comic Sans MS"/>
                <a:cs typeface="Comic Sans MS"/>
              </a:endParaRPr>
            </a:p>
            <a:p>
              <a:r>
                <a:rPr lang="en-US" sz="2000" dirty="0" smtClean="0">
                  <a:solidFill>
                    <a:srgbClr val="FFFFFF"/>
                  </a:solidFill>
                  <a:latin typeface="Comic Sans MS"/>
                  <a:cs typeface="Comic Sans MS"/>
                </a:rPr>
                <a:t>Andreas Best</a:t>
              </a:r>
            </a:p>
            <a:p>
              <a:r>
                <a:rPr lang="en-US" sz="2000" dirty="0" err="1" smtClean="0">
                  <a:solidFill>
                    <a:srgbClr val="FFFFFF"/>
                  </a:solidFill>
                  <a:latin typeface="Comic Sans MS"/>
                  <a:cs typeface="Comic Sans MS"/>
                </a:rPr>
                <a:t>Antonios</a:t>
              </a:r>
              <a:r>
                <a:rPr lang="en-US" sz="2000" dirty="0" smtClean="0">
                  <a:solidFill>
                    <a:srgbClr val="FFFFFF"/>
                  </a:solidFill>
                  <a:latin typeface="Comic Sans MS"/>
                  <a:cs typeface="Comic Sans MS"/>
                </a:rPr>
                <a:t> </a:t>
              </a:r>
              <a:r>
                <a:rPr lang="en-US" sz="2000" dirty="0" err="1" smtClean="0">
                  <a:solidFill>
                    <a:srgbClr val="FFFFFF"/>
                  </a:solidFill>
                  <a:latin typeface="Comic Sans MS"/>
                  <a:cs typeface="Comic Sans MS"/>
                </a:rPr>
                <a:t>Kontos</a:t>
              </a:r>
              <a:endParaRPr lang="en-US" sz="2000" dirty="0" smtClean="0">
                <a:solidFill>
                  <a:srgbClr val="FFFFFF"/>
                </a:solidFill>
                <a:latin typeface="Comic Sans MS"/>
                <a:cs typeface="Comic Sans MS"/>
              </a:endParaRPr>
            </a:p>
            <a:p>
              <a:endParaRPr lang="en-US" sz="2000" dirty="0" smtClean="0">
                <a:solidFill>
                  <a:srgbClr val="FFFFFF"/>
                </a:solidFill>
                <a:latin typeface="Comic Sans MS"/>
                <a:cs typeface="Comic Sans MS"/>
              </a:endParaRPr>
            </a:p>
            <a:p>
              <a:r>
                <a:rPr lang="en-US" sz="2000" dirty="0" smtClean="0">
                  <a:solidFill>
                    <a:srgbClr val="FFFFFF"/>
                  </a:solidFill>
                  <a:latin typeface="Comic Sans MS"/>
                  <a:cs typeface="Comic Sans MS"/>
                </a:rPr>
                <a:t>Alberto </a:t>
              </a:r>
              <a:r>
                <a:rPr lang="en-US" sz="2000" dirty="0" err="1" smtClean="0">
                  <a:solidFill>
                    <a:srgbClr val="FFFFFF"/>
                  </a:solidFill>
                  <a:latin typeface="Comic Sans MS"/>
                  <a:cs typeface="Comic Sans MS"/>
                </a:rPr>
                <a:t>Lemut</a:t>
              </a:r>
              <a:endParaRPr lang="en-US" sz="2000" dirty="0" smtClean="0">
                <a:solidFill>
                  <a:srgbClr val="FFFFFF"/>
                </a:solidFill>
                <a:latin typeface="Comic Sans MS"/>
                <a:cs typeface="Comic Sans MS"/>
              </a:endParaRPr>
            </a:p>
            <a:p>
              <a:r>
                <a:rPr lang="en-US" sz="2000" dirty="0" smtClean="0">
                  <a:solidFill>
                    <a:srgbClr val="FFFFFF"/>
                  </a:solidFill>
                  <a:latin typeface="Comic Sans MS"/>
                  <a:cs typeface="Comic Sans MS"/>
                </a:rPr>
                <a:t>Adrian </a:t>
              </a:r>
              <a:r>
                <a:rPr lang="en-US" sz="2000" dirty="0" err="1" smtClean="0">
                  <a:solidFill>
                    <a:srgbClr val="FFFFFF"/>
                  </a:solidFill>
                  <a:latin typeface="Comic Sans MS"/>
                  <a:cs typeface="Comic Sans MS"/>
                </a:rPr>
                <a:t>Hodginson</a:t>
              </a:r>
              <a:endParaRPr lang="en-US" sz="2000" dirty="0" smtClean="0">
                <a:solidFill>
                  <a:srgbClr val="FFFFFF"/>
                </a:solidFill>
                <a:latin typeface="Comic Sans MS"/>
                <a:cs typeface="Comic Sans MS"/>
              </a:endParaRPr>
            </a:p>
            <a:p>
              <a:r>
                <a:rPr lang="en-US" sz="2000" dirty="0" smtClean="0">
                  <a:solidFill>
                    <a:srgbClr val="FFFFFF"/>
                  </a:solidFill>
                  <a:latin typeface="Comic Sans MS"/>
                  <a:cs typeface="Comic Sans MS"/>
                </a:rPr>
                <a:t>Paul Vetter</a:t>
              </a:r>
            </a:p>
            <a:p>
              <a:endParaRPr lang="en-US" sz="2000" dirty="0" smtClean="0">
                <a:solidFill>
                  <a:srgbClr val="FFFFFF"/>
                </a:solidFill>
                <a:latin typeface="Comic Sans MS"/>
                <a:cs typeface="Comic Sans MS"/>
              </a:endParaRPr>
            </a:p>
            <a:p>
              <a:r>
                <a:rPr lang="en-US" sz="2000" dirty="0" err="1" smtClean="0">
                  <a:solidFill>
                    <a:srgbClr val="FFFFFF"/>
                  </a:solidFill>
                  <a:latin typeface="Comic Sans MS"/>
                  <a:cs typeface="Comic Sans MS"/>
                </a:rPr>
                <a:t>Uwe</a:t>
              </a:r>
              <a:r>
                <a:rPr lang="en-US" sz="2000" dirty="0" smtClean="0">
                  <a:solidFill>
                    <a:srgbClr val="FFFFFF"/>
                  </a:solidFill>
                  <a:latin typeface="Comic Sans MS"/>
                  <a:cs typeface="Comic Sans MS"/>
                </a:rPr>
                <a:t> </a:t>
              </a:r>
              <a:r>
                <a:rPr lang="en-US" sz="2000" dirty="0" err="1" smtClean="0">
                  <a:solidFill>
                    <a:srgbClr val="FFFFFF"/>
                  </a:solidFill>
                  <a:latin typeface="Comic Sans MS"/>
                  <a:cs typeface="Comic Sans MS"/>
                </a:rPr>
                <a:t>Greife</a:t>
              </a:r>
              <a:endParaRPr lang="en-US" sz="2000" dirty="0" smtClean="0">
                <a:solidFill>
                  <a:srgbClr val="FFFFFF"/>
                </a:solidFill>
                <a:latin typeface="Comic Sans MS"/>
                <a:cs typeface="Comic Sans MS"/>
              </a:endParaRPr>
            </a:p>
            <a:p>
              <a:endParaRPr lang="en-US" sz="2000" dirty="0" smtClean="0">
                <a:solidFill>
                  <a:srgbClr val="FFFFFF"/>
                </a:solidFill>
                <a:latin typeface="Comic Sans MS"/>
                <a:cs typeface="Comic Sans MS"/>
              </a:endParaRPr>
            </a:p>
            <a:p>
              <a:r>
                <a:rPr lang="en-US" sz="2000" dirty="0" smtClean="0">
                  <a:solidFill>
                    <a:srgbClr val="FFFFFF"/>
                  </a:solidFill>
                  <a:latin typeface="Comic Sans MS"/>
                  <a:cs typeface="Comic Sans MS"/>
                </a:rPr>
                <a:t>Art Champagne</a:t>
              </a:r>
            </a:p>
            <a:p>
              <a:r>
                <a:rPr lang="en-US" sz="2000" dirty="0" smtClean="0">
                  <a:solidFill>
                    <a:srgbClr val="FFFFFF"/>
                  </a:solidFill>
                  <a:latin typeface="Comic Sans MS"/>
                  <a:cs typeface="Comic Sans MS"/>
                </a:rPr>
                <a:t>Christian </a:t>
              </a:r>
              <a:r>
                <a:rPr lang="en-US" sz="2000" dirty="0" err="1" smtClean="0">
                  <a:solidFill>
                    <a:srgbClr val="FFFFFF"/>
                  </a:solidFill>
                  <a:latin typeface="Comic Sans MS"/>
                  <a:cs typeface="Comic Sans MS"/>
                </a:rPr>
                <a:t>Iliadis</a:t>
              </a:r>
              <a:endParaRPr lang="en-US" sz="2000" dirty="0" smtClean="0">
                <a:solidFill>
                  <a:srgbClr val="FFFFFF"/>
                </a:solidFill>
                <a:latin typeface="Comic Sans MS"/>
                <a:cs typeface="Comic Sans MS"/>
              </a:endParaRPr>
            </a:p>
            <a:p>
              <a:r>
                <a:rPr lang="en-US" sz="2000" dirty="0" smtClean="0">
                  <a:solidFill>
                    <a:srgbClr val="FFFFFF"/>
                  </a:solidFill>
                  <a:latin typeface="Comic Sans MS"/>
                  <a:cs typeface="Comic Sans MS"/>
                </a:rPr>
                <a:t>Chris Howard</a:t>
              </a:r>
            </a:p>
            <a:p>
              <a:endParaRPr lang="en-US" sz="2000" dirty="0" smtClean="0">
                <a:solidFill>
                  <a:srgbClr val="FFFFFF"/>
                </a:solidFill>
                <a:latin typeface="Comic Sans MS"/>
                <a:cs typeface="Comic Sans MS"/>
              </a:endParaRPr>
            </a:p>
            <a:p>
              <a:r>
                <a:rPr lang="en-US" sz="2000" dirty="0" smtClean="0">
                  <a:solidFill>
                    <a:srgbClr val="FFFFFF"/>
                  </a:solidFill>
                  <a:latin typeface="Comic Sans MS"/>
                  <a:cs typeface="Comic Sans MS"/>
                </a:rPr>
                <a:t>Michael </a:t>
              </a:r>
              <a:r>
                <a:rPr lang="en-US" sz="2000" dirty="0" err="1" smtClean="0">
                  <a:solidFill>
                    <a:srgbClr val="FFFFFF"/>
                  </a:solidFill>
                  <a:latin typeface="Comic Sans MS"/>
                  <a:cs typeface="Comic Sans MS"/>
                </a:rPr>
                <a:t>Famiano</a:t>
              </a:r>
              <a:endParaRPr lang="en-US" sz="2000" dirty="0" smtClean="0">
                <a:solidFill>
                  <a:srgbClr val="FFFFFF"/>
                </a:solidFill>
                <a:latin typeface="Comic Sans MS"/>
                <a:cs typeface="Comic Sans MS"/>
              </a:endParaRPr>
            </a:p>
            <a:p>
              <a:endParaRPr lang="en-US" sz="2000" dirty="0" smtClean="0">
                <a:solidFill>
                  <a:srgbClr val="FFFFFF"/>
                </a:solidFill>
                <a:latin typeface="Comic Sans MS"/>
                <a:cs typeface="Comic Sans MS"/>
              </a:endParaRPr>
            </a:p>
            <a:p>
              <a:r>
                <a:rPr lang="en-US" sz="2000" dirty="0" smtClean="0">
                  <a:solidFill>
                    <a:srgbClr val="FFFFFF"/>
                  </a:solidFill>
                  <a:latin typeface="Comic Sans MS"/>
                  <a:cs typeface="Comic Sans MS"/>
                </a:rPr>
                <a:t>Daniela </a:t>
              </a:r>
              <a:r>
                <a:rPr lang="en-US" sz="2000" dirty="0" err="1" smtClean="0">
                  <a:solidFill>
                    <a:srgbClr val="FFFFFF"/>
                  </a:solidFill>
                  <a:latin typeface="Comic Sans MS"/>
                  <a:cs typeface="Comic Sans MS"/>
                </a:rPr>
                <a:t>Leitner</a:t>
              </a:r>
              <a:endParaRPr lang="en-US" sz="2000" dirty="0" smtClean="0">
                <a:solidFill>
                  <a:srgbClr val="FFFFFF"/>
                </a:solidFill>
                <a:latin typeface="Comic Sans MS"/>
                <a:cs typeface="Comic Sans MS"/>
              </a:endParaRPr>
            </a:p>
            <a:p>
              <a:r>
                <a:rPr lang="en-US" sz="2000" dirty="0" smtClean="0">
                  <a:solidFill>
                    <a:srgbClr val="FFFFFF"/>
                  </a:solidFill>
                  <a:latin typeface="Comic Sans MS"/>
                  <a:cs typeface="Comic Sans MS"/>
                </a:rPr>
                <a:t>Daniel </a:t>
              </a:r>
              <a:r>
                <a:rPr lang="en-US" sz="2000" dirty="0" err="1" smtClean="0">
                  <a:solidFill>
                    <a:srgbClr val="FFFFFF"/>
                  </a:solidFill>
                  <a:latin typeface="Comic Sans MS"/>
                  <a:cs typeface="Comic Sans MS"/>
                </a:rPr>
                <a:t>Winklehner</a:t>
              </a:r>
              <a:endParaRPr lang="en-US" sz="2000" dirty="0">
                <a:solidFill>
                  <a:srgbClr val="FFFFFF"/>
                </a:solidFill>
                <a:latin typeface="Comic Sans MS"/>
                <a:cs typeface="Comic Sans MS"/>
              </a:endParaRPr>
            </a:p>
          </p:txBody>
        </p:sp>
      </p:grpSp>
      <p:sp>
        <p:nvSpPr>
          <p:cNvPr id="32" name="TextBox 31"/>
          <p:cNvSpPr txBox="1"/>
          <p:nvPr/>
        </p:nvSpPr>
        <p:spPr>
          <a:xfrm>
            <a:off x="2286000" y="54114"/>
            <a:ext cx="4705134" cy="707886"/>
          </a:xfrm>
          <a:prstGeom prst="rect">
            <a:avLst/>
          </a:prstGeom>
          <a:noFill/>
        </p:spPr>
        <p:txBody>
          <a:bodyPr wrap="none" rtlCol="0">
            <a:spAutoFit/>
          </a:bodyPr>
          <a:lstStyle/>
          <a:p>
            <a:r>
              <a:rPr lang="en-US" sz="4000" dirty="0" smtClean="0">
                <a:solidFill>
                  <a:srgbClr val="FFFFFF"/>
                </a:solidFill>
                <a:latin typeface="Comic Sans MS"/>
                <a:cs typeface="Comic Sans MS"/>
              </a:rPr>
              <a:t>Acknowledgements</a:t>
            </a:r>
            <a:endParaRPr lang="en-US" sz="4000" dirty="0">
              <a:solidFill>
                <a:srgbClr val="FFFFFF"/>
              </a:solidFill>
              <a:latin typeface="Comic Sans MS"/>
              <a:cs typeface="Comic Sans M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1832318"/>
            <a:ext cx="8996539" cy="4571950"/>
          </a:xfrm>
          <a:prstGeom prst="rect">
            <a:avLst/>
          </a:prstGeom>
        </p:spPr>
      </p:pic>
      <p:sp>
        <p:nvSpPr>
          <p:cNvPr id="5" name="TextBox 4"/>
          <p:cNvSpPr txBox="1"/>
          <p:nvPr/>
        </p:nvSpPr>
        <p:spPr>
          <a:xfrm>
            <a:off x="5105400" y="1007790"/>
            <a:ext cx="2698175"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latin typeface="Comic Sans MS" pitchFamily="66" charset="0"/>
              </a:rPr>
              <a:t>Neutron Distribution</a:t>
            </a:r>
            <a:endParaRPr lang="en-US" sz="2000" dirty="0">
              <a:effectLst>
                <a:outerShdw blurRad="38100" dist="38100" dir="2700000" algn="tl">
                  <a:srgbClr val="000000">
                    <a:alpha val="43137"/>
                  </a:srgbClr>
                </a:outerShdw>
              </a:effectLst>
              <a:latin typeface="Comic Sans MS" pitchFamily="66" charset="0"/>
            </a:endParaRPr>
          </a:p>
        </p:txBody>
      </p:sp>
      <p:sp>
        <p:nvSpPr>
          <p:cNvPr id="6" name="Text Box 3"/>
          <p:cNvSpPr txBox="1">
            <a:spLocks noChangeArrowheads="1"/>
          </p:cNvSpPr>
          <p:nvPr/>
        </p:nvSpPr>
        <p:spPr bwMode="auto">
          <a:xfrm>
            <a:off x="1371635" y="228635"/>
            <a:ext cx="7315120" cy="707886"/>
          </a:xfrm>
          <a:prstGeom prst="rect">
            <a:avLst/>
          </a:prstGeom>
          <a:noFill/>
          <a:ln w="9525">
            <a:noFill/>
            <a:miter lim="800000"/>
            <a:headEnd/>
            <a:tailEnd/>
          </a:ln>
          <a:effectLst>
            <a:outerShdw blurRad="50800" dist="38100" dir="5400000" algn="t" rotWithShape="0">
              <a:prstClr val="black">
                <a:alpha val="40000"/>
              </a:prstClr>
            </a:outerShdw>
          </a:effectLst>
        </p:spPr>
        <p:txBody>
          <a:bodyPr wrap="square">
            <a:spAutoFit/>
          </a:bodyPr>
          <a:lstStyle/>
          <a:p>
            <a:pPr algn="ctr">
              <a:spcBef>
                <a:spcPts val="0"/>
              </a:spcBef>
            </a:pPr>
            <a:r>
              <a:rPr lang="en-US" sz="4000" b="1" dirty="0" smtClean="0">
                <a:latin typeface="Comic Sans MS" pitchFamily="66" charset="0"/>
              </a:rPr>
              <a:t>DIANA – Shielding</a:t>
            </a:r>
            <a:endParaRPr lang="en-US" sz="4000" dirty="0">
              <a:latin typeface="Comic Sans MS" pitchFamily="66" charset="0"/>
            </a:endParaRPr>
          </a:p>
        </p:txBody>
      </p:sp>
      <p:pic>
        <p:nvPicPr>
          <p:cNvPr id="7" name="Picture 27" descr="396987_bw_reflected"/>
          <p:cNvPicPr>
            <a:picLocks noChangeAspect="1" noChangeArrowheads="1"/>
          </p:cNvPicPr>
          <p:nvPr/>
        </p:nvPicPr>
        <p:blipFill>
          <a:blip r:embed="rId3" cstate="screen"/>
          <a:srcRect/>
          <a:stretch>
            <a:fillRect/>
          </a:stretch>
        </p:blipFill>
        <p:spPr bwMode="auto">
          <a:xfrm>
            <a:off x="213007" y="137195"/>
            <a:ext cx="853794" cy="870595"/>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8900000" scaled="1"/>
            <a:tileRect/>
          </a:gradFill>
          <a:ln w="9525">
            <a:noFill/>
            <a:miter lim="800000"/>
            <a:headEnd/>
            <a:tailEnd/>
          </a:ln>
          <a:effectLst>
            <a:softEdge rad="31750"/>
          </a:effec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7207" y="2518069"/>
            <a:ext cx="449331" cy="306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9" name="TextBox 8"/>
              <p:cNvSpPr txBox="1"/>
              <p:nvPr/>
            </p:nvSpPr>
            <p:spPr>
              <a:xfrm>
                <a:off x="649714" y="2594269"/>
                <a:ext cx="1298753" cy="307777"/>
              </a:xfrm>
              <a:prstGeom prst="rect">
                <a:avLst/>
              </a:prstGeom>
              <a:noFill/>
            </p:spPr>
            <p:txBody>
              <a:bodyPr wrap="none" rtlCol="0">
                <a:spAutoFit/>
              </a:bodyPr>
              <a:lstStyle/>
              <a:p>
                <a14:m>
                  <m:oMath xmlns:m="http://schemas.openxmlformats.org/officeDocument/2006/math">
                    <m:sSub>
                      <m:sSubPr>
                        <m:ctrlPr>
                          <a:rPr lang="en-US" sz="1400" i="1" smtClean="0">
                            <a:latin typeface="Cambria Math"/>
                          </a:rPr>
                        </m:ctrlPr>
                      </m:sSubPr>
                      <m:e>
                        <m:r>
                          <a:rPr lang="en-US" sz="1400" b="0" i="1" smtClean="0">
                            <a:latin typeface="Cambria Math"/>
                          </a:rPr>
                          <m:t>𝐹</m:t>
                        </m:r>
                      </m:e>
                      <m:sub>
                        <m:r>
                          <a:rPr lang="en-US" sz="1400" b="0" i="1" smtClean="0">
                            <a:latin typeface="Cambria Math"/>
                          </a:rPr>
                          <m:t>𝑛</m:t>
                        </m:r>
                      </m:sub>
                    </m:sSub>
                  </m:oMath>
                </a14:m>
                <a:r>
                  <a:rPr lang="en-US" sz="1400" dirty="0" smtClean="0"/>
                  <a:t>=10</a:t>
                </a:r>
                <a:r>
                  <a:rPr lang="en-US" sz="1400" baseline="30000" dirty="0" smtClean="0"/>
                  <a:t>-5</a:t>
                </a:r>
                <a:r>
                  <a:rPr lang="en-US" sz="1400" dirty="0" smtClean="0"/>
                  <a:t>n/s/cm</a:t>
                </a:r>
                <a:r>
                  <a:rPr lang="en-US" sz="1400" baseline="30000" dirty="0" smtClean="0"/>
                  <a:t>2</a:t>
                </a:r>
                <a:endParaRPr lang="en-US" sz="1400" dirty="0"/>
              </a:p>
            </p:txBody>
          </p:sp>
        </mc:Choice>
        <mc:Fallback xmlns:mv="urn:schemas-microsoft-com:mac:vml" xmlns="">
          <p:sp>
            <p:nvSpPr>
              <p:cNvPr id="9" name="TextBox 8"/>
              <p:cNvSpPr txBox="1">
                <a:spLocks noRot="1" noChangeAspect="1" noMove="1" noResize="1" noEditPoints="1" noAdjustHandles="1" noChangeArrowheads="1" noChangeShapeType="1" noTextEdit="1"/>
              </p:cNvSpPr>
              <p:nvPr/>
            </p:nvSpPr>
            <p:spPr>
              <a:xfrm>
                <a:off x="649714" y="2594269"/>
                <a:ext cx="1298753" cy="307777"/>
              </a:xfrm>
              <a:prstGeom prst="rect">
                <a:avLst/>
              </a:prstGeom>
              <a:blipFill rotWithShape="1">
                <a:blip r:embed="rId5"/>
                <a:stretch>
                  <a:fillRect t="-2000" r="-234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167738" y="4423069"/>
                <a:ext cx="1298753" cy="307777"/>
              </a:xfrm>
              <a:prstGeom prst="rect">
                <a:avLst/>
              </a:prstGeom>
              <a:noFill/>
            </p:spPr>
            <p:txBody>
              <a:bodyPr wrap="none" rtlCol="0">
                <a:spAutoFit/>
              </a:bodyPr>
              <a:lstStyle/>
              <a:p>
                <a14:m>
                  <m:oMath xmlns:m="http://schemas.openxmlformats.org/officeDocument/2006/math">
                    <m:sSub>
                      <m:sSubPr>
                        <m:ctrlPr>
                          <a:rPr lang="en-US" sz="1400" i="1" smtClean="0">
                            <a:latin typeface="Cambria Math"/>
                          </a:rPr>
                        </m:ctrlPr>
                      </m:sSubPr>
                      <m:e>
                        <m:r>
                          <a:rPr lang="en-US" sz="1400" b="0" i="1" smtClean="0">
                            <a:latin typeface="Cambria Math"/>
                          </a:rPr>
                          <m:t>𝐹</m:t>
                        </m:r>
                      </m:e>
                      <m:sub>
                        <m:r>
                          <a:rPr lang="en-US" sz="1400" b="0" i="1" smtClean="0">
                            <a:latin typeface="Cambria Math"/>
                          </a:rPr>
                          <m:t>𝑛</m:t>
                        </m:r>
                      </m:sub>
                    </m:sSub>
                  </m:oMath>
                </a14:m>
                <a:r>
                  <a:rPr lang="en-US" sz="1400" dirty="0" smtClean="0"/>
                  <a:t>=10</a:t>
                </a:r>
                <a:r>
                  <a:rPr lang="en-US" sz="1400" baseline="30000" dirty="0" smtClean="0"/>
                  <a:t>-5</a:t>
                </a:r>
                <a:r>
                  <a:rPr lang="en-US" sz="1400" dirty="0" smtClean="0"/>
                  <a:t>n/s/cm</a:t>
                </a:r>
                <a:r>
                  <a:rPr lang="en-US" sz="1400" baseline="30000" dirty="0" smtClean="0"/>
                  <a:t>2</a:t>
                </a:r>
                <a:endParaRPr lang="en-US" sz="1400" dirty="0"/>
              </a:p>
            </p:txBody>
          </p:sp>
        </mc:Choice>
        <mc:Fallback xmlns:mv="urn:schemas-microsoft-com:mac:vml" xmlns="">
          <p:sp>
            <p:nvSpPr>
              <p:cNvPr id="10" name="TextBox 9"/>
              <p:cNvSpPr txBox="1">
                <a:spLocks noRot="1" noChangeAspect="1" noMove="1" noResize="1" noEditPoints="1" noAdjustHandles="1" noChangeArrowheads="1" noChangeShapeType="1" noTextEdit="1"/>
              </p:cNvSpPr>
              <p:nvPr/>
            </p:nvSpPr>
            <p:spPr>
              <a:xfrm>
                <a:off x="7167738" y="4423069"/>
                <a:ext cx="1298753" cy="307777"/>
              </a:xfrm>
              <a:prstGeom prst="rect">
                <a:avLst/>
              </a:prstGeom>
              <a:blipFill rotWithShape="1">
                <a:blip r:embed="rId5"/>
                <a:stretch>
                  <a:fillRect t="-2000" r="-234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562890" y="4425074"/>
                <a:ext cx="1346844" cy="307777"/>
              </a:xfrm>
              <a:prstGeom prst="rect">
                <a:avLst/>
              </a:prstGeom>
              <a:noFill/>
            </p:spPr>
            <p:txBody>
              <a:bodyPr wrap="none" rtlCol="0">
                <a:spAutoFit/>
              </a:bodyPr>
              <a:lstStyle/>
              <a:p>
                <a14:m>
                  <m:oMath xmlns:m="http://schemas.openxmlformats.org/officeDocument/2006/math">
                    <m:sSub>
                      <m:sSubPr>
                        <m:ctrlPr>
                          <a:rPr lang="en-US" sz="1400" i="1" smtClean="0">
                            <a:latin typeface="Cambria Math"/>
                          </a:rPr>
                        </m:ctrlPr>
                      </m:sSubPr>
                      <m:e>
                        <m:r>
                          <a:rPr lang="en-US" sz="1400" b="0" i="1" smtClean="0">
                            <a:latin typeface="Cambria Math"/>
                          </a:rPr>
                          <m:t>𝐹</m:t>
                        </m:r>
                      </m:e>
                      <m:sub>
                        <m:r>
                          <a:rPr lang="en-US" sz="1400" b="0" i="1" smtClean="0">
                            <a:latin typeface="Cambria Math"/>
                          </a:rPr>
                          <m:t>𝑛</m:t>
                        </m:r>
                      </m:sub>
                    </m:sSub>
                  </m:oMath>
                </a14:m>
                <a:r>
                  <a:rPr lang="en-US" sz="1400" dirty="0" smtClean="0"/>
                  <a:t>=1-10n/s/cm</a:t>
                </a:r>
                <a:r>
                  <a:rPr lang="en-US" sz="1400" baseline="30000" dirty="0" smtClean="0"/>
                  <a:t>2</a:t>
                </a:r>
                <a:endParaRPr lang="en-US" sz="1400" dirty="0"/>
              </a:p>
            </p:txBody>
          </p:sp>
        </mc:Choice>
        <mc:Fallback xmlns:mv="urn:schemas-microsoft-com:mac:vml" xmlns="">
          <p:sp>
            <p:nvSpPr>
              <p:cNvPr id="11" name="TextBox 10"/>
              <p:cNvSpPr txBox="1">
                <a:spLocks noRot="1" noChangeAspect="1" noMove="1" noResize="1" noEditPoints="1" noAdjustHandles="1" noChangeArrowheads="1" noChangeShapeType="1" noTextEdit="1"/>
              </p:cNvSpPr>
              <p:nvPr/>
            </p:nvSpPr>
            <p:spPr>
              <a:xfrm>
                <a:off x="3562890" y="4425074"/>
                <a:ext cx="1346844" cy="307777"/>
              </a:xfrm>
              <a:prstGeom prst="rect">
                <a:avLst/>
              </a:prstGeom>
              <a:blipFill rotWithShape="1">
                <a:blip r:embed="rId6"/>
                <a:stretch>
                  <a:fillRect t="-2000" r="-31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628150" y="3203869"/>
                <a:ext cx="1261884" cy="307777"/>
              </a:xfrm>
              <a:prstGeom prst="rect">
                <a:avLst/>
              </a:prstGeom>
              <a:noFill/>
            </p:spPr>
            <p:txBody>
              <a:bodyPr wrap="none" rtlCol="0">
                <a:spAutoFit/>
              </a:bodyPr>
              <a:lstStyle/>
              <a:p>
                <a14:m>
                  <m:oMath xmlns:m="http://schemas.openxmlformats.org/officeDocument/2006/math">
                    <m:sSub>
                      <m:sSubPr>
                        <m:ctrlPr>
                          <a:rPr lang="en-US" sz="1400" i="1" smtClean="0">
                            <a:latin typeface="Cambria Math"/>
                          </a:rPr>
                        </m:ctrlPr>
                      </m:sSubPr>
                      <m:e>
                        <m:r>
                          <a:rPr lang="en-US" sz="1400" b="0" i="1" smtClean="0">
                            <a:latin typeface="Cambria Math"/>
                          </a:rPr>
                          <m:t>𝐹</m:t>
                        </m:r>
                      </m:e>
                      <m:sub>
                        <m:r>
                          <a:rPr lang="en-US" sz="1400" b="0" i="1" smtClean="0">
                            <a:latin typeface="Cambria Math"/>
                          </a:rPr>
                          <m:t>𝑛</m:t>
                        </m:r>
                      </m:sub>
                    </m:sSub>
                  </m:oMath>
                </a14:m>
                <a:r>
                  <a:rPr lang="en-US" sz="1400" dirty="0" smtClean="0"/>
                  <a:t>=10</a:t>
                </a:r>
                <a:r>
                  <a:rPr lang="en-US" sz="1400" baseline="30000" dirty="0" smtClean="0"/>
                  <a:t>3</a:t>
                </a:r>
                <a:r>
                  <a:rPr lang="en-US" sz="1400" dirty="0" smtClean="0"/>
                  <a:t>n/s/cm</a:t>
                </a:r>
                <a:r>
                  <a:rPr lang="en-US" sz="1400" baseline="30000" dirty="0" smtClean="0"/>
                  <a:t>2</a:t>
                </a:r>
                <a:endParaRPr lang="en-US" sz="1400" dirty="0"/>
              </a:p>
            </p:txBody>
          </p:sp>
        </mc:Choice>
        <mc:Fallback xmlns:mv="urn:schemas-microsoft-com:mac:vml" xmlns="">
          <p:sp>
            <p:nvSpPr>
              <p:cNvPr id="12" name="TextBox 11"/>
              <p:cNvSpPr txBox="1">
                <a:spLocks noRot="1" noChangeAspect="1" noMove="1" noResize="1" noEditPoints="1" noAdjustHandles="1" noChangeArrowheads="1" noChangeShapeType="1" noTextEdit="1"/>
              </p:cNvSpPr>
              <p:nvPr/>
            </p:nvSpPr>
            <p:spPr>
              <a:xfrm>
                <a:off x="5628150" y="3203869"/>
                <a:ext cx="1261884" cy="307777"/>
              </a:xfrm>
              <a:prstGeom prst="rect">
                <a:avLst/>
              </a:prstGeom>
              <a:blipFill rotWithShape="1">
                <a:blip r:embed="rId7"/>
                <a:stretch>
                  <a:fillRect t="-2000" r="-2899" b="-20000"/>
                </a:stretch>
              </a:blipFill>
            </p:spPr>
            <p:txBody>
              <a:bodyPr/>
              <a:lstStyle/>
              <a:p>
                <a:r>
                  <a:rPr lang="en-US">
                    <a:noFill/>
                  </a:rPr>
                  <a:t> </a:t>
                </a:r>
              </a:p>
            </p:txBody>
          </p:sp>
        </mc:Fallback>
      </mc:AlternateContent>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4399" y="2597246"/>
            <a:ext cx="595416" cy="2892623"/>
          </a:xfrm>
          <a:prstGeom prst="rect">
            <a:avLst/>
          </a:prstGeom>
        </p:spPr>
      </p:pic>
      <p:sp>
        <p:nvSpPr>
          <p:cNvPr id="15" name="TextBox 14"/>
          <p:cNvSpPr txBox="1"/>
          <p:nvPr/>
        </p:nvSpPr>
        <p:spPr>
          <a:xfrm>
            <a:off x="2895600" y="2194903"/>
            <a:ext cx="3428968" cy="646331"/>
          </a:xfrm>
          <a:prstGeom prst="rect">
            <a:avLst/>
          </a:prstGeom>
          <a:noFill/>
        </p:spPr>
        <p:txBody>
          <a:bodyPr wrap="square" rtlCol="0">
            <a:spAutoFit/>
          </a:bodyPr>
          <a:lstStyle/>
          <a:p>
            <a:pPr algn="r"/>
            <a:r>
              <a:rPr lang="en-US" dirty="0" smtClean="0">
                <a:latin typeface="Comic Sans MS"/>
                <a:cs typeface="Comic Sans MS"/>
              </a:rPr>
              <a:t>Worst case scenario </a:t>
            </a:r>
            <a:r>
              <a:rPr lang="en-US" baseline="30000" dirty="0" smtClean="0">
                <a:latin typeface="Comic Sans MS"/>
                <a:cs typeface="Comic Sans MS"/>
              </a:rPr>
              <a:t>13</a:t>
            </a:r>
            <a:r>
              <a:rPr lang="en-US" dirty="0" smtClean="0">
                <a:latin typeface="Comic Sans MS"/>
                <a:cs typeface="Comic Sans MS"/>
              </a:rPr>
              <a:t>C(α,n) with </a:t>
            </a:r>
            <a:r>
              <a:rPr lang="en-US" dirty="0" err="1" smtClean="0">
                <a:latin typeface="Comic Sans MS"/>
                <a:cs typeface="Comic Sans MS"/>
              </a:rPr>
              <a:t>N</a:t>
            </a:r>
            <a:r>
              <a:rPr lang="en-US" baseline="-25000" dirty="0" err="1" smtClean="0">
                <a:latin typeface="Comic Sans MS"/>
                <a:cs typeface="Comic Sans MS"/>
              </a:rPr>
              <a:t>n</a:t>
            </a:r>
            <a:r>
              <a:rPr lang="en-US" dirty="0" smtClean="0">
                <a:latin typeface="Comic Sans MS"/>
                <a:cs typeface="Comic Sans MS"/>
              </a:rPr>
              <a:t>=10</a:t>
            </a:r>
            <a:r>
              <a:rPr lang="en-US" baseline="30000" dirty="0" smtClean="0">
                <a:latin typeface="Comic Sans MS"/>
                <a:cs typeface="Comic Sans MS"/>
              </a:rPr>
              <a:t>8</a:t>
            </a:r>
            <a:r>
              <a:rPr lang="en-US" dirty="0" smtClean="0">
                <a:latin typeface="Comic Sans MS"/>
                <a:cs typeface="Comic Sans MS"/>
              </a:rPr>
              <a:t> neutrons</a:t>
            </a:r>
            <a:endParaRPr lang="en-US" dirty="0">
              <a:latin typeface="Comic Sans MS"/>
              <a:cs typeface="Comic Sans M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82" y="-76332"/>
            <a:ext cx="9245776" cy="6934332"/>
          </a:xfrm>
          <a:prstGeom prst="rect">
            <a:avLst/>
          </a:prstGeom>
        </p:spPr>
      </p:pic>
      <p:sp>
        <p:nvSpPr>
          <p:cNvPr id="6" name="Title 1"/>
          <p:cNvSpPr>
            <a:spLocks noGrp="1"/>
          </p:cNvSpPr>
          <p:nvPr>
            <p:ph type="title"/>
          </p:nvPr>
        </p:nvSpPr>
        <p:spPr>
          <a:xfrm>
            <a:off x="-83182" y="152400"/>
            <a:ext cx="9245776" cy="1143000"/>
          </a:xfrm>
        </p:spPr>
        <p:txBody>
          <a:bodyPr>
            <a:normAutofit/>
          </a:bodyPr>
          <a:lstStyle/>
          <a:p>
            <a:r>
              <a:rPr lang="en-US" sz="3800" dirty="0" smtClean="0">
                <a:solidFill>
                  <a:schemeClr val="bg1"/>
                </a:solidFill>
                <a:latin typeface="Comic Sans MS"/>
                <a:cs typeface="Comic Sans MS"/>
              </a:rPr>
              <a:t>Alternative Plans, Alternative </a:t>
            </a:r>
            <a:r>
              <a:rPr lang="en-US" sz="3800" dirty="0">
                <a:solidFill>
                  <a:schemeClr val="bg1"/>
                </a:solidFill>
                <a:latin typeface="Comic Sans MS"/>
                <a:cs typeface="Comic Sans MS"/>
              </a:rPr>
              <a:t>L</a:t>
            </a:r>
            <a:r>
              <a:rPr lang="en-US" sz="3800" dirty="0" smtClean="0">
                <a:solidFill>
                  <a:schemeClr val="bg1"/>
                </a:solidFill>
                <a:latin typeface="Comic Sans MS"/>
                <a:cs typeface="Comic Sans MS"/>
              </a:rPr>
              <a:t>ocations</a:t>
            </a:r>
            <a:endParaRPr lang="en-US" sz="3800" dirty="0">
              <a:solidFill>
                <a:schemeClr val="bg1"/>
              </a:solidFill>
              <a:latin typeface="Comic Sans MS"/>
              <a:cs typeface="Comic Sans MS"/>
            </a:endParaRPr>
          </a:p>
        </p:txBody>
      </p:sp>
      <p:sp>
        <p:nvSpPr>
          <p:cNvPr id="7" name="TextBox 6"/>
          <p:cNvSpPr txBox="1"/>
          <p:nvPr/>
        </p:nvSpPr>
        <p:spPr>
          <a:xfrm>
            <a:off x="609600" y="1295400"/>
            <a:ext cx="3162795" cy="523220"/>
          </a:xfrm>
          <a:prstGeom prst="rect">
            <a:avLst/>
          </a:prstGeom>
          <a:noFill/>
        </p:spPr>
        <p:txBody>
          <a:bodyPr wrap="none" rtlCol="0">
            <a:spAutoFit/>
          </a:bodyPr>
          <a:lstStyle/>
          <a:p>
            <a:r>
              <a:rPr lang="en-US" sz="2800" dirty="0" smtClean="0">
                <a:solidFill>
                  <a:schemeClr val="bg1"/>
                </a:solidFill>
                <a:latin typeface="Comic Sans MS"/>
                <a:cs typeface="Comic Sans MS"/>
              </a:rPr>
              <a:t>DIANA revisited:</a:t>
            </a:r>
            <a:endParaRPr lang="en-US" sz="2800" dirty="0">
              <a:solidFill>
                <a:schemeClr val="bg1"/>
              </a:solidFill>
              <a:latin typeface="Comic Sans MS"/>
              <a:cs typeface="Comic Sans MS"/>
            </a:endParaRPr>
          </a:p>
        </p:txBody>
      </p:sp>
      <p:sp>
        <p:nvSpPr>
          <p:cNvPr id="8" name="TextBox 7"/>
          <p:cNvSpPr txBox="1"/>
          <p:nvPr/>
        </p:nvSpPr>
        <p:spPr>
          <a:xfrm>
            <a:off x="3792767" y="1295400"/>
            <a:ext cx="3370033" cy="1384995"/>
          </a:xfrm>
          <a:prstGeom prst="rect">
            <a:avLst/>
          </a:prstGeom>
          <a:noFill/>
        </p:spPr>
        <p:txBody>
          <a:bodyPr wrap="none" rtlCol="0">
            <a:spAutoFit/>
          </a:bodyPr>
          <a:lstStyle/>
          <a:p>
            <a:r>
              <a:rPr lang="en-US" sz="2800" dirty="0" smtClean="0">
                <a:solidFill>
                  <a:schemeClr val="bg1"/>
                </a:solidFill>
                <a:latin typeface="Comic Sans MS"/>
                <a:cs typeface="Comic Sans MS"/>
              </a:rPr>
              <a:t>KURF, Virginia</a:t>
            </a:r>
          </a:p>
          <a:p>
            <a:r>
              <a:rPr lang="en-US" sz="2800" dirty="0" smtClean="0">
                <a:solidFill>
                  <a:schemeClr val="bg1"/>
                </a:solidFill>
                <a:latin typeface="Comic Sans MS"/>
                <a:cs typeface="Comic Sans MS"/>
              </a:rPr>
              <a:t>Soudan, Minnesota</a:t>
            </a:r>
          </a:p>
          <a:p>
            <a:r>
              <a:rPr lang="en-US" sz="2800" dirty="0" smtClean="0">
                <a:solidFill>
                  <a:schemeClr val="bg1"/>
                </a:solidFill>
                <a:latin typeface="Comic Sans MS"/>
                <a:cs typeface="Comic Sans MS"/>
              </a:rPr>
              <a:t>WIPP, New Mexico </a:t>
            </a:r>
            <a:endParaRPr lang="en-US" sz="2800" dirty="0">
              <a:solidFill>
                <a:schemeClr val="bg1"/>
              </a:solidFill>
              <a:latin typeface="Comic Sans MS"/>
              <a:cs typeface="Comic Sans M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2895601"/>
            <a:ext cx="3315267" cy="22043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4932" y="2895600"/>
            <a:ext cx="2939068" cy="220430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2895601"/>
            <a:ext cx="2946674" cy="2210006"/>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429000" y="304800"/>
            <a:ext cx="5638800" cy="1569660"/>
          </a:xfrm>
          <a:prstGeom prst="rect">
            <a:avLst/>
          </a:prstGeom>
          <a:noFill/>
        </p:spPr>
        <p:txBody>
          <a:bodyPr wrap="square" rtlCol="0">
            <a:spAutoFit/>
          </a:bodyPr>
          <a:lstStyle/>
          <a:p>
            <a:r>
              <a:rPr lang="en-US" sz="2400" b="1" dirty="0" smtClean="0">
                <a:solidFill>
                  <a:schemeClr val="bg1"/>
                </a:solidFill>
              </a:rPr>
              <a:t>KURF: </a:t>
            </a:r>
            <a:r>
              <a:rPr lang="en-US" sz="2400" dirty="0" smtClean="0">
                <a:solidFill>
                  <a:srgbClr val="FFFFFF"/>
                </a:solidFill>
              </a:rPr>
              <a:t>flexibility, accessibility, local support environment </a:t>
            </a:r>
          </a:p>
          <a:p>
            <a:r>
              <a:rPr lang="en-US" sz="2400" dirty="0" smtClean="0">
                <a:solidFill>
                  <a:schemeClr val="accent5">
                    <a:lumMod val="20000"/>
                    <a:lumOff val="80000"/>
                  </a:schemeClr>
                </a:solidFill>
              </a:rPr>
              <a:t>Lack of infrastructure, development hard to estimate additional costs</a:t>
            </a:r>
            <a:endParaRPr lang="en-US" sz="2400" dirty="0">
              <a:solidFill>
                <a:schemeClr val="accent5">
                  <a:lumMod val="20000"/>
                  <a:lumOff val="80000"/>
                </a:schemeClr>
              </a:solidFill>
            </a:endParaRPr>
          </a:p>
        </p:txBody>
      </p:sp>
      <p:sp>
        <p:nvSpPr>
          <p:cNvPr id="6" name="TextBox 5"/>
          <p:cNvSpPr txBox="1"/>
          <p:nvPr/>
        </p:nvSpPr>
        <p:spPr>
          <a:xfrm>
            <a:off x="3429000" y="2286000"/>
            <a:ext cx="5638800" cy="1938992"/>
          </a:xfrm>
          <a:prstGeom prst="rect">
            <a:avLst/>
          </a:prstGeom>
          <a:noFill/>
        </p:spPr>
        <p:txBody>
          <a:bodyPr wrap="square" rtlCol="0">
            <a:spAutoFit/>
          </a:bodyPr>
          <a:lstStyle/>
          <a:p>
            <a:r>
              <a:rPr lang="en-US" sz="2400" b="1" dirty="0" smtClean="0">
                <a:solidFill>
                  <a:schemeClr val="bg1"/>
                </a:solidFill>
              </a:rPr>
              <a:t>Soudan</a:t>
            </a:r>
            <a:r>
              <a:rPr lang="en-US" sz="2400" b="1" dirty="0" smtClean="0">
                <a:solidFill>
                  <a:srgbClr val="FFFFFF"/>
                </a:solidFill>
              </a:rPr>
              <a:t>: </a:t>
            </a:r>
            <a:r>
              <a:rPr lang="en-US" sz="2400" dirty="0" smtClean="0">
                <a:solidFill>
                  <a:srgbClr val="FFFFFF"/>
                </a:solidFill>
              </a:rPr>
              <a:t>existing infrastructure, take-over of existing lab space, on-site experience</a:t>
            </a:r>
          </a:p>
          <a:p>
            <a:r>
              <a:rPr lang="en-US" sz="2400" dirty="0">
                <a:solidFill>
                  <a:schemeClr val="accent5">
                    <a:lumMod val="20000"/>
                    <a:lumOff val="80000"/>
                  </a:schemeClr>
                </a:solidFill>
              </a:rPr>
              <a:t>A</a:t>
            </a:r>
            <a:r>
              <a:rPr lang="en-US" sz="2400" dirty="0" smtClean="0">
                <a:solidFill>
                  <a:schemeClr val="accent5">
                    <a:lumMod val="20000"/>
                    <a:lumOff val="80000"/>
                  </a:schemeClr>
                </a:solidFill>
              </a:rPr>
              <a:t>ccessibility, estimated $2M of additional costs for MINOS removal</a:t>
            </a:r>
            <a:endParaRPr lang="en-US" sz="2400" dirty="0">
              <a:solidFill>
                <a:schemeClr val="accent5">
                  <a:lumMod val="20000"/>
                  <a:lumOff val="80000"/>
                </a:schemeClr>
              </a:solidFill>
            </a:endParaRPr>
          </a:p>
        </p:txBody>
      </p:sp>
      <p:sp>
        <p:nvSpPr>
          <p:cNvPr id="7" name="TextBox 6"/>
          <p:cNvSpPr txBox="1"/>
          <p:nvPr/>
        </p:nvSpPr>
        <p:spPr>
          <a:xfrm>
            <a:off x="3412503" y="4572000"/>
            <a:ext cx="5638800" cy="1569660"/>
          </a:xfrm>
          <a:prstGeom prst="rect">
            <a:avLst/>
          </a:prstGeom>
          <a:noFill/>
        </p:spPr>
        <p:txBody>
          <a:bodyPr wrap="square" rtlCol="0">
            <a:spAutoFit/>
          </a:bodyPr>
          <a:lstStyle/>
          <a:p>
            <a:r>
              <a:rPr lang="en-US" sz="2400" b="1" dirty="0" smtClean="0">
                <a:solidFill>
                  <a:schemeClr val="bg1"/>
                </a:solidFill>
              </a:rPr>
              <a:t>WIPP: </a:t>
            </a:r>
            <a:r>
              <a:rPr lang="en-US" sz="2400" dirty="0" smtClean="0">
                <a:solidFill>
                  <a:schemeClr val="bg1"/>
                </a:solidFill>
              </a:rPr>
              <a:t>existing infra-structure, accessibility, reduced background</a:t>
            </a:r>
          </a:p>
          <a:p>
            <a:r>
              <a:rPr lang="en-US" sz="2400" dirty="0" smtClean="0">
                <a:solidFill>
                  <a:schemeClr val="bg1"/>
                </a:solidFill>
              </a:rPr>
              <a:t>Administrative hurdles, environmental issues</a:t>
            </a:r>
            <a:endParaRPr lang="en-US" sz="2400" dirty="0">
              <a:solidFill>
                <a:schemeClr val="bg1"/>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1540" t="6714" b="18687"/>
          <a:stretch/>
        </p:blipFill>
        <p:spPr>
          <a:xfrm>
            <a:off x="304800" y="4419600"/>
            <a:ext cx="2917584" cy="2080507"/>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5977"/>
          <a:stretch/>
        </p:blipFill>
        <p:spPr>
          <a:xfrm>
            <a:off x="304800" y="228600"/>
            <a:ext cx="2917584" cy="205740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b="7196"/>
          <a:stretch/>
        </p:blipFill>
        <p:spPr>
          <a:xfrm>
            <a:off x="304800" y="2362200"/>
            <a:ext cx="2899516" cy="201816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17"/>
          <p:cNvGraphicFramePr>
            <a:graphicFrameLocks noChangeAspect="1"/>
          </p:cNvGraphicFramePr>
          <p:nvPr>
            <p:extLst>
              <p:ext uri="{D42A27DB-BD31-4B8C-83A1-F6EECF244321}">
                <p14:modId xmlns:p14="http://schemas.microsoft.com/office/powerpoint/2010/main" val="1111684606"/>
              </p:ext>
            </p:extLst>
          </p:nvPr>
        </p:nvGraphicFramePr>
        <p:xfrm>
          <a:off x="1905000" y="5791200"/>
          <a:ext cx="5791200" cy="856102"/>
        </p:xfrm>
        <a:graphic>
          <a:graphicData uri="http://schemas.openxmlformats.org/presentationml/2006/ole">
            <mc:AlternateContent xmlns:mc="http://schemas.openxmlformats.org/markup-compatibility/2006">
              <mc:Choice xmlns:v="urn:schemas-microsoft-com:vml" Requires="v">
                <p:oleObj spid="_x0000_s68632" name="Equation" r:id="rId4" imgW="3263760" imgH="482400" progId="Equation.3">
                  <p:embed/>
                </p:oleObj>
              </mc:Choice>
              <mc:Fallback>
                <p:oleObj name="Equation" r:id="rId4" imgW="3263760" imgH="482400" progId="Equation.3">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5791200"/>
                        <a:ext cx="5791200" cy="8561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1752600" y="231004"/>
            <a:ext cx="6106159" cy="769441"/>
          </a:xfrm>
          <a:prstGeom prst="rect">
            <a:avLst/>
          </a:prstGeom>
          <a:noFill/>
        </p:spPr>
        <p:txBody>
          <a:bodyPr wrap="none" rtlCol="0">
            <a:spAutoFit/>
          </a:bodyPr>
          <a:lstStyle/>
          <a:p>
            <a:r>
              <a:rPr lang="en-US" sz="4400" dirty="0" smtClean="0">
                <a:ln w="3175">
                  <a:solidFill>
                    <a:srgbClr val="FF0000"/>
                  </a:solidFill>
                </a:ln>
                <a:solidFill>
                  <a:schemeClr val="bg1">
                    <a:lumMod val="65000"/>
                  </a:schemeClr>
                </a:solidFill>
                <a:effectLst>
                  <a:outerShdw blurRad="38100" dist="38100" dir="2700000" algn="tl">
                    <a:srgbClr val="000000">
                      <a:alpha val="43137"/>
                    </a:srgbClr>
                  </a:outerShdw>
                </a:effectLst>
                <a:latin typeface="Comic Sans MS" pitchFamily="66" charset="0"/>
              </a:rPr>
              <a:t>Stellar Reaction Rates</a:t>
            </a:r>
            <a:endParaRPr lang="en-US" sz="4400" dirty="0">
              <a:ln w="3175">
                <a:solidFill>
                  <a:srgbClr val="FF0000"/>
                </a:solidFill>
              </a:ln>
              <a:solidFill>
                <a:schemeClr val="bg1">
                  <a:lumMod val="65000"/>
                </a:schemeClr>
              </a:solidFill>
              <a:effectLst>
                <a:outerShdw blurRad="38100" dist="38100" dir="2700000" algn="tl">
                  <a:srgbClr val="000000">
                    <a:alpha val="43137"/>
                  </a:srgbClr>
                </a:outerShdw>
              </a:effectLst>
              <a:latin typeface="Comic Sans MS" pitchFamily="66" charset="0"/>
            </a:endParaRPr>
          </a:p>
        </p:txBody>
      </p:sp>
      <p:sp>
        <p:nvSpPr>
          <p:cNvPr id="6" name="TextBox 5"/>
          <p:cNvSpPr txBox="1"/>
          <p:nvPr/>
        </p:nvSpPr>
        <p:spPr>
          <a:xfrm>
            <a:off x="222584" y="1143000"/>
            <a:ext cx="3206416" cy="1477328"/>
          </a:xfrm>
          <a:prstGeom prst="rect">
            <a:avLst/>
          </a:prstGeom>
          <a:noFill/>
        </p:spPr>
        <p:txBody>
          <a:bodyPr wrap="square" rtlCol="0">
            <a:spAutoFit/>
          </a:bodyPr>
          <a:lstStyle/>
          <a:p>
            <a:pPr algn="just"/>
            <a:r>
              <a:rPr lang="en-US" dirty="0" smtClean="0">
                <a:effectLst>
                  <a:outerShdw blurRad="38100" dist="38100" dir="2700000" algn="tl">
                    <a:srgbClr val="000000">
                      <a:alpha val="43137"/>
                    </a:srgbClr>
                  </a:outerShdw>
                </a:effectLst>
                <a:latin typeface="Comic Sans MS"/>
                <a:cs typeface="Comic Sans MS"/>
              </a:rPr>
              <a:t>Characterize the engine of stars; determine energy production, fuel synthesis, seed production, new signatures for observations </a:t>
            </a:r>
            <a:endParaRPr lang="en-US" dirty="0">
              <a:effectLst>
                <a:outerShdw blurRad="38100" dist="38100" dir="2700000" algn="tl">
                  <a:srgbClr val="000000">
                    <a:alpha val="43137"/>
                  </a:srgbClr>
                </a:outerShdw>
              </a:effectLst>
              <a:latin typeface="Comic Sans MS"/>
              <a:cs typeface="Comic Sans MS"/>
            </a:endParaRPr>
          </a:p>
        </p:txBody>
      </p:sp>
      <p:grpSp>
        <p:nvGrpSpPr>
          <p:cNvPr id="7" name="Group 6"/>
          <p:cNvGrpSpPr/>
          <p:nvPr/>
        </p:nvGrpSpPr>
        <p:grpSpPr>
          <a:xfrm>
            <a:off x="3733800" y="1066800"/>
            <a:ext cx="5105401" cy="4267200"/>
            <a:chOff x="3569735" y="990600"/>
            <a:chExt cx="5488832" cy="4648200"/>
          </a:xfrm>
        </p:grpSpPr>
        <p:pic>
          <p:nvPicPr>
            <p:cNvPr id="8" name="Picture 13" descr="pg156"/>
            <p:cNvPicPr>
              <a:picLocks noChangeAspect="1" noChangeArrowheads="1"/>
            </p:cNvPicPr>
            <p:nvPr/>
          </p:nvPicPr>
          <p:blipFill>
            <a:blip r:embed="rId6" cstate="print"/>
            <a:srcRect/>
            <a:stretch>
              <a:fillRect/>
            </a:stretch>
          </p:blipFill>
          <p:spPr bwMode="auto">
            <a:xfrm>
              <a:off x="3569735" y="990600"/>
              <a:ext cx="5488832" cy="4648200"/>
            </a:xfrm>
            <a:prstGeom prst="rect">
              <a:avLst/>
            </a:prstGeom>
            <a:noFill/>
            <a:ln w="9525">
              <a:noFill/>
              <a:miter lim="800000"/>
              <a:headEnd/>
              <a:tailEnd/>
            </a:ln>
          </p:spPr>
        </p:pic>
        <p:cxnSp>
          <p:nvCxnSpPr>
            <p:cNvPr id="9" name="Straight Connector 17"/>
            <p:cNvCxnSpPr>
              <a:cxnSpLocks noChangeShapeType="1"/>
            </p:cNvCxnSpPr>
            <p:nvPr/>
          </p:nvCxnSpPr>
          <p:spPr bwMode="auto">
            <a:xfrm>
              <a:off x="4105567" y="2895600"/>
              <a:ext cx="1600200" cy="1588"/>
            </a:xfrm>
            <a:prstGeom prst="line">
              <a:avLst/>
            </a:prstGeom>
            <a:noFill/>
            <a:ln w="9525">
              <a:solidFill>
                <a:srgbClr val="FF3300"/>
              </a:solidFill>
              <a:round/>
              <a:headEnd/>
              <a:tailEnd/>
            </a:ln>
          </p:spPr>
        </p:cxnSp>
        <p:sp>
          <p:nvSpPr>
            <p:cNvPr id="10" name="Up Arrow 9"/>
            <p:cNvSpPr/>
            <p:nvPr/>
          </p:nvSpPr>
          <p:spPr>
            <a:xfrm flipH="1" flipV="1">
              <a:off x="4481763" y="3810000"/>
              <a:ext cx="304800" cy="502929"/>
            </a:xfrm>
            <a:prstGeom prst="upArrow">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solidFill>
                <a:srgbClr val="FFC00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pic>
          <p:nvPicPr>
            <p:cNvPr id="11" name="Picture 15"/>
            <p:cNvPicPr>
              <a:picLocks noChangeAspect="1" noChangeArrowheads="1"/>
            </p:cNvPicPr>
            <p:nvPr/>
          </p:nvPicPr>
          <p:blipFill>
            <a:blip r:embed="rId7" cstate="print"/>
            <a:srcRect/>
            <a:stretch>
              <a:fillRect/>
            </a:stretch>
          </p:blipFill>
          <p:spPr bwMode="auto">
            <a:xfrm>
              <a:off x="5324766" y="1809140"/>
              <a:ext cx="3029537" cy="781660"/>
            </a:xfrm>
            <a:prstGeom prst="rect">
              <a:avLst/>
            </a:prstGeom>
            <a:noFill/>
            <a:ln w="9525">
              <a:noFill/>
              <a:miter lim="800000"/>
              <a:headEnd/>
              <a:tailEnd/>
            </a:ln>
            <a:effectLst/>
          </p:spPr>
        </p:pic>
        <p:sp>
          <p:nvSpPr>
            <p:cNvPr id="12" name="TextBox 18"/>
            <p:cNvSpPr txBox="1">
              <a:spLocks noChangeArrowheads="1"/>
            </p:cNvSpPr>
            <p:nvPr/>
          </p:nvSpPr>
          <p:spPr bwMode="auto">
            <a:xfrm>
              <a:off x="5745371" y="2710656"/>
              <a:ext cx="1390650" cy="369888"/>
            </a:xfrm>
            <a:prstGeom prst="rect">
              <a:avLst/>
            </a:prstGeom>
            <a:noFill/>
            <a:ln w="9525">
              <a:noFill/>
              <a:miter lim="800000"/>
              <a:headEnd/>
              <a:tailEnd/>
            </a:ln>
          </p:spPr>
          <p:txBody>
            <a:bodyPr wrap="none">
              <a:spAutoFit/>
            </a:bodyPr>
            <a:lstStyle/>
            <a:p>
              <a:pPr eaLnBrk="0" hangingPunct="0"/>
              <a:r>
                <a:rPr lang="en-US" dirty="0">
                  <a:solidFill>
                    <a:srgbClr val="FF0000"/>
                  </a:solidFill>
                </a:rPr>
                <a:t>background</a:t>
              </a:r>
            </a:p>
          </p:txBody>
        </p:sp>
        <p:sp>
          <p:nvSpPr>
            <p:cNvPr id="13" name="Freeform 12"/>
            <p:cNvSpPr/>
            <p:nvPr/>
          </p:nvSpPr>
          <p:spPr>
            <a:xfrm>
              <a:off x="4481763" y="1809138"/>
              <a:ext cx="242637" cy="1854477"/>
            </a:xfrm>
            <a:custGeom>
              <a:avLst/>
              <a:gdLst>
                <a:gd name="connsiteX0" fmla="*/ 0 w 264695"/>
                <a:gd name="connsiteY0" fmla="*/ 2028216 h 2034232"/>
                <a:gd name="connsiteX1" fmla="*/ 66174 w 264695"/>
                <a:gd name="connsiteY1" fmla="*/ 139258 h 2034232"/>
                <a:gd name="connsiteX2" fmla="*/ 96253 w 264695"/>
                <a:gd name="connsiteY2" fmla="*/ 181369 h 2034232"/>
                <a:gd name="connsiteX3" fmla="*/ 120316 w 264695"/>
                <a:gd name="connsiteY3" fmla="*/ 500205 h 2034232"/>
                <a:gd name="connsiteX4" fmla="*/ 144379 w 264695"/>
                <a:gd name="connsiteY4" fmla="*/ 1017563 h 2034232"/>
                <a:gd name="connsiteX5" fmla="*/ 180474 w 264695"/>
                <a:gd name="connsiteY5" fmla="*/ 1534921 h 2034232"/>
                <a:gd name="connsiteX6" fmla="*/ 228600 w 264695"/>
                <a:gd name="connsiteY6" fmla="*/ 1877821 h 2034232"/>
                <a:gd name="connsiteX7" fmla="*/ 264695 w 264695"/>
                <a:gd name="connsiteY7" fmla="*/ 2034232 h 203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695" h="2034232">
                  <a:moveTo>
                    <a:pt x="0" y="2028216"/>
                  </a:moveTo>
                  <a:cubicBezTo>
                    <a:pt x="25066" y="1237641"/>
                    <a:pt x="50132" y="447066"/>
                    <a:pt x="66174" y="139258"/>
                  </a:cubicBezTo>
                  <a:cubicBezTo>
                    <a:pt x="82216" y="-168550"/>
                    <a:pt x="87229" y="121211"/>
                    <a:pt x="96253" y="181369"/>
                  </a:cubicBezTo>
                  <a:cubicBezTo>
                    <a:pt x="105277" y="241527"/>
                    <a:pt x="112295" y="360840"/>
                    <a:pt x="120316" y="500205"/>
                  </a:cubicBezTo>
                  <a:cubicBezTo>
                    <a:pt x="128337" y="639570"/>
                    <a:pt x="134353" y="845110"/>
                    <a:pt x="144379" y="1017563"/>
                  </a:cubicBezTo>
                  <a:cubicBezTo>
                    <a:pt x="154405" y="1190016"/>
                    <a:pt x="166437" y="1391545"/>
                    <a:pt x="180474" y="1534921"/>
                  </a:cubicBezTo>
                  <a:cubicBezTo>
                    <a:pt x="194511" y="1678297"/>
                    <a:pt x="214563" y="1794603"/>
                    <a:pt x="228600" y="1877821"/>
                  </a:cubicBezTo>
                  <a:cubicBezTo>
                    <a:pt x="242637" y="1961039"/>
                    <a:pt x="253666" y="1997635"/>
                    <a:pt x="264695" y="2034232"/>
                  </a:cubicBezTo>
                </a:path>
              </a:pathLst>
            </a:custGeom>
            <a:ln>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4481763" y="1219200"/>
              <a:ext cx="1648849" cy="369332"/>
            </a:xfrm>
            <a:prstGeom prst="rect">
              <a:avLst/>
            </a:prstGeom>
            <a:noFill/>
          </p:spPr>
          <p:txBody>
            <a:bodyPr wrap="none" rtlCol="0">
              <a:spAutoFit/>
            </a:bodyPr>
            <a:lstStyle/>
            <a:p>
              <a:r>
                <a:rPr lang="en-US" dirty="0" smtClean="0">
                  <a:solidFill>
                    <a:srgbClr val="FF0000"/>
                  </a:solidFill>
                </a:rPr>
                <a:t>MB distribution</a:t>
              </a:r>
              <a:endParaRPr lang="en-US" dirty="0">
                <a:solidFill>
                  <a:srgbClr val="FF0000"/>
                </a:solidFill>
              </a:endParaRPr>
            </a:p>
          </p:txBody>
        </p:sp>
      </p:gr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238" y="2590800"/>
            <a:ext cx="3206762" cy="3200400"/>
          </a:xfrm>
          <a:prstGeom prst="rect">
            <a:avLst/>
          </a:prstGeom>
          <a:ln>
            <a:noFill/>
          </a:ln>
          <a:effectLst>
            <a:softEdge rad="112500"/>
          </a:effectLst>
        </p:spPr>
      </p:pic>
      <p:sp>
        <p:nvSpPr>
          <p:cNvPr id="16" name="Oval 15"/>
          <p:cNvSpPr/>
          <p:nvPr/>
        </p:nvSpPr>
        <p:spPr>
          <a:xfrm rot="3031621">
            <a:off x="5395922" y="5788694"/>
            <a:ext cx="599483" cy="838200"/>
          </a:xfrm>
          <a:prstGeom prst="ellipse">
            <a:avLst/>
          </a:prstGeom>
          <a:noFill/>
          <a:ln>
            <a:solidFill>
              <a:srgbClr val="FF0000"/>
            </a:solidFill>
          </a:ln>
          <a:effectLst>
            <a:glow rad="63500">
              <a:schemeClr val="accent2">
                <a:satMod val="175000"/>
                <a:alpha val="40000"/>
              </a:schemeClr>
            </a:glow>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3600" baseline="30000" dirty="0" smtClean="0">
                <a:latin typeface="Comic Sans MS" pitchFamily="66" charset="0"/>
              </a:rPr>
              <a:t>3</a:t>
            </a:r>
            <a:r>
              <a:rPr lang="en-US" sz="3600" dirty="0" smtClean="0">
                <a:latin typeface="Comic Sans MS" pitchFamily="66" charset="0"/>
              </a:rPr>
              <a:t>He(</a:t>
            </a:r>
            <a:r>
              <a:rPr lang="en-US" sz="3600" baseline="30000" dirty="0" smtClean="0">
                <a:latin typeface="Comic Sans MS" pitchFamily="66" charset="0"/>
              </a:rPr>
              <a:t>3</a:t>
            </a:r>
            <a:r>
              <a:rPr lang="en-US" sz="3600" dirty="0" smtClean="0">
                <a:latin typeface="Comic Sans MS" pitchFamily="66" charset="0"/>
              </a:rPr>
              <a:t>He,2p)</a:t>
            </a:r>
            <a:r>
              <a:rPr lang="en-US" sz="3600" baseline="30000" dirty="0" smtClean="0">
                <a:latin typeface="Comic Sans MS" pitchFamily="66" charset="0"/>
              </a:rPr>
              <a:t>4</a:t>
            </a:r>
            <a:r>
              <a:rPr lang="en-US" sz="3600" dirty="0" smtClean="0">
                <a:latin typeface="Comic Sans MS" pitchFamily="66" charset="0"/>
              </a:rPr>
              <a:t>He a unique Accomplishment</a:t>
            </a:r>
            <a:endParaRPr lang="en-US" sz="3600" dirty="0">
              <a:latin typeface="Comic Sans MS" pitchFamily="66" charset="0"/>
            </a:endParaRPr>
          </a:p>
        </p:txBody>
      </p:sp>
      <p:sp>
        <p:nvSpPr>
          <p:cNvPr id="24" name="Rectangle 23"/>
          <p:cNvSpPr/>
          <p:nvPr/>
        </p:nvSpPr>
        <p:spPr bwMode="auto">
          <a:xfrm>
            <a:off x="5029200" y="6477000"/>
            <a:ext cx="39624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124" name="Group 123"/>
          <p:cNvGrpSpPr/>
          <p:nvPr/>
        </p:nvGrpSpPr>
        <p:grpSpPr>
          <a:xfrm>
            <a:off x="457200" y="1600200"/>
            <a:ext cx="4495800" cy="5257800"/>
            <a:chOff x="152400" y="1295400"/>
            <a:chExt cx="4800600" cy="5562600"/>
          </a:xfrm>
        </p:grpSpPr>
        <p:grpSp>
          <p:nvGrpSpPr>
            <p:cNvPr id="17" name="Group 16"/>
            <p:cNvGrpSpPr/>
            <p:nvPr/>
          </p:nvGrpSpPr>
          <p:grpSpPr>
            <a:xfrm>
              <a:off x="152400" y="1295400"/>
              <a:ext cx="4800600" cy="5562600"/>
              <a:chOff x="228600" y="1371600"/>
              <a:chExt cx="2999129" cy="3733800"/>
            </a:xfrm>
          </p:grpSpPr>
          <p:pic>
            <p:nvPicPr>
              <p:cNvPr id="11" name="Picture 10" descr="250px-FusionintheSun_svg.png"/>
              <p:cNvPicPr>
                <a:picLocks noChangeAspect="1"/>
              </p:cNvPicPr>
              <p:nvPr/>
            </p:nvPicPr>
            <p:blipFill>
              <a:blip r:embed="rId3" cstate="print"/>
              <a:stretch>
                <a:fillRect/>
              </a:stretch>
            </p:blipFill>
            <p:spPr>
              <a:xfrm>
                <a:off x="228600" y="1371600"/>
                <a:ext cx="2622051" cy="3733800"/>
              </a:xfrm>
              <a:prstGeom prst="rect">
                <a:avLst/>
              </a:prstGeom>
            </p:spPr>
          </p:pic>
          <p:grpSp>
            <p:nvGrpSpPr>
              <p:cNvPr id="13" name="Group 12"/>
              <p:cNvGrpSpPr/>
              <p:nvPr/>
            </p:nvGrpSpPr>
            <p:grpSpPr>
              <a:xfrm>
                <a:off x="2075204" y="3733800"/>
                <a:ext cx="1152525" cy="1233400"/>
                <a:chOff x="3429000" y="2209800"/>
                <a:chExt cx="1152525" cy="1228725"/>
              </a:xfrm>
            </p:grpSpPr>
            <p:pic>
              <p:nvPicPr>
                <p:cNvPr id="62466" name="Picture 2"/>
                <p:cNvPicPr>
                  <a:picLocks noChangeAspect="1" noChangeArrowheads="1"/>
                </p:cNvPicPr>
                <p:nvPr/>
              </p:nvPicPr>
              <p:blipFill>
                <a:blip r:embed="rId4" cstate="print"/>
                <a:srcRect/>
                <a:stretch>
                  <a:fillRect/>
                </a:stretch>
              </p:blipFill>
              <p:spPr bwMode="auto">
                <a:xfrm>
                  <a:off x="4562475" y="3419475"/>
                  <a:ext cx="19050" cy="19050"/>
                </a:xfrm>
                <a:prstGeom prst="rect">
                  <a:avLst/>
                </a:prstGeom>
                <a:noFill/>
                <a:ln w="9525">
                  <a:noFill/>
                  <a:miter lim="800000"/>
                  <a:headEnd/>
                  <a:tailEnd/>
                </a:ln>
              </p:spPr>
            </p:pic>
            <p:sp>
              <p:nvSpPr>
                <p:cNvPr id="12" name="Rectangle 11"/>
                <p:cNvSpPr/>
                <p:nvPr/>
              </p:nvSpPr>
              <p:spPr bwMode="auto">
                <a:xfrm>
                  <a:off x="3429000" y="2209800"/>
                  <a:ext cx="262783" cy="15738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16" name="Rectangle 15"/>
              <p:cNvSpPr/>
              <p:nvPr/>
            </p:nvSpPr>
            <p:spPr bwMode="auto">
              <a:xfrm>
                <a:off x="1752600" y="4038600"/>
                <a:ext cx="533400" cy="381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15" name="Picture 14" descr="250px-FusionintheSun_svg.png"/>
              <p:cNvPicPr>
                <a:picLocks noChangeAspect="1"/>
              </p:cNvPicPr>
              <p:nvPr/>
            </p:nvPicPr>
            <p:blipFill>
              <a:blip r:embed="rId3" cstate="print"/>
              <a:srcRect l="51782" t="69091" r="24916" b="18182"/>
              <a:stretch>
                <a:fillRect/>
              </a:stretch>
            </p:blipFill>
            <p:spPr>
              <a:xfrm>
                <a:off x="1600201" y="3962400"/>
                <a:ext cx="609600" cy="474133"/>
              </a:xfrm>
              <a:prstGeom prst="rect">
                <a:avLst/>
              </a:prstGeom>
            </p:spPr>
          </p:pic>
        </p:grpSp>
        <p:sp>
          <p:nvSpPr>
            <p:cNvPr id="28" name="Oval 27"/>
            <p:cNvSpPr/>
            <p:nvPr/>
          </p:nvSpPr>
          <p:spPr bwMode="auto">
            <a:xfrm>
              <a:off x="4038600" y="2286000"/>
              <a:ext cx="228600" cy="228600"/>
            </a:xfrm>
            <a:prstGeom prst="ellipse">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9" name="Oval 28"/>
            <p:cNvSpPr/>
            <p:nvPr/>
          </p:nvSpPr>
          <p:spPr bwMode="auto">
            <a:xfrm>
              <a:off x="1143000" y="2286000"/>
              <a:ext cx="228600" cy="228600"/>
            </a:xfrm>
            <a:prstGeom prst="ellipse">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123" name="Group 122"/>
          <p:cNvGrpSpPr/>
          <p:nvPr/>
        </p:nvGrpSpPr>
        <p:grpSpPr>
          <a:xfrm>
            <a:off x="4446662" y="1482174"/>
            <a:ext cx="4544938" cy="3394626"/>
            <a:chOff x="4901140" y="1429718"/>
            <a:chExt cx="4087738" cy="2810426"/>
          </a:xfrm>
        </p:grpSpPr>
        <p:pic>
          <p:nvPicPr>
            <p:cNvPr id="20" name="Picture 4"/>
            <p:cNvPicPr>
              <a:picLocks noChangeAspect="1" noChangeArrowheads="1"/>
            </p:cNvPicPr>
            <p:nvPr/>
          </p:nvPicPr>
          <p:blipFill>
            <a:blip r:embed="rId5" cstate="print"/>
            <a:srcRect l="2550" r="2161"/>
            <a:stretch>
              <a:fillRect/>
            </a:stretch>
          </p:blipFill>
          <p:spPr bwMode="auto">
            <a:xfrm>
              <a:off x="4901140" y="1429718"/>
              <a:ext cx="4087738" cy="2810426"/>
            </a:xfrm>
            <a:prstGeom prst="rect">
              <a:avLst/>
            </a:prstGeom>
            <a:noFill/>
            <a:ln w="9525">
              <a:noFill/>
              <a:miter lim="800000"/>
              <a:headEnd/>
              <a:tailEnd/>
            </a:ln>
            <a:effectLst/>
          </p:spPr>
        </p:pic>
        <p:sp>
          <p:nvSpPr>
            <p:cNvPr id="21" name="Text Box 8"/>
            <p:cNvSpPr txBox="1">
              <a:spLocks noChangeArrowheads="1"/>
            </p:cNvSpPr>
            <p:nvPr/>
          </p:nvSpPr>
          <p:spPr bwMode="auto">
            <a:xfrm>
              <a:off x="6589303" y="2294128"/>
              <a:ext cx="1782763" cy="305772"/>
            </a:xfrm>
            <a:prstGeom prst="rect">
              <a:avLst/>
            </a:prstGeom>
            <a:solidFill>
              <a:schemeClr val="bg1"/>
            </a:solidFill>
            <a:ln w="9525">
              <a:noFill/>
              <a:miter lim="800000"/>
              <a:headEnd/>
              <a:tailEnd/>
            </a:ln>
            <a:effectLst/>
          </p:spPr>
          <p:txBody>
            <a:bodyPr wrap="square">
              <a:spAutoFit/>
            </a:bodyPr>
            <a:lstStyle/>
            <a:p>
              <a:r>
                <a:rPr lang="en-US" baseline="30000" dirty="0"/>
                <a:t>3</a:t>
              </a:r>
              <a:r>
                <a:rPr lang="en-US" dirty="0"/>
                <a:t>He(</a:t>
              </a:r>
              <a:r>
                <a:rPr lang="en-US" baseline="30000" dirty="0"/>
                <a:t>3</a:t>
              </a:r>
              <a:r>
                <a:rPr lang="en-US" dirty="0"/>
                <a:t>He,2p)</a:t>
              </a:r>
              <a:r>
                <a:rPr lang="en-US" baseline="30000" dirty="0"/>
                <a:t>4</a:t>
              </a:r>
              <a:r>
                <a:rPr lang="en-US" dirty="0"/>
                <a:t>He</a:t>
              </a:r>
            </a:p>
          </p:txBody>
        </p:sp>
        <p:sp>
          <p:nvSpPr>
            <p:cNvPr id="25" name="Rectangle 24"/>
            <p:cNvSpPr/>
            <p:nvPr/>
          </p:nvSpPr>
          <p:spPr bwMode="auto">
            <a:xfrm>
              <a:off x="5700045" y="2135253"/>
              <a:ext cx="606751" cy="1600200"/>
            </a:xfrm>
            <a:prstGeom prst="rect">
              <a:avLst/>
            </a:prstGeom>
            <a:solidFill>
              <a:srgbClr val="F8BAA6">
                <a:alpha val="48000"/>
              </a:srgbClr>
            </a:solidFill>
            <a:ln w="9525" cap="flat" cmpd="sng" algn="ctr">
              <a:noFill/>
              <a:prstDash val="solid"/>
              <a:round/>
              <a:headEnd type="none" w="med" len="med"/>
              <a:tailEnd type="none" w="med" len="med"/>
            </a:ln>
            <a:effectLst>
              <a:softEdge rad="3175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125" name="TextBox 124"/>
          <p:cNvSpPr txBox="1"/>
          <p:nvPr/>
        </p:nvSpPr>
        <p:spPr>
          <a:xfrm>
            <a:off x="4172856" y="4919008"/>
            <a:ext cx="4894944" cy="1938992"/>
          </a:xfrm>
          <a:prstGeom prst="rect">
            <a:avLst/>
          </a:prstGeom>
          <a:solidFill>
            <a:schemeClr val="bg1"/>
          </a:solidFill>
        </p:spPr>
        <p:txBody>
          <a:bodyPr wrap="square" rtlCol="0">
            <a:spAutoFit/>
          </a:bodyPr>
          <a:lstStyle/>
          <a:p>
            <a:pPr algn="just"/>
            <a:r>
              <a:rPr lang="en-US" sz="2000" dirty="0" smtClean="0">
                <a:latin typeface="Comic Sans MS"/>
                <a:cs typeface="Comic Sans MS"/>
              </a:rPr>
              <a:t>First (and only) measurement at Gamow energies, indicate strong electron screening effects, which require additional experimental studies using complementary techniques! </a:t>
            </a:r>
            <a:r>
              <a:rPr lang="en-US" sz="2000" dirty="0" smtClean="0">
                <a:solidFill>
                  <a:srgbClr val="FF0000"/>
                </a:solidFill>
                <a:latin typeface="Comic Sans MS"/>
                <a:cs typeface="Comic Sans MS"/>
              </a:rPr>
              <a:t>New results from the OMEGA laser plasma facility!</a:t>
            </a:r>
            <a:endParaRPr lang="en-US" sz="2000" dirty="0">
              <a:solidFill>
                <a:srgbClr val="FF0000"/>
              </a:solidFill>
              <a:latin typeface="Comic Sans MS"/>
              <a:cs typeface="Comic Sans MS"/>
            </a:endParaRPr>
          </a:p>
        </p:txBody>
      </p:sp>
      <p:sp>
        <p:nvSpPr>
          <p:cNvPr id="3" name="TextBox 2"/>
          <p:cNvSpPr txBox="1"/>
          <p:nvPr/>
        </p:nvSpPr>
        <p:spPr>
          <a:xfrm>
            <a:off x="5674676" y="1600200"/>
            <a:ext cx="2287870" cy="369332"/>
          </a:xfrm>
          <a:prstGeom prst="rect">
            <a:avLst/>
          </a:prstGeom>
          <a:noFill/>
        </p:spPr>
        <p:txBody>
          <a:bodyPr wrap="none" rtlCol="0">
            <a:spAutoFit/>
          </a:bodyPr>
          <a:lstStyle/>
          <a:p>
            <a:r>
              <a:rPr lang="en-US" dirty="0" smtClean="0"/>
              <a:t>LUNA I collaboration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3999" cy="1143000"/>
          </a:xfrm>
        </p:spPr>
        <p:txBody>
          <a:bodyPr/>
          <a:lstStyle/>
          <a:p>
            <a:r>
              <a:rPr lang="en-US" sz="3800" baseline="30000" dirty="0" smtClean="0">
                <a:latin typeface="Comic Sans MS"/>
                <a:cs typeface="Comic Sans MS"/>
              </a:rPr>
              <a:t>3</a:t>
            </a:r>
            <a:r>
              <a:rPr lang="en-US" sz="3800" dirty="0" smtClean="0">
                <a:latin typeface="Comic Sans MS"/>
                <a:cs typeface="Comic Sans MS"/>
              </a:rPr>
              <a:t>He(</a:t>
            </a:r>
            <a:r>
              <a:rPr lang="en-US" sz="3800" dirty="0" smtClean="0">
                <a:latin typeface="Lucida Grande"/>
                <a:ea typeface="Lucida Grande"/>
                <a:cs typeface="Lucida Grande"/>
              </a:rPr>
              <a:t>α,γ</a:t>
            </a:r>
            <a:r>
              <a:rPr lang="en-US" sz="3800" dirty="0" smtClean="0">
                <a:latin typeface="Comic Sans MS"/>
                <a:cs typeface="Comic Sans MS"/>
              </a:rPr>
              <a:t>)</a:t>
            </a:r>
            <a:r>
              <a:rPr lang="en-US" sz="3800" baseline="30000" dirty="0" smtClean="0">
                <a:latin typeface="Comic Sans MS"/>
                <a:cs typeface="Comic Sans MS"/>
              </a:rPr>
              <a:t>7</a:t>
            </a:r>
            <a:r>
              <a:rPr lang="en-US" sz="3800" dirty="0" smtClean="0">
                <a:latin typeface="Comic Sans MS"/>
                <a:cs typeface="Comic Sans MS"/>
              </a:rPr>
              <a:t>Be, Trigger of Solar Neutrinos</a:t>
            </a:r>
            <a:endParaRPr lang="en-US" sz="3800" dirty="0">
              <a:latin typeface="Comic Sans MS"/>
              <a:cs typeface="Comic Sans MS"/>
            </a:endParaRPr>
          </a:p>
        </p:txBody>
      </p:sp>
      <p:pic>
        <p:nvPicPr>
          <p:cNvPr id="5" name="Picture 9" descr="sun"/>
          <p:cNvPicPr>
            <a:picLocks noChangeAspect="1" noChangeArrowheads="1"/>
          </p:cNvPicPr>
          <p:nvPr/>
        </p:nvPicPr>
        <p:blipFill>
          <a:blip r:embed="rId2">
            <a:clrChange>
              <a:clrFrom>
                <a:srgbClr val="0000C5"/>
              </a:clrFrom>
              <a:clrTo>
                <a:srgbClr val="0000C5">
                  <a:alpha val="0"/>
                </a:srgbClr>
              </a:clrTo>
            </a:clrChange>
          </a:blip>
          <a:srcRect t="5336" b="4326"/>
          <a:stretch>
            <a:fillRect/>
          </a:stretch>
        </p:blipFill>
        <p:spPr bwMode="auto">
          <a:xfrm>
            <a:off x="5615268" y="1219200"/>
            <a:ext cx="3376332" cy="2729868"/>
          </a:xfrm>
          <a:prstGeom prst="rect">
            <a:avLst/>
          </a:prstGeom>
          <a:noFill/>
          <a:ln w="9525">
            <a:solidFill>
              <a:srgbClr val="FF9900"/>
            </a:solidFill>
            <a:miter lim="800000"/>
            <a:headEnd/>
            <a:tailEnd/>
          </a:ln>
        </p:spPr>
      </p:pic>
      <p:grpSp>
        <p:nvGrpSpPr>
          <p:cNvPr id="6" name="Group 5"/>
          <p:cNvGrpSpPr/>
          <p:nvPr/>
        </p:nvGrpSpPr>
        <p:grpSpPr>
          <a:xfrm>
            <a:off x="228600" y="1270587"/>
            <a:ext cx="5105399" cy="5282614"/>
            <a:chOff x="227540" y="1270586"/>
            <a:chExt cx="5181721" cy="5443707"/>
          </a:xfrm>
        </p:grpSpPr>
        <p:grpSp>
          <p:nvGrpSpPr>
            <p:cNvPr id="7" name="Group 94"/>
            <p:cNvGrpSpPr/>
            <p:nvPr/>
          </p:nvGrpSpPr>
          <p:grpSpPr>
            <a:xfrm>
              <a:off x="227540" y="1270586"/>
              <a:ext cx="5181721" cy="5443707"/>
              <a:chOff x="227540" y="1270586"/>
              <a:chExt cx="5181721" cy="5443707"/>
            </a:xfrm>
          </p:grpSpPr>
          <p:grpSp>
            <p:nvGrpSpPr>
              <p:cNvPr id="10" name="Group 86"/>
              <p:cNvGrpSpPr/>
              <p:nvPr/>
            </p:nvGrpSpPr>
            <p:grpSpPr>
              <a:xfrm>
                <a:off x="227540" y="1270586"/>
                <a:ext cx="5181721" cy="5443707"/>
                <a:chOff x="262687" y="1219298"/>
                <a:chExt cx="5577039" cy="5868651"/>
              </a:xfrm>
            </p:grpSpPr>
            <p:grpSp>
              <p:nvGrpSpPr>
                <p:cNvPr id="15" name="Group 79"/>
                <p:cNvGrpSpPr/>
                <p:nvPr/>
              </p:nvGrpSpPr>
              <p:grpSpPr>
                <a:xfrm>
                  <a:off x="262687" y="6023523"/>
                  <a:ext cx="2946453" cy="1064426"/>
                  <a:chOff x="5285773" y="2701255"/>
                  <a:chExt cx="2946453" cy="1064426"/>
                </a:xfrm>
              </p:grpSpPr>
              <p:grpSp>
                <p:nvGrpSpPr>
                  <p:cNvPr id="80" name="Group 79"/>
                  <p:cNvGrpSpPr/>
                  <p:nvPr/>
                </p:nvGrpSpPr>
                <p:grpSpPr>
                  <a:xfrm>
                    <a:off x="5285773" y="2819400"/>
                    <a:ext cx="2946453" cy="946281"/>
                    <a:chOff x="5285773" y="2819400"/>
                    <a:chExt cx="2946453" cy="946281"/>
                  </a:xfrm>
                </p:grpSpPr>
                <p:pic>
                  <p:nvPicPr>
                    <p:cNvPr id="83" name="Picture 70" descr="421px-FusionintheSun.png"/>
                    <p:cNvPicPr>
                      <a:picLocks noChangeAspect="1"/>
                    </p:cNvPicPr>
                    <p:nvPr/>
                  </p:nvPicPr>
                  <p:blipFill>
                    <a:blip r:embed="rId3"/>
                    <a:srcRect l="18673" t="65216" b="17014"/>
                    <a:stretch>
                      <a:fillRect/>
                    </a:stretch>
                  </p:blipFill>
                  <p:spPr>
                    <a:xfrm>
                      <a:off x="5623250" y="2819400"/>
                      <a:ext cx="2608976" cy="812404"/>
                    </a:xfrm>
                    <a:prstGeom prst="rect">
                      <a:avLst/>
                    </a:prstGeom>
                  </p:spPr>
                </p:pic>
                <p:pic>
                  <p:nvPicPr>
                    <p:cNvPr id="84" name="Picture 83" descr="421px-FusionintheSun.png"/>
                    <p:cNvPicPr>
                      <a:picLocks noChangeAspect="1"/>
                    </p:cNvPicPr>
                    <p:nvPr/>
                  </p:nvPicPr>
                  <p:blipFill>
                    <a:blip r:embed="rId3"/>
                    <a:srcRect l="40857" t="89440" r="38746" b="1202"/>
                    <a:stretch>
                      <a:fillRect/>
                    </a:stretch>
                  </p:blipFill>
                  <p:spPr>
                    <a:xfrm>
                      <a:off x="5649838" y="3203966"/>
                      <a:ext cx="654341" cy="427838"/>
                    </a:xfrm>
                    <a:prstGeom prst="rect">
                      <a:avLst/>
                    </a:prstGeom>
                  </p:spPr>
                </p:pic>
                <p:pic>
                  <p:nvPicPr>
                    <p:cNvPr id="85" name="Picture 84" descr="421px-FusionintheSun.png"/>
                    <p:cNvPicPr>
                      <a:picLocks noChangeAspect="1"/>
                    </p:cNvPicPr>
                    <p:nvPr/>
                  </p:nvPicPr>
                  <p:blipFill>
                    <a:blip r:embed="rId3"/>
                    <a:srcRect l="43144" t="89177" r="41668" b="947"/>
                    <a:stretch>
                      <a:fillRect/>
                    </a:stretch>
                  </p:blipFill>
                  <p:spPr>
                    <a:xfrm rot="8892967">
                      <a:off x="6946285" y="3165846"/>
                      <a:ext cx="535299" cy="496053"/>
                    </a:xfrm>
                    <a:prstGeom prst="rect">
                      <a:avLst/>
                    </a:prstGeom>
                  </p:spPr>
                </p:pic>
                <p:cxnSp>
                  <p:nvCxnSpPr>
                    <p:cNvPr id="86" name="Straight Connector 85"/>
                    <p:cNvCxnSpPr/>
                    <p:nvPr/>
                  </p:nvCxnSpPr>
                  <p:spPr>
                    <a:xfrm rot="5400000" flipH="1" flipV="1">
                      <a:off x="6274613" y="3413873"/>
                      <a:ext cx="70361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5285773" y="2919147"/>
                      <a:ext cx="754946" cy="410304"/>
                    </a:xfrm>
                    <a:prstGeom prst="rect">
                      <a:avLst/>
                    </a:prstGeom>
                    <a:noFill/>
                  </p:spPr>
                  <p:txBody>
                    <a:bodyPr wrap="square" rtlCol="0">
                      <a:spAutoFit/>
                    </a:bodyPr>
                    <a:lstStyle/>
                    <a:p>
                      <a:r>
                        <a:rPr lang="en-US" baseline="30000" dirty="0" smtClean="0"/>
                        <a:t>4</a:t>
                      </a:r>
                      <a:r>
                        <a:rPr lang="en-US" dirty="0" smtClean="0"/>
                        <a:t>He</a:t>
                      </a:r>
                      <a:endParaRPr lang="en-US" dirty="0"/>
                    </a:p>
                  </p:txBody>
                </p:sp>
                <p:sp>
                  <p:nvSpPr>
                    <p:cNvPr id="88" name="TextBox 87"/>
                    <p:cNvSpPr txBox="1"/>
                    <p:nvPr/>
                  </p:nvSpPr>
                  <p:spPr>
                    <a:xfrm>
                      <a:off x="7254119" y="3019300"/>
                      <a:ext cx="612075" cy="410304"/>
                    </a:xfrm>
                    <a:prstGeom prst="rect">
                      <a:avLst/>
                    </a:prstGeom>
                    <a:noFill/>
                  </p:spPr>
                  <p:txBody>
                    <a:bodyPr wrap="square" rtlCol="0">
                      <a:spAutoFit/>
                    </a:bodyPr>
                    <a:lstStyle/>
                    <a:p>
                      <a:r>
                        <a:rPr lang="en-US" baseline="30000" dirty="0" smtClean="0"/>
                        <a:t>4</a:t>
                      </a:r>
                      <a:r>
                        <a:rPr lang="en-US" dirty="0" smtClean="0"/>
                        <a:t>He</a:t>
                      </a:r>
                      <a:endParaRPr lang="en-US" dirty="0"/>
                    </a:p>
                  </p:txBody>
                </p:sp>
              </p:grpSp>
              <p:sp>
                <p:nvSpPr>
                  <p:cNvPr id="81" name="Rectangle 80"/>
                  <p:cNvSpPr/>
                  <p:nvPr/>
                </p:nvSpPr>
                <p:spPr>
                  <a:xfrm>
                    <a:off x="6304179" y="2701255"/>
                    <a:ext cx="249021" cy="1943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6705600" y="2743200"/>
                    <a:ext cx="30480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82"/>
                <p:cNvGrpSpPr/>
                <p:nvPr/>
              </p:nvGrpSpPr>
              <p:grpSpPr>
                <a:xfrm>
                  <a:off x="812297" y="1219298"/>
                  <a:ext cx="5027429" cy="4752920"/>
                  <a:chOff x="1029458" y="1615970"/>
                  <a:chExt cx="5027429" cy="4752920"/>
                </a:xfrm>
              </p:grpSpPr>
              <p:pic>
                <p:nvPicPr>
                  <p:cNvPr id="20" name="Picture 19" descr="421px-FusionintheSun.png"/>
                  <p:cNvPicPr>
                    <a:picLocks noChangeAspect="1"/>
                  </p:cNvPicPr>
                  <p:nvPr/>
                </p:nvPicPr>
                <p:blipFill>
                  <a:blip r:embed="rId3"/>
                  <a:srcRect l="18673" t="60741" b="17014"/>
                  <a:stretch>
                    <a:fillRect/>
                  </a:stretch>
                </p:blipFill>
                <p:spPr>
                  <a:xfrm>
                    <a:off x="3447911" y="5126582"/>
                    <a:ext cx="2608976" cy="1017015"/>
                  </a:xfrm>
                  <a:prstGeom prst="rect">
                    <a:avLst/>
                  </a:prstGeom>
                </p:spPr>
              </p:pic>
              <p:grpSp>
                <p:nvGrpSpPr>
                  <p:cNvPr id="21" name="Group 12"/>
                  <p:cNvGrpSpPr/>
                  <p:nvPr/>
                </p:nvGrpSpPr>
                <p:grpSpPr>
                  <a:xfrm>
                    <a:off x="1791784" y="1615970"/>
                    <a:ext cx="3357301" cy="2450149"/>
                    <a:chOff x="0" y="2571406"/>
                    <a:chExt cx="3357301" cy="2450149"/>
                  </a:xfrm>
                </p:grpSpPr>
                <p:grpSp>
                  <p:nvGrpSpPr>
                    <p:cNvPr id="72" name="Group 11"/>
                    <p:cNvGrpSpPr/>
                    <p:nvPr/>
                  </p:nvGrpSpPr>
                  <p:grpSpPr>
                    <a:xfrm>
                      <a:off x="0" y="2571406"/>
                      <a:ext cx="3019268" cy="2450149"/>
                      <a:chOff x="-67112" y="2571406"/>
                      <a:chExt cx="3019268" cy="2450149"/>
                    </a:xfrm>
                  </p:grpSpPr>
                  <p:pic>
                    <p:nvPicPr>
                      <p:cNvPr id="74" name="Picture 6" descr="421px-FusionintheSun.png"/>
                      <p:cNvPicPr>
                        <a:picLocks noChangeAspect="1"/>
                      </p:cNvPicPr>
                      <p:nvPr/>
                    </p:nvPicPr>
                    <p:blipFill>
                      <a:blip r:embed="rId3"/>
                      <a:srcRect t="51503" r="7976" b="-1503"/>
                      <a:stretch>
                        <a:fillRect/>
                      </a:stretch>
                    </p:blipFill>
                    <p:spPr>
                      <a:xfrm>
                        <a:off x="0" y="2601884"/>
                        <a:ext cx="2952156" cy="2286000"/>
                      </a:xfrm>
                      <a:prstGeom prst="rect">
                        <a:avLst/>
                      </a:prstGeom>
                    </p:spPr>
                  </p:pic>
                  <p:pic>
                    <p:nvPicPr>
                      <p:cNvPr id="75" name="Picture 3" descr="421px-FusionintheSun.png"/>
                      <p:cNvPicPr>
                        <a:picLocks noChangeAspect="1"/>
                      </p:cNvPicPr>
                      <p:nvPr/>
                    </p:nvPicPr>
                    <p:blipFill>
                      <a:blip r:embed="rId3"/>
                      <a:srcRect l="43144" t="89177" r="41668" b="947"/>
                      <a:stretch>
                        <a:fillRect/>
                      </a:stretch>
                    </p:blipFill>
                    <p:spPr>
                      <a:xfrm rot="8892967">
                        <a:off x="2181314" y="2571406"/>
                        <a:ext cx="535299" cy="496053"/>
                      </a:xfrm>
                      <a:prstGeom prst="rect">
                        <a:avLst/>
                      </a:prstGeom>
                    </p:spPr>
                  </p:pic>
                  <p:pic>
                    <p:nvPicPr>
                      <p:cNvPr id="76" name="Picture 4" descr="421px-FusionintheSun.png"/>
                      <p:cNvPicPr>
                        <a:picLocks noChangeAspect="1"/>
                      </p:cNvPicPr>
                      <p:nvPr/>
                    </p:nvPicPr>
                    <p:blipFill>
                      <a:blip r:embed="rId3"/>
                      <a:srcRect l="27410" t="75751" r="64483" b="18744"/>
                      <a:stretch>
                        <a:fillRect/>
                      </a:stretch>
                    </p:blipFill>
                    <p:spPr>
                      <a:xfrm>
                        <a:off x="1328956" y="4495800"/>
                        <a:ext cx="260059" cy="251670"/>
                      </a:xfrm>
                      <a:prstGeom prst="rect">
                        <a:avLst/>
                      </a:prstGeom>
                    </p:spPr>
                  </p:pic>
                  <p:pic>
                    <p:nvPicPr>
                      <p:cNvPr id="77" name="Picture 5" descr="421px-FusionintheSun.png"/>
                      <p:cNvPicPr>
                        <a:picLocks noChangeAspect="1"/>
                      </p:cNvPicPr>
                      <p:nvPr/>
                    </p:nvPicPr>
                    <p:blipFill>
                      <a:blip r:embed="rId3"/>
                      <a:srcRect l="69730" t="51868" r="17980" b="38224"/>
                      <a:stretch>
                        <a:fillRect/>
                      </a:stretch>
                    </p:blipFill>
                    <p:spPr>
                      <a:xfrm rot="5865910">
                        <a:off x="1421935" y="4477389"/>
                        <a:ext cx="394282" cy="453006"/>
                      </a:xfrm>
                      <a:prstGeom prst="rect">
                        <a:avLst/>
                      </a:prstGeom>
                    </p:spPr>
                  </p:pic>
                  <p:sp>
                    <p:nvSpPr>
                      <p:cNvPr id="78" name="Oval 77"/>
                      <p:cNvSpPr/>
                      <p:nvPr/>
                    </p:nvSpPr>
                    <p:spPr>
                      <a:xfrm>
                        <a:off x="1589015" y="4587240"/>
                        <a:ext cx="220980" cy="220980"/>
                      </a:xfrm>
                      <a:prstGeom prst="ellipse">
                        <a:avLst/>
                      </a:prstGeom>
                      <a:gradFill flip="none" rotWithShape="1">
                        <a:gsLst>
                          <a:gs pos="2000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8000000" scaled="0"/>
                        <a:tileRect/>
                      </a:gra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Freeform 78"/>
                      <p:cNvSpPr/>
                      <p:nvPr/>
                    </p:nvSpPr>
                    <p:spPr>
                      <a:xfrm>
                        <a:off x="-67112" y="3369213"/>
                        <a:ext cx="1610808" cy="1652342"/>
                      </a:xfrm>
                      <a:custGeom>
                        <a:avLst/>
                        <a:gdLst>
                          <a:gd name="connsiteX0" fmla="*/ 939567 w 1610808"/>
                          <a:gd name="connsiteY0" fmla="*/ 1630626 h 1652342"/>
                          <a:gd name="connsiteX1" fmla="*/ 939567 w 1610808"/>
                          <a:gd name="connsiteY1" fmla="*/ 1630626 h 1652342"/>
                          <a:gd name="connsiteX2" fmla="*/ 964734 w 1610808"/>
                          <a:gd name="connsiteY2" fmla="*/ 1555125 h 1652342"/>
                          <a:gd name="connsiteX3" fmla="*/ 989901 w 1610808"/>
                          <a:gd name="connsiteY3" fmla="*/ 1488013 h 1652342"/>
                          <a:gd name="connsiteX4" fmla="*/ 998290 w 1610808"/>
                          <a:gd name="connsiteY4" fmla="*/ 1437679 h 1652342"/>
                          <a:gd name="connsiteX5" fmla="*/ 1006679 w 1610808"/>
                          <a:gd name="connsiteY5" fmla="*/ 1412512 h 1652342"/>
                          <a:gd name="connsiteX6" fmla="*/ 1015068 w 1610808"/>
                          <a:gd name="connsiteY6" fmla="*/ 1370567 h 1652342"/>
                          <a:gd name="connsiteX7" fmla="*/ 1031846 w 1610808"/>
                          <a:gd name="connsiteY7" fmla="*/ 1345400 h 1652342"/>
                          <a:gd name="connsiteX8" fmla="*/ 1057013 w 1610808"/>
                          <a:gd name="connsiteY8" fmla="*/ 1286677 h 1652342"/>
                          <a:gd name="connsiteX9" fmla="*/ 1090569 w 1610808"/>
                          <a:gd name="connsiteY9" fmla="*/ 1227954 h 1652342"/>
                          <a:gd name="connsiteX10" fmla="*/ 1115736 w 1610808"/>
                          <a:gd name="connsiteY10" fmla="*/ 1202787 h 1652342"/>
                          <a:gd name="connsiteX11" fmla="*/ 1124125 w 1610808"/>
                          <a:gd name="connsiteY11" fmla="*/ 1177620 h 1652342"/>
                          <a:gd name="connsiteX12" fmla="*/ 1166070 w 1610808"/>
                          <a:gd name="connsiteY12" fmla="*/ 1110508 h 1652342"/>
                          <a:gd name="connsiteX13" fmla="*/ 1182848 w 1610808"/>
                          <a:gd name="connsiteY13" fmla="*/ 1060174 h 1652342"/>
                          <a:gd name="connsiteX14" fmla="*/ 1199626 w 1610808"/>
                          <a:gd name="connsiteY14" fmla="*/ 1035007 h 1652342"/>
                          <a:gd name="connsiteX15" fmla="*/ 1216404 w 1610808"/>
                          <a:gd name="connsiteY15" fmla="*/ 993062 h 1652342"/>
                          <a:gd name="connsiteX16" fmla="*/ 1241571 w 1610808"/>
                          <a:gd name="connsiteY16" fmla="*/ 967895 h 1652342"/>
                          <a:gd name="connsiteX17" fmla="*/ 1291905 w 1610808"/>
                          <a:gd name="connsiteY17" fmla="*/ 867227 h 1652342"/>
                          <a:gd name="connsiteX18" fmla="*/ 1333850 w 1610808"/>
                          <a:gd name="connsiteY18" fmla="*/ 741393 h 1652342"/>
                          <a:gd name="connsiteX19" fmla="*/ 1342239 w 1610808"/>
                          <a:gd name="connsiteY19" fmla="*/ 716226 h 1652342"/>
                          <a:gd name="connsiteX20" fmla="*/ 1350628 w 1610808"/>
                          <a:gd name="connsiteY20" fmla="*/ 691059 h 1652342"/>
                          <a:gd name="connsiteX21" fmla="*/ 1359017 w 1610808"/>
                          <a:gd name="connsiteY21" fmla="*/ 556835 h 1652342"/>
                          <a:gd name="connsiteX22" fmla="*/ 1392573 w 1610808"/>
                          <a:gd name="connsiteY22" fmla="*/ 506501 h 1652342"/>
                          <a:gd name="connsiteX23" fmla="*/ 1442906 w 1610808"/>
                          <a:gd name="connsiteY23" fmla="*/ 397444 h 1652342"/>
                          <a:gd name="connsiteX24" fmla="*/ 1459684 w 1610808"/>
                          <a:gd name="connsiteY24" fmla="*/ 372277 h 1652342"/>
                          <a:gd name="connsiteX25" fmla="*/ 1493240 w 1610808"/>
                          <a:gd name="connsiteY25" fmla="*/ 305165 h 1652342"/>
                          <a:gd name="connsiteX26" fmla="*/ 1535185 w 1610808"/>
                          <a:gd name="connsiteY26" fmla="*/ 229664 h 1652342"/>
                          <a:gd name="connsiteX27" fmla="*/ 1543574 w 1610808"/>
                          <a:gd name="connsiteY27" fmla="*/ 187719 h 1652342"/>
                          <a:gd name="connsiteX28" fmla="*/ 1560352 w 1610808"/>
                          <a:gd name="connsiteY28" fmla="*/ 137385 h 1652342"/>
                          <a:gd name="connsiteX29" fmla="*/ 1568741 w 1610808"/>
                          <a:gd name="connsiteY29" fmla="*/ 53495 h 1652342"/>
                          <a:gd name="connsiteX30" fmla="*/ 1585519 w 1610808"/>
                          <a:gd name="connsiteY30" fmla="*/ 19939 h 1652342"/>
                          <a:gd name="connsiteX31" fmla="*/ 1434518 w 1610808"/>
                          <a:gd name="connsiteY31" fmla="*/ 28328 h 1652342"/>
                          <a:gd name="connsiteX32" fmla="*/ 1375795 w 1610808"/>
                          <a:gd name="connsiteY32" fmla="*/ 45106 h 1652342"/>
                          <a:gd name="connsiteX33" fmla="*/ 1006679 w 1610808"/>
                          <a:gd name="connsiteY33" fmla="*/ 53495 h 1652342"/>
                          <a:gd name="connsiteX34" fmla="*/ 981512 w 1610808"/>
                          <a:gd name="connsiteY34" fmla="*/ 70273 h 1652342"/>
                          <a:gd name="connsiteX35" fmla="*/ 906011 w 1610808"/>
                          <a:gd name="connsiteY35" fmla="*/ 145774 h 1652342"/>
                          <a:gd name="connsiteX36" fmla="*/ 880844 w 1610808"/>
                          <a:gd name="connsiteY36" fmla="*/ 170941 h 1652342"/>
                          <a:gd name="connsiteX37" fmla="*/ 847288 w 1610808"/>
                          <a:gd name="connsiteY37" fmla="*/ 187719 h 1652342"/>
                          <a:gd name="connsiteX38" fmla="*/ 755009 w 1610808"/>
                          <a:gd name="connsiteY38" fmla="*/ 288387 h 1652342"/>
                          <a:gd name="connsiteX39" fmla="*/ 679508 w 1610808"/>
                          <a:gd name="connsiteY39" fmla="*/ 347110 h 1652342"/>
                          <a:gd name="connsiteX40" fmla="*/ 654341 w 1610808"/>
                          <a:gd name="connsiteY40" fmla="*/ 372277 h 1652342"/>
                          <a:gd name="connsiteX41" fmla="*/ 612396 w 1610808"/>
                          <a:gd name="connsiteY41" fmla="*/ 397444 h 1652342"/>
                          <a:gd name="connsiteX42" fmla="*/ 511729 w 1610808"/>
                          <a:gd name="connsiteY42" fmla="*/ 506501 h 1652342"/>
                          <a:gd name="connsiteX43" fmla="*/ 486562 w 1610808"/>
                          <a:gd name="connsiteY43" fmla="*/ 531668 h 1652342"/>
                          <a:gd name="connsiteX44" fmla="*/ 436228 w 1610808"/>
                          <a:gd name="connsiteY44" fmla="*/ 582002 h 1652342"/>
                          <a:gd name="connsiteX45" fmla="*/ 394283 w 1610808"/>
                          <a:gd name="connsiteY45" fmla="*/ 632336 h 1652342"/>
                          <a:gd name="connsiteX46" fmla="*/ 335560 w 1610808"/>
                          <a:gd name="connsiteY46" fmla="*/ 707837 h 1652342"/>
                          <a:gd name="connsiteX47" fmla="*/ 310393 w 1610808"/>
                          <a:gd name="connsiteY47" fmla="*/ 733004 h 1652342"/>
                          <a:gd name="connsiteX48" fmla="*/ 234892 w 1610808"/>
                          <a:gd name="connsiteY48" fmla="*/ 800115 h 1652342"/>
                          <a:gd name="connsiteX49" fmla="*/ 75501 w 1610808"/>
                          <a:gd name="connsiteY49" fmla="*/ 816893 h 1652342"/>
                          <a:gd name="connsiteX50" fmla="*/ 25167 w 1610808"/>
                          <a:gd name="connsiteY50" fmla="*/ 833671 h 1652342"/>
                          <a:gd name="connsiteX51" fmla="*/ 0 w 1610808"/>
                          <a:gd name="connsiteY51" fmla="*/ 842060 h 1652342"/>
                          <a:gd name="connsiteX52" fmla="*/ 8389 w 1610808"/>
                          <a:gd name="connsiteY52" fmla="*/ 1311844 h 1652342"/>
                          <a:gd name="connsiteX53" fmla="*/ 16778 w 1610808"/>
                          <a:gd name="connsiteY53" fmla="*/ 1345400 h 1652342"/>
                          <a:gd name="connsiteX54" fmla="*/ 41945 w 1610808"/>
                          <a:gd name="connsiteY54" fmla="*/ 1395734 h 1652342"/>
                          <a:gd name="connsiteX55" fmla="*/ 67112 w 1610808"/>
                          <a:gd name="connsiteY55" fmla="*/ 1471235 h 1652342"/>
                          <a:gd name="connsiteX56" fmla="*/ 75501 w 1610808"/>
                          <a:gd name="connsiteY56" fmla="*/ 1504791 h 1652342"/>
                          <a:gd name="connsiteX57" fmla="*/ 83890 w 1610808"/>
                          <a:gd name="connsiteY57" fmla="*/ 1529958 h 1652342"/>
                          <a:gd name="connsiteX58" fmla="*/ 125835 w 1610808"/>
                          <a:gd name="connsiteY58" fmla="*/ 1538347 h 1652342"/>
                          <a:gd name="connsiteX59" fmla="*/ 151002 w 1610808"/>
                          <a:gd name="connsiteY59" fmla="*/ 1546736 h 1652342"/>
                          <a:gd name="connsiteX60" fmla="*/ 209725 w 1610808"/>
                          <a:gd name="connsiteY60" fmla="*/ 1580292 h 1652342"/>
                          <a:gd name="connsiteX61" fmla="*/ 369116 w 1610808"/>
                          <a:gd name="connsiteY61" fmla="*/ 1597070 h 1652342"/>
                          <a:gd name="connsiteX62" fmla="*/ 788565 w 1610808"/>
                          <a:gd name="connsiteY62" fmla="*/ 1597070 h 1652342"/>
                          <a:gd name="connsiteX63" fmla="*/ 838899 w 1610808"/>
                          <a:gd name="connsiteY63" fmla="*/ 1630626 h 1652342"/>
                          <a:gd name="connsiteX64" fmla="*/ 939567 w 1610808"/>
                          <a:gd name="connsiteY64" fmla="*/ 1630626 h 165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10808" h="1652342">
                            <a:moveTo>
                              <a:pt x="939567" y="1630626"/>
                            </a:moveTo>
                            <a:lnTo>
                              <a:pt x="939567" y="1630626"/>
                            </a:lnTo>
                            <a:cubicBezTo>
                              <a:pt x="947956" y="1605459"/>
                              <a:pt x="955812" y="1580108"/>
                              <a:pt x="964734" y="1555125"/>
                            </a:cubicBezTo>
                            <a:cubicBezTo>
                              <a:pt x="968576" y="1544368"/>
                              <a:pt x="986275" y="1504331"/>
                              <a:pt x="989901" y="1488013"/>
                            </a:cubicBezTo>
                            <a:cubicBezTo>
                              <a:pt x="993591" y="1471409"/>
                              <a:pt x="994600" y="1454283"/>
                              <a:pt x="998290" y="1437679"/>
                            </a:cubicBezTo>
                            <a:cubicBezTo>
                              <a:pt x="1000208" y="1429047"/>
                              <a:pt x="1004534" y="1421091"/>
                              <a:pt x="1006679" y="1412512"/>
                            </a:cubicBezTo>
                            <a:cubicBezTo>
                              <a:pt x="1010137" y="1398679"/>
                              <a:pt x="1010061" y="1383918"/>
                              <a:pt x="1015068" y="1370567"/>
                            </a:cubicBezTo>
                            <a:cubicBezTo>
                              <a:pt x="1018608" y="1361127"/>
                              <a:pt x="1026253" y="1353789"/>
                              <a:pt x="1031846" y="1345400"/>
                            </a:cubicBezTo>
                            <a:cubicBezTo>
                              <a:pt x="1045625" y="1290285"/>
                              <a:pt x="1031265" y="1331737"/>
                              <a:pt x="1057013" y="1286677"/>
                            </a:cubicBezTo>
                            <a:cubicBezTo>
                              <a:pt x="1071931" y="1260570"/>
                              <a:pt x="1071989" y="1250251"/>
                              <a:pt x="1090569" y="1227954"/>
                            </a:cubicBezTo>
                            <a:cubicBezTo>
                              <a:pt x="1098164" y="1218840"/>
                              <a:pt x="1107347" y="1211176"/>
                              <a:pt x="1115736" y="1202787"/>
                            </a:cubicBezTo>
                            <a:cubicBezTo>
                              <a:pt x="1118532" y="1194398"/>
                              <a:pt x="1119738" y="1185298"/>
                              <a:pt x="1124125" y="1177620"/>
                            </a:cubicBezTo>
                            <a:cubicBezTo>
                              <a:pt x="1157779" y="1118725"/>
                              <a:pt x="1142159" y="1170285"/>
                              <a:pt x="1166070" y="1110508"/>
                            </a:cubicBezTo>
                            <a:cubicBezTo>
                              <a:pt x="1172638" y="1094087"/>
                              <a:pt x="1175665" y="1076335"/>
                              <a:pt x="1182848" y="1060174"/>
                            </a:cubicBezTo>
                            <a:cubicBezTo>
                              <a:pt x="1186943" y="1050961"/>
                              <a:pt x="1195117" y="1044025"/>
                              <a:pt x="1199626" y="1035007"/>
                            </a:cubicBezTo>
                            <a:cubicBezTo>
                              <a:pt x="1206360" y="1021538"/>
                              <a:pt x="1208423" y="1005832"/>
                              <a:pt x="1216404" y="993062"/>
                            </a:cubicBezTo>
                            <a:cubicBezTo>
                              <a:pt x="1222692" y="983001"/>
                              <a:pt x="1234287" y="977260"/>
                              <a:pt x="1241571" y="967895"/>
                            </a:cubicBezTo>
                            <a:cubicBezTo>
                              <a:pt x="1279516" y="919108"/>
                              <a:pt x="1273505" y="922428"/>
                              <a:pt x="1291905" y="867227"/>
                            </a:cubicBezTo>
                            <a:lnTo>
                              <a:pt x="1333850" y="741393"/>
                            </a:lnTo>
                            <a:lnTo>
                              <a:pt x="1342239" y="716226"/>
                            </a:lnTo>
                            <a:lnTo>
                              <a:pt x="1350628" y="691059"/>
                            </a:lnTo>
                            <a:cubicBezTo>
                              <a:pt x="1353424" y="646318"/>
                              <a:pt x="1349082" y="600549"/>
                              <a:pt x="1359017" y="556835"/>
                            </a:cubicBezTo>
                            <a:cubicBezTo>
                              <a:pt x="1363486" y="537172"/>
                              <a:pt x="1385084" y="525223"/>
                              <a:pt x="1392573" y="506501"/>
                            </a:cubicBezTo>
                            <a:cubicBezTo>
                              <a:pt x="1406510" y="471659"/>
                              <a:pt x="1422764" y="427657"/>
                              <a:pt x="1442906" y="397444"/>
                            </a:cubicBezTo>
                            <a:cubicBezTo>
                              <a:pt x="1448499" y="389055"/>
                              <a:pt x="1454856" y="381128"/>
                              <a:pt x="1459684" y="372277"/>
                            </a:cubicBezTo>
                            <a:cubicBezTo>
                              <a:pt x="1471661" y="350320"/>
                              <a:pt x="1479366" y="325976"/>
                              <a:pt x="1493240" y="305165"/>
                            </a:cubicBezTo>
                            <a:cubicBezTo>
                              <a:pt x="1518233" y="267676"/>
                              <a:pt x="1526326" y="265101"/>
                              <a:pt x="1535185" y="229664"/>
                            </a:cubicBezTo>
                            <a:cubicBezTo>
                              <a:pt x="1538643" y="215831"/>
                              <a:pt x="1539822" y="201475"/>
                              <a:pt x="1543574" y="187719"/>
                            </a:cubicBezTo>
                            <a:cubicBezTo>
                              <a:pt x="1548227" y="170657"/>
                              <a:pt x="1560352" y="137385"/>
                              <a:pt x="1560352" y="137385"/>
                            </a:cubicBezTo>
                            <a:cubicBezTo>
                              <a:pt x="1563148" y="109422"/>
                              <a:pt x="1559137" y="79906"/>
                              <a:pt x="1568741" y="53495"/>
                            </a:cubicBezTo>
                            <a:cubicBezTo>
                              <a:pt x="1588194" y="0"/>
                              <a:pt x="1610808" y="95805"/>
                              <a:pt x="1585519" y="19939"/>
                            </a:cubicBezTo>
                            <a:cubicBezTo>
                              <a:pt x="1535185" y="22735"/>
                              <a:pt x="1484702" y="23549"/>
                              <a:pt x="1434518" y="28328"/>
                            </a:cubicBezTo>
                            <a:cubicBezTo>
                              <a:pt x="1363620" y="35080"/>
                              <a:pt x="1463294" y="41460"/>
                              <a:pt x="1375795" y="45106"/>
                            </a:cubicBezTo>
                            <a:cubicBezTo>
                              <a:pt x="1252831" y="50229"/>
                              <a:pt x="1129718" y="50699"/>
                              <a:pt x="1006679" y="53495"/>
                            </a:cubicBezTo>
                            <a:cubicBezTo>
                              <a:pt x="998290" y="59088"/>
                              <a:pt x="989048" y="63575"/>
                              <a:pt x="981512" y="70273"/>
                            </a:cubicBezTo>
                            <a:lnTo>
                              <a:pt x="906011" y="145774"/>
                            </a:lnTo>
                            <a:cubicBezTo>
                              <a:pt x="897622" y="154163"/>
                              <a:pt x="891455" y="165635"/>
                              <a:pt x="880844" y="170941"/>
                            </a:cubicBezTo>
                            <a:lnTo>
                              <a:pt x="847288" y="187719"/>
                            </a:lnTo>
                            <a:cubicBezTo>
                              <a:pt x="816750" y="228436"/>
                              <a:pt x="801208" y="252454"/>
                              <a:pt x="755009" y="288387"/>
                            </a:cubicBezTo>
                            <a:cubicBezTo>
                              <a:pt x="729842" y="307961"/>
                              <a:pt x="702053" y="324565"/>
                              <a:pt x="679508" y="347110"/>
                            </a:cubicBezTo>
                            <a:cubicBezTo>
                              <a:pt x="671119" y="355499"/>
                              <a:pt x="663832" y="365159"/>
                              <a:pt x="654341" y="372277"/>
                            </a:cubicBezTo>
                            <a:cubicBezTo>
                              <a:pt x="641297" y="382060"/>
                              <a:pt x="624843" y="386912"/>
                              <a:pt x="612396" y="397444"/>
                            </a:cubicBezTo>
                            <a:cubicBezTo>
                              <a:pt x="539961" y="458735"/>
                              <a:pt x="560894" y="450311"/>
                              <a:pt x="511729" y="506501"/>
                            </a:cubicBezTo>
                            <a:cubicBezTo>
                              <a:pt x="503917" y="515430"/>
                              <a:pt x="494283" y="522660"/>
                              <a:pt x="486562" y="531668"/>
                            </a:cubicBezTo>
                            <a:cubicBezTo>
                              <a:pt x="444940" y="580227"/>
                              <a:pt x="480532" y="552466"/>
                              <a:pt x="436228" y="582002"/>
                            </a:cubicBezTo>
                            <a:cubicBezTo>
                              <a:pt x="394571" y="644487"/>
                              <a:pt x="448110" y="567743"/>
                              <a:pt x="394283" y="632336"/>
                            </a:cubicBezTo>
                            <a:cubicBezTo>
                              <a:pt x="373872" y="656829"/>
                              <a:pt x="358105" y="685292"/>
                              <a:pt x="335560" y="707837"/>
                            </a:cubicBezTo>
                            <a:cubicBezTo>
                              <a:pt x="327171" y="716226"/>
                              <a:pt x="318114" y="723996"/>
                              <a:pt x="310393" y="733004"/>
                            </a:cubicBezTo>
                            <a:cubicBezTo>
                              <a:pt x="290002" y="756793"/>
                              <a:pt x="272521" y="796154"/>
                              <a:pt x="234892" y="800115"/>
                            </a:cubicBezTo>
                            <a:lnTo>
                              <a:pt x="75501" y="816893"/>
                            </a:lnTo>
                            <a:lnTo>
                              <a:pt x="25167" y="833671"/>
                            </a:lnTo>
                            <a:lnTo>
                              <a:pt x="0" y="842060"/>
                            </a:lnTo>
                            <a:cubicBezTo>
                              <a:pt x="2796" y="998655"/>
                              <a:pt x="3171" y="1155311"/>
                              <a:pt x="8389" y="1311844"/>
                            </a:cubicBezTo>
                            <a:cubicBezTo>
                              <a:pt x="8773" y="1323367"/>
                              <a:pt x="12236" y="1334803"/>
                              <a:pt x="16778" y="1345400"/>
                            </a:cubicBezTo>
                            <a:cubicBezTo>
                              <a:pt x="37662" y="1394130"/>
                              <a:pt x="31068" y="1346789"/>
                              <a:pt x="41945" y="1395734"/>
                            </a:cubicBezTo>
                            <a:cubicBezTo>
                              <a:pt x="57015" y="1463548"/>
                              <a:pt x="37921" y="1427449"/>
                              <a:pt x="67112" y="1471235"/>
                            </a:cubicBezTo>
                            <a:cubicBezTo>
                              <a:pt x="69908" y="1482420"/>
                              <a:pt x="72334" y="1493705"/>
                              <a:pt x="75501" y="1504791"/>
                            </a:cubicBezTo>
                            <a:cubicBezTo>
                              <a:pt x="77930" y="1513294"/>
                              <a:pt x="76532" y="1525053"/>
                              <a:pt x="83890" y="1529958"/>
                            </a:cubicBezTo>
                            <a:cubicBezTo>
                              <a:pt x="95754" y="1537867"/>
                              <a:pt x="112002" y="1534889"/>
                              <a:pt x="125835" y="1538347"/>
                            </a:cubicBezTo>
                            <a:cubicBezTo>
                              <a:pt x="134414" y="1540492"/>
                              <a:pt x="143093" y="1542781"/>
                              <a:pt x="151002" y="1546736"/>
                            </a:cubicBezTo>
                            <a:cubicBezTo>
                              <a:pt x="170431" y="1556451"/>
                              <a:pt x="187174" y="1576370"/>
                              <a:pt x="209725" y="1580292"/>
                            </a:cubicBezTo>
                            <a:cubicBezTo>
                              <a:pt x="262359" y="1589446"/>
                              <a:pt x="369116" y="1597070"/>
                              <a:pt x="369116" y="1597070"/>
                            </a:cubicBezTo>
                            <a:cubicBezTo>
                              <a:pt x="513252" y="1589062"/>
                              <a:pt x="640668" y="1577610"/>
                              <a:pt x="788565" y="1597070"/>
                            </a:cubicBezTo>
                            <a:cubicBezTo>
                              <a:pt x="808557" y="1599701"/>
                              <a:pt x="822121" y="1619441"/>
                              <a:pt x="838899" y="1630626"/>
                            </a:cubicBezTo>
                            <a:cubicBezTo>
                              <a:pt x="871473" y="1652342"/>
                              <a:pt x="922789" y="1630626"/>
                              <a:pt x="939567" y="1630626"/>
                            </a:cubicBez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3" name="Freeform 72"/>
                    <p:cNvSpPr/>
                    <p:nvPr/>
                  </p:nvSpPr>
                  <p:spPr>
                    <a:xfrm>
                      <a:off x="1744962" y="3404672"/>
                      <a:ext cx="1612339" cy="1603556"/>
                    </a:xfrm>
                    <a:custGeom>
                      <a:avLst/>
                      <a:gdLst>
                        <a:gd name="connsiteX0" fmla="*/ 570400 w 1612339"/>
                        <a:gd name="connsiteY0" fmla="*/ 1570000 h 1603556"/>
                        <a:gd name="connsiteX1" fmla="*/ 570400 w 1612339"/>
                        <a:gd name="connsiteY1" fmla="*/ 1570000 h 1603556"/>
                        <a:gd name="connsiteX2" fmla="*/ 511677 w 1612339"/>
                        <a:gd name="connsiteY2" fmla="*/ 1502888 h 1603556"/>
                        <a:gd name="connsiteX3" fmla="*/ 494899 w 1612339"/>
                        <a:gd name="connsiteY3" fmla="*/ 1469332 h 1603556"/>
                        <a:gd name="connsiteX4" fmla="*/ 461343 w 1612339"/>
                        <a:gd name="connsiteY4" fmla="*/ 1418998 h 1603556"/>
                        <a:gd name="connsiteX5" fmla="*/ 444565 w 1612339"/>
                        <a:gd name="connsiteY5" fmla="*/ 1393831 h 1603556"/>
                        <a:gd name="connsiteX6" fmla="*/ 419398 w 1612339"/>
                        <a:gd name="connsiteY6" fmla="*/ 1343497 h 1603556"/>
                        <a:gd name="connsiteX7" fmla="*/ 411009 w 1612339"/>
                        <a:gd name="connsiteY7" fmla="*/ 1309941 h 1603556"/>
                        <a:gd name="connsiteX8" fmla="*/ 402620 w 1612339"/>
                        <a:gd name="connsiteY8" fmla="*/ 1267996 h 1603556"/>
                        <a:gd name="connsiteX9" fmla="*/ 385842 w 1612339"/>
                        <a:gd name="connsiteY9" fmla="*/ 1234440 h 1603556"/>
                        <a:gd name="connsiteX10" fmla="*/ 369064 w 1612339"/>
                        <a:gd name="connsiteY10" fmla="*/ 1184106 h 1603556"/>
                        <a:gd name="connsiteX11" fmla="*/ 360675 w 1612339"/>
                        <a:gd name="connsiteY11" fmla="*/ 1158939 h 1603556"/>
                        <a:gd name="connsiteX12" fmla="*/ 352286 w 1612339"/>
                        <a:gd name="connsiteY12" fmla="*/ 1133772 h 1603556"/>
                        <a:gd name="connsiteX13" fmla="*/ 343897 w 1612339"/>
                        <a:gd name="connsiteY13" fmla="*/ 1075049 h 1603556"/>
                        <a:gd name="connsiteX14" fmla="*/ 318730 w 1612339"/>
                        <a:gd name="connsiteY14" fmla="*/ 1024715 h 1603556"/>
                        <a:gd name="connsiteX15" fmla="*/ 310341 w 1612339"/>
                        <a:gd name="connsiteY15" fmla="*/ 999548 h 1603556"/>
                        <a:gd name="connsiteX16" fmla="*/ 293563 w 1612339"/>
                        <a:gd name="connsiteY16" fmla="*/ 974381 h 1603556"/>
                        <a:gd name="connsiteX17" fmla="*/ 243229 w 1612339"/>
                        <a:gd name="connsiteY17" fmla="*/ 898880 h 1603556"/>
                        <a:gd name="connsiteX18" fmla="*/ 226451 w 1612339"/>
                        <a:gd name="connsiteY18" fmla="*/ 823379 h 1603556"/>
                        <a:gd name="connsiteX19" fmla="*/ 209673 w 1612339"/>
                        <a:gd name="connsiteY19" fmla="*/ 781434 h 1603556"/>
                        <a:gd name="connsiteX20" fmla="*/ 192895 w 1612339"/>
                        <a:gd name="connsiteY20" fmla="*/ 747879 h 1603556"/>
                        <a:gd name="connsiteX21" fmla="*/ 176117 w 1612339"/>
                        <a:gd name="connsiteY21" fmla="*/ 689156 h 1603556"/>
                        <a:gd name="connsiteX22" fmla="*/ 159339 w 1612339"/>
                        <a:gd name="connsiteY22" fmla="*/ 663989 h 1603556"/>
                        <a:gd name="connsiteX23" fmla="*/ 142561 w 1612339"/>
                        <a:gd name="connsiteY23" fmla="*/ 622044 h 1603556"/>
                        <a:gd name="connsiteX24" fmla="*/ 117394 w 1612339"/>
                        <a:gd name="connsiteY24" fmla="*/ 546543 h 1603556"/>
                        <a:gd name="connsiteX25" fmla="*/ 109005 w 1612339"/>
                        <a:gd name="connsiteY25" fmla="*/ 521376 h 1603556"/>
                        <a:gd name="connsiteX26" fmla="*/ 92227 w 1612339"/>
                        <a:gd name="connsiteY26" fmla="*/ 496209 h 1603556"/>
                        <a:gd name="connsiteX27" fmla="*/ 75449 w 1612339"/>
                        <a:gd name="connsiteY27" fmla="*/ 445875 h 1603556"/>
                        <a:gd name="connsiteX28" fmla="*/ 67060 w 1612339"/>
                        <a:gd name="connsiteY28" fmla="*/ 252928 h 1603556"/>
                        <a:gd name="connsiteX29" fmla="*/ 58671 w 1612339"/>
                        <a:gd name="connsiteY29" fmla="*/ 227761 h 1603556"/>
                        <a:gd name="connsiteX30" fmla="*/ 25115 w 1612339"/>
                        <a:gd name="connsiteY30" fmla="*/ 177427 h 1603556"/>
                        <a:gd name="connsiteX31" fmla="*/ 25115 w 1612339"/>
                        <a:gd name="connsiteY31" fmla="*/ 18036 h 1603556"/>
                        <a:gd name="connsiteX32" fmla="*/ 92227 w 1612339"/>
                        <a:gd name="connsiteY32" fmla="*/ 26425 h 1603556"/>
                        <a:gd name="connsiteX33" fmla="*/ 159339 w 1612339"/>
                        <a:gd name="connsiteY33" fmla="*/ 43203 h 1603556"/>
                        <a:gd name="connsiteX34" fmla="*/ 184506 w 1612339"/>
                        <a:gd name="connsiteY34" fmla="*/ 51592 h 1603556"/>
                        <a:gd name="connsiteX35" fmla="*/ 301952 w 1612339"/>
                        <a:gd name="connsiteY35" fmla="*/ 59981 h 1603556"/>
                        <a:gd name="connsiteX36" fmla="*/ 360675 w 1612339"/>
                        <a:gd name="connsiteY36" fmla="*/ 76759 h 1603556"/>
                        <a:gd name="connsiteX37" fmla="*/ 427787 w 1612339"/>
                        <a:gd name="connsiteY37" fmla="*/ 110315 h 1603556"/>
                        <a:gd name="connsiteX38" fmla="*/ 494899 w 1612339"/>
                        <a:gd name="connsiteY38" fmla="*/ 127093 h 1603556"/>
                        <a:gd name="connsiteX39" fmla="*/ 578789 w 1612339"/>
                        <a:gd name="connsiteY39" fmla="*/ 169038 h 1603556"/>
                        <a:gd name="connsiteX40" fmla="*/ 612344 w 1612339"/>
                        <a:gd name="connsiteY40" fmla="*/ 185816 h 1603556"/>
                        <a:gd name="connsiteX41" fmla="*/ 637511 w 1612339"/>
                        <a:gd name="connsiteY41" fmla="*/ 194205 h 1603556"/>
                        <a:gd name="connsiteX42" fmla="*/ 704623 w 1612339"/>
                        <a:gd name="connsiteY42" fmla="*/ 227761 h 1603556"/>
                        <a:gd name="connsiteX43" fmla="*/ 754957 w 1612339"/>
                        <a:gd name="connsiteY43" fmla="*/ 244539 h 1603556"/>
                        <a:gd name="connsiteX44" fmla="*/ 780124 w 1612339"/>
                        <a:gd name="connsiteY44" fmla="*/ 261317 h 1603556"/>
                        <a:gd name="connsiteX45" fmla="*/ 813680 w 1612339"/>
                        <a:gd name="connsiteY45" fmla="*/ 278095 h 1603556"/>
                        <a:gd name="connsiteX46" fmla="*/ 838847 w 1612339"/>
                        <a:gd name="connsiteY46" fmla="*/ 294873 h 1603556"/>
                        <a:gd name="connsiteX47" fmla="*/ 872403 w 1612339"/>
                        <a:gd name="connsiteY47" fmla="*/ 311651 h 1603556"/>
                        <a:gd name="connsiteX48" fmla="*/ 914348 w 1612339"/>
                        <a:gd name="connsiteY48" fmla="*/ 336818 h 1603556"/>
                        <a:gd name="connsiteX49" fmla="*/ 939515 w 1612339"/>
                        <a:gd name="connsiteY49" fmla="*/ 345207 h 1603556"/>
                        <a:gd name="connsiteX50" fmla="*/ 964682 w 1612339"/>
                        <a:gd name="connsiteY50" fmla="*/ 361985 h 1603556"/>
                        <a:gd name="connsiteX51" fmla="*/ 1040183 w 1612339"/>
                        <a:gd name="connsiteY51" fmla="*/ 395541 h 1603556"/>
                        <a:gd name="connsiteX52" fmla="*/ 1107295 w 1612339"/>
                        <a:gd name="connsiteY52" fmla="*/ 429097 h 1603556"/>
                        <a:gd name="connsiteX53" fmla="*/ 1132462 w 1612339"/>
                        <a:gd name="connsiteY53" fmla="*/ 437486 h 1603556"/>
                        <a:gd name="connsiteX54" fmla="*/ 1233130 w 1612339"/>
                        <a:gd name="connsiteY54" fmla="*/ 496209 h 1603556"/>
                        <a:gd name="connsiteX55" fmla="*/ 1283464 w 1612339"/>
                        <a:gd name="connsiteY55" fmla="*/ 521376 h 1603556"/>
                        <a:gd name="connsiteX56" fmla="*/ 1317020 w 1612339"/>
                        <a:gd name="connsiteY56" fmla="*/ 546543 h 1603556"/>
                        <a:gd name="connsiteX57" fmla="*/ 1358965 w 1612339"/>
                        <a:gd name="connsiteY57" fmla="*/ 571710 h 1603556"/>
                        <a:gd name="connsiteX58" fmla="*/ 1417688 w 1612339"/>
                        <a:gd name="connsiteY58" fmla="*/ 613655 h 1603556"/>
                        <a:gd name="connsiteX59" fmla="*/ 1543522 w 1612339"/>
                        <a:gd name="connsiteY59" fmla="*/ 672378 h 1603556"/>
                        <a:gd name="connsiteX60" fmla="*/ 1560300 w 1612339"/>
                        <a:gd name="connsiteY60" fmla="*/ 697545 h 1603556"/>
                        <a:gd name="connsiteX61" fmla="*/ 1602245 w 1612339"/>
                        <a:gd name="connsiteY61" fmla="*/ 756267 h 1603556"/>
                        <a:gd name="connsiteX62" fmla="*/ 1593856 w 1612339"/>
                        <a:gd name="connsiteY62" fmla="*/ 965992 h 1603556"/>
                        <a:gd name="connsiteX63" fmla="*/ 1551911 w 1612339"/>
                        <a:gd name="connsiteY63" fmla="*/ 1083438 h 1603556"/>
                        <a:gd name="connsiteX64" fmla="*/ 1543522 w 1612339"/>
                        <a:gd name="connsiteY64" fmla="*/ 1108605 h 1603556"/>
                        <a:gd name="connsiteX65" fmla="*/ 1518355 w 1612339"/>
                        <a:gd name="connsiteY65" fmla="*/ 1150550 h 1603556"/>
                        <a:gd name="connsiteX66" fmla="*/ 1493189 w 1612339"/>
                        <a:gd name="connsiteY66" fmla="*/ 1226051 h 1603556"/>
                        <a:gd name="connsiteX67" fmla="*/ 1442855 w 1612339"/>
                        <a:gd name="connsiteY67" fmla="*/ 1326719 h 1603556"/>
                        <a:gd name="connsiteX68" fmla="*/ 1409299 w 1612339"/>
                        <a:gd name="connsiteY68" fmla="*/ 1402220 h 1603556"/>
                        <a:gd name="connsiteX69" fmla="*/ 1392521 w 1612339"/>
                        <a:gd name="connsiteY69" fmla="*/ 1444165 h 1603556"/>
                        <a:gd name="connsiteX70" fmla="*/ 1367354 w 1612339"/>
                        <a:gd name="connsiteY70" fmla="*/ 1469332 h 1603556"/>
                        <a:gd name="connsiteX71" fmla="*/ 1342187 w 1612339"/>
                        <a:gd name="connsiteY71" fmla="*/ 1511277 h 1603556"/>
                        <a:gd name="connsiteX72" fmla="*/ 1317020 w 1612339"/>
                        <a:gd name="connsiteY72" fmla="*/ 1536444 h 1603556"/>
                        <a:gd name="connsiteX73" fmla="*/ 1291853 w 1612339"/>
                        <a:gd name="connsiteY73" fmla="*/ 1570000 h 1603556"/>
                        <a:gd name="connsiteX74" fmla="*/ 1266686 w 1612339"/>
                        <a:gd name="connsiteY74" fmla="*/ 1595167 h 1603556"/>
                        <a:gd name="connsiteX75" fmla="*/ 1216352 w 1612339"/>
                        <a:gd name="connsiteY75" fmla="*/ 1603556 h 1603556"/>
                        <a:gd name="connsiteX76" fmla="*/ 989849 w 1612339"/>
                        <a:gd name="connsiteY76" fmla="*/ 1595167 h 1603556"/>
                        <a:gd name="connsiteX77" fmla="*/ 931126 w 1612339"/>
                        <a:gd name="connsiteY77" fmla="*/ 1578389 h 1603556"/>
                        <a:gd name="connsiteX78" fmla="*/ 889181 w 1612339"/>
                        <a:gd name="connsiteY78" fmla="*/ 1570000 h 1603556"/>
                        <a:gd name="connsiteX79" fmla="*/ 864014 w 1612339"/>
                        <a:gd name="connsiteY79" fmla="*/ 1561611 h 1603556"/>
                        <a:gd name="connsiteX80" fmla="*/ 771735 w 1612339"/>
                        <a:gd name="connsiteY80" fmla="*/ 1553222 h 1603556"/>
                        <a:gd name="connsiteX81" fmla="*/ 738179 w 1612339"/>
                        <a:gd name="connsiteY81" fmla="*/ 1544833 h 1603556"/>
                        <a:gd name="connsiteX82" fmla="*/ 713012 w 1612339"/>
                        <a:gd name="connsiteY82" fmla="*/ 1528055 h 1603556"/>
                        <a:gd name="connsiteX83" fmla="*/ 687845 w 1612339"/>
                        <a:gd name="connsiteY83" fmla="*/ 1519666 h 1603556"/>
                        <a:gd name="connsiteX84" fmla="*/ 620733 w 1612339"/>
                        <a:gd name="connsiteY84" fmla="*/ 1528055 h 1603556"/>
                        <a:gd name="connsiteX85" fmla="*/ 570400 w 1612339"/>
                        <a:gd name="connsiteY85" fmla="*/ 1570000 h 160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612339" h="1603556">
                          <a:moveTo>
                            <a:pt x="570400" y="1570000"/>
                          </a:moveTo>
                          <a:lnTo>
                            <a:pt x="570400" y="1570000"/>
                          </a:lnTo>
                          <a:cubicBezTo>
                            <a:pt x="550826" y="1547629"/>
                            <a:pt x="529512" y="1526668"/>
                            <a:pt x="511677" y="1502888"/>
                          </a:cubicBezTo>
                          <a:cubicBezTo>
                            <a:pt x="504174" y="1492884"/>
                            <a:pt x="501333" y="1480055"/>
                            <a:pt x="494899" y="1469332"/>
                          </a:cubicBezTo>
                          <a:cubicBezTo>
                            <a:pt x="484524" y="1452041"/>
                            <a:pt x="472528" y="1435776"/>
                            <a:pt x="461343" y="1418998"/>
                          </a:cubicBezTo>
                          <a:cubicBezTo>
                            <a:pt x="455750" y="1410609"/>
                            <a:pt x="447753" y="1403396"/>
                            <a:pt x="444565" y="1393831"/>
                          </a:cubicBezTo>
                          <a:cubicBezTo>
                            <a:pt x="432988" y="1359099"/>
                            <a:pt x="441081" y="1376022"/>
                            <a:pt x="419398" y="1343497"/>
                          </a:cubicBezTo>
                          <a:cubicBezTo>
                            <a:pt x="416602" y="1332312"/>
                            <a:pt x="413510" y="1321196"/>
                            <a:pt x="411009" y="1309941"/>
                          </a:cubicBezTo>
                          <a:cubicBezTo>
                            <a:pt x="407916" y="1296022"/>
                            <a:pt x="407129" y="1281523"/>
                            <a:pt x="402620" y="1267996"/>
                          </a:cubicBezTo>
                          <a:cubicBezTo>
                            <a:pt x="398665" y="1256132"/>
                            <a:pt x="390486" y="1246051"/>
                            <a:pt x="385842" y="1234440"/>
                          </a:cubicBezTo>
                          <a:cubicBezTo>
                            <a:pt x="379274" y="1218019"/>
                            <a:pt x="374657" y="1200884"/>
                            <a:pt x="369064" y="1184106"/>
                          </a:cubicBezTo>
                          <a:lnTo>
                            <a:pt x="360675" y="1158939"/>
                          </a:lnTo>
                          <a:lnTo>
                            <a:pt x="352286" y="1133772"/>
                          </a:lnTo>
                          <a:cubicBezTo>
                            <a:pt x="349490" y="1114198"/>
                            <a:pt x="347775" y="1094438"/>
                            <a:pt x="343897" y="1075049"/>
                          </a:cubicBezTo>
                          <a:cubicBezTo>
                            <a:pt x="336868" y="1039906"/>
                            <a:pt x="335227" y="1057709"/>
                            <a:pt x="318730" y="1024715"/>
                          </a:cubicBezTo>
                          <a:cubicBezTo>
                            <a:pt x="314775" y="1016806"/>
                            <a:pt x="314296" y="1007457"/>
                            <a:pt x="310341" y="999548"/>
                          </a:cubicBezTo>
                          <a:cubicBezTo>
                            <a:pt x="305832" y="990530"/>
                            <a:pt x="298907" y="982931"/>
                            <a:pt x="293563" y="974381"/>
                          </a:cubicBezTo>
                          <a:cubicBezTo>
                            <a:pt x="253112" y="909660"/>
                            <a:pt x="285116" y="954730"/>
                            <a:pt x="243229" y="898880"/>
                          </a:cubicBezTo>
                          <a:cubicBezTo>
                            <a:pt x="239905" y="882258"/>
                            <a:pt x="232375" y="841150"/>
                            <a:pt x="226451" y="823379"/>
                          </a:cubicBezTo>
                          <a:cubicBezTo>
                            <a:pt x="221689" y="809093"/>
                            <a:pt x="215789" y="795195"/>
                            <a:pt x="209673" y="781434"/>
                          </a:cubicBezTo>
                          <a:cubicBezTo>
                            <a:pt x="204594" y="770007"/>
                            <a:pt x="197169" y="759631"/>
                            <a:pt x="192895" y="747879"/>
                          </a:cubicBezTo>
                          <a:cubicBezTo>
                            <a:pt x="185938" y="728747"/>
                            <a:pt x="183678" y="708058"/>
                            <a:pt x="176117" y="689156"/>
                          </a:cubicBezTo>
                          <a:cubicBezTo>
                            <a:pt x="172373" y="679795"/>
                            <a:pt x="163848" y="673007"/>
                            <a:pt x="159339" y="663989"/>
                          </a:cubicBezTo>
                          <a:cubicBezTo>
                            <a:pt x="152605" y="650520"/>
                            <a:pt x="147707" y="636196"/>
                            <a:pt x="142561" y="622044"/>
                          </a:cubicBezTo>
                          <a:cubicBezTo>
                            <a:pt x="133495" y="597113"/>
                            <a:pt x="125783" y="571710"/>
                            <a:pt x="117394" y="546543"/>
                          </a:cubicBezTo>
                          <a:cubicBezTo>
                            <a:pt x="114598" y="538154"/>
                            <a:pt x="113910" y="528734"/>
                            <a:pt x="109005" y="521376"/>
                          </a:cubicBezTo>
                          <a:cubicBezTo>
                            <a:pt x="103412" y="512987"/>
                            <a:pt x="96322" y="505422"/>
                            <a:pt x="92227" y="496209"/>
                          </a:cubicBezTo>
                          <a:cubicBezTo>
                            <a:pt x="85044" y="480048"/>
                            <a:pt x="75449" y="445875"/>
                            <a:pt x="75449" y="445875"/>
                          </a:cubicBezTo>
                          <a:cubicBezTo>
                            <a:pt x="72653" y="381559"/>
                            <a:pt x="71997" y="317115"/>
                            <a:pt x="67060" y="252928"/>
                          </a:cubicBezTo>
                          <a:cubicBezTo>
                            <a:pt x="66382" y="244111"/>
                            <a:pt x="62965" y="235491"/>
                            <a:pt x="58671" y="227761"/>
                          </a:cubicBezTo>
                          <a:cubicBezTo>
                            <a:pt x="48878" y="210134"/>
                            <a:pt x="25115" y="177427"/>
                            <a:pt x="25115" y="177427"/>
                          </a:cubicBezTo>
                          <a:cubicBezTo>
                            <a:pt x="17927" y="134297"/>
                            <a:pt x="0" y="51523"/>
                            <a:pt x="25115" y="18036"/>
                          </a:cubicBezTo>
                          <a:cubicBezTo>
                            <a:pt x="38642" y="0"/>
                            <a:pt x="69856" y="23629"/>
                            <a:pt x="92227" y="26425"/>
                          </a:cubicBezTo>
                          <a:cubicBezTo>
                            <a:pt x="149755" y="45601"/>
                            <a:pt x="78353" y="22957"/>
                            <a:pt x="159339" y="43203"/>
                          </a:cubicBezTo>
                          <a:cubicBezTo>
                            <a:pt x="167918" y="45348"/>
                            <a:pt x="175724" y="50559"/>
                            <a:pt x="184506" y="51592"/>
                          </a:cubicBezTo>
                          <a:cubicBezTo>
                            <a:pt x="223486" y="56178"/>
                            <a:pt x="262803" y="57185"/>
                            <a:pt x="301952" y="59981"/>
                          </a:cubicBezTo>
                          <a:cubicBezTo>
                            <a:pt x="316190" y="63541"/>
                            <a:pt x="345966" y="70073"/>
                            <a:pt x="360675" y="76759"/>
                          </a:cubicBezTo>
                          <a:cubicBezTo>
                            <a:pt x="383444" y="87109"/>
                            <a:pt x="404059" y="102406"/>
                            <a:pt x="427787" y="110315"/>
                          </a:cubicBezTo>
                          <a:cubicBezTo>
                            <a:pt x="466481" y="123213"/>
                            <a:pt x="444283" y="116970"/>
                            <a:pt x="494899" y="127093"/>
                          </a:cubicBezTo>
                          <a:lnTo>
                            <a:pt x="578789" y="169038"/>
                          </a:lnTo>
                          <a:cubicBezTo>
                            <a:pt x="589974" y="174631"/>
                            <a:pt x="600480" y="181861"/>
                            <a:pt x="612344" y="185816"/>
                          </a:cubicBezTo>
                          <a:cubicBezTo>
                            <a:pt x="620733" y="188612"/>
                            <a:pt x="629461" y="190546"/>
                            <a:pt x="637511" y="194205"/>
                          </a:cubicBezTo>
                          <a:cubicBezTo>
                            <a:pt x="660280" y="204555"/>
                            <a:pt x="680895" y="219852"/>
                            <a:pt x="704623" y="227761"/>
                          </a:cubicBezTo>
                          <a:cubicBezTo>
                            <a:pt x="721401" y="233354"/>
                            <a:pt x="738796" y="237356"/>
                            <a:pt x="754957" y="244539"/>
                          </a:cubicBezTo>
                          <a:cubicBezTo>
                            <a:pt x="764170" y="248634"/>
                            <a:pt x="771370" y="256315"/>
                            <a:pt x="780124" y="261317"/>
                          </a:cubicBezTo>
                          <a:cubicBezTo>
                            <a:pt x="790982" y="267522"/>
                            <a:pt x="802822" y="271890"/>
                            <a:pt x="813680" y="278095"/>
                          </a:cubicBezTo>
                          <a:cubicBezTo>
                            <a:pt x="822434" y="283097"/>
                            <a:pt x="830093" y="289871"/>
                            <a:pt x="838847" y="294873"/>
                          </a:cubicBezTo>
                          <a:cubicBezTo>
                            <a:pt x="849705" y="301078"/>
                            <a:pt x="861471" y="305578"/>
                            <a:pt x="872403" y="311651"/>
                          </a:cubicBezTo>
                          <a:cubicBezTo>
                            <a:pt x="886656" y="319570"/>
                            <a:pt x="899764" y="329526"/>
                            <a:pt x="914348" y="336818"/>
                          </a:cubicBezTo>
                          <a:cubicBezTo>
                            <a:pt x="922257" y="340773"/>
                            <a:pt x="931606" y="341252"/>
                            <a:pt x="939515" y="345207"/>
                          </a:cubicBezTo>
                          <a:cubicBezTo>
                            <a:pt x="948533" y="349716"/>
                            <a:pt x="955664" y="357476"/>
                            <a:pt x="964682" y="361985"/>
                          </a:cubicBezTo>
                          <a:cubicBezTo>
                            <a:pt x="989315" y="374302"/>
                            <a:pt x="1015264" y="383814"/>
                            <a:pt x="1040183" y="395541"/>
                          </a:cubicBezTo>
                          <a:cubicBezTo>
                            <a:pt x="1062814" y="406191"/>
                            <a:pt x="1083567" y="421188"/>
                            <a:pt x="1107295" y="429097"/>
                          </a:cubicBezTo>
                          <a:cubicBezTo>
                            <a:pt x="1115684" y="431893"/>
                            <a:pt x="1124660" y="433325"/>
                            <a:pt x="1132462" y="437486"/>
                          </a:cubicBezTo>
                          <a:cubicBezTo>
                            <a:pt x="1166740" y="455767"/>
                            <a:pt x="1198383" y="478836"/>
                            <a:pt x="1233130" y="496209"/>
                          </a:cubicBezTo>
                          <a:cubicBezTo>
                            <a:pt x="1249908" y="504598"/>
                            <a:pt x="1267379" y="511725"/>
                            <a:pt x="1283464" y="521376"/>
                          </a:cubicBezTo>
                          <a:cubicBezTo>
                            <a:pt x="1295453" y="528570"/>
                            <a:pt x="1305387" y="538787"/>
                            <a:pt x="1317020" y="546543"/>
                          </a:cubicBezTo>
                          <a:cubicBezTo>
                            <a:pt x="1330587" y="555588"/>
                            <a:pt x="1345398" y="562665"/>
                            <a:pt x="1358965" y="571710"/>
                          </a:cubicBezTo>
                          <a:cubicBezTo>
                            <a:pt x="1376608" y="583472"/>
                            <a:pt x="1398179" y="603150"/>
                            <a:pt x="1417688" y="613655"/>
                          </a:cubicBezTo>
                          <a:cubicBezTo>
                            <a:pt x="1488001" y="651516"/>
                            <a:pt x="1485577" y="649199"/>
                            <a:pt x="1543522" y="672378"/>
                          </a:cubicBezTo>
                          <a:cubicBezTo>
                            <a:pt x="1549115" y="680767"/>
                            <a:pt x="1554440" y="689341"/>
                            <a:pt x="1560300" y="697545"/>
                          </a:cubicBezTo>
                          <a:cubicBezTo>
                            <a:pt x="1612339" y="770400"/>
                            <a:pt x="1562696" y="696945"/>
                            <a:pt x="1602245" y="756267"/>
                          </a:cubicBezTo>
                          <a:cubicBezTo>
                            <a:pt x="1599449" y="826175"/>
                            <a:pt x="1602031" y="896507"/>
                            <a:pt x="1593856" y="965992"/>
                          </a:cubicBezTo>
                          <a:cubicBezTo>
                            <a:pt x="1590805" y="991922"/>
                            <a:pt x="1563284" y="1053110"/>
                            <a:pt x="1551911" y="1083438"/>
                          </a:cubicBezTo>
                          <a:cubicBezTo>
                            <a:pt x="1548806" y="1091718"/>
                            <a:pt x="1547477" y="1100696"/>
                            <a:pt x="1543522" y="1108605"/>
                          </a:cubicBezTo>
                          <a:cubicBezTo>
                            <a:pt x="1536230" y="1123189"/>
                            <a:pt x="1524778" y="1135563"/>
                            <a:pt x="1518355" y="1150550"/>
                          </a:cubicBezTo>
                          <a:cubicBezTo>
                            <a:pt x="1507905" y="1174933"/>
                            <a:pt x="1505053" y="1202323"/>
                            <a:pt x="1493189" y="1226051"/>
                          </a:cubicBezTo>
                          <a:cubicBezTo>
                            <a:pt x="1476411" y="1259607"/>
                            <a:pt x="1454719" y="1291127"/>
                            <a:pt x="1442855" y="1326719"/>
                          </a:cubicBezTo>
                          <a:cubicBezTo>
                            <a:pt x="1425102" y="1379978"/>
                            <a:pt x="1445701" y="1322136"/>
                            <a:pt x="1409299" y="1402220"/>
                          </a:cubicBezTo>
                          <a:cubicBezTo>
                            <a:pt x="1403068" y="1415929"/>
                            <a:pt x="1400502" y="1431395"/>
                            <a:pt x="1392521" y="1444165"/>
                          </a:cubicBezTo>
                          <a:cubicBezTo>
                            <a:pt x="1386233" y="1454226"/>
                            <a:pt x="1374472" y="1459841"/>
                            <a:pt x="1367354" y="1469332"/>
                          </a:cubicBezTo>
                          <a:cubicBezTo>
                            <a:pt x="1357571" y="1482376"/>
                            <a:pt x="1351970" y="1498233"/>
                            <a:pt x="1342187" y="1511277"/>
                          </a:cubicBezTo>
                          <a:cubicBezTo>
                            <a:pt x="1335069" y="1520768"/>
                            <a:pt x="1324741" y="1527436"/>
                            <a:pt x="1317020" y="1536444"/>
                          </a:cubicBezTo>
                          <a:cubicBezTo>
                            <a:pt x="1307921" y="1547060"/>
                            <a:pt x="1300952" y="1559384"/>
                            <a:pt x="1291853" y="1570000"/>
                          </a:cubicBezTo>
                          <a:cubicBezTo>
                            <a:pt x="1284132" y="1579008"/>
                            <a:pt x="1277527" y="1590349"/>
                            <a:pt x="1266686" y="1595167"/>
                          </a:cubicBezTo>
                          <a:cubicBezTo>
                            <a:pt x="1251143" y="1602075"/>
                            <a:pt x="1233130" y="1600760"/>
                            <a:pt x="1216352" y="1603556"/>
                          </a:cubicBezTo>
                          <a:cubicBezTo>
                            <a:pt x="1140851" y="1600760"/>
                            <a:pt x="1065245" y="1600031"/>
                            <a:pt x="989849" y="1595167"/>
                          </a:cubicBezTo>
                          <a:cubicBezTo>
                            <a:pt x="968699" y="1593803"/>
                            <a:pt x="951136" y="1583392"/>
                            <a:pt x="931126" y="1578389"/>
                          </a:cubicBezTo>
                          <a:cubicBezTo>
                            <a:pt x="917293" y="1574931"/>
                            <a:pt x="903014" y="1573458"/>
                            <a:pt x="889181" y="1570000"/>
                          </a:cubicBezTo>
                          <a:cubicBezTo>
                            <a:pt x="880602" y="1567855"/>
                            <a:pt x="872768" y="1562862"/>
                            <a:pt x="864014" y="1561611"/>
                          </a:cubicBezTo>
                          <a:cubicBezTo>
                            <a:pt x="833438" y="1557243"/>
                            <a:pt x="802495" y="1556018"/>
                            <a:pt x="771735" y="1553222"/>
                          </a:cubicBezTo>
                          <a:cubicBezTo>
                            <a:pt x="760550" y="1550426"/>
                            <a:pt x="748776" y="1549375"/>
                            <a:pt x="738179" y="1544833"/>
                          </a:cubicBezTo>
                          <a:cubicBezTo>
                            <a:pt x="728912" y="1540861"/>
                            <a:pt x="722030" y="1532564"/>
                            <a:pt x="713012" y="1528055"/>
                          </a:cubicBezTo>
                          <a:cubicBezTo>
                            <a:pt x="705103" y="1524100"/>
                            <a:pt x="696234" y="1522462"/>
                            <a:pt x="687845" y="1519666"/>
                          </a:cubicBezTo>
                          <a:cubicBezTo>
                            <a:pt x="665474" y="1522462"/>
                            <a:pt x="641964" y="1520472"/>
                            <a:pt x="620733" y="1528055"/>
                          </a:cubicBezTo>
                          <a:cubicBezTo>
                            <a:pt x="601743" y="1534837"/>
                            <a:pt x="578789" y="1563009"/>
                            <a:pt x="570400" y="1570000"/>
                          </a:cubicBez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2" name="Picture 21" descr="421px-FusionintheSun.png"/>
                  <p:cNvPicPr>
                    <a:picLocks noChangeAspect="1"/>
                  </p:cNvPicPr>
                  <p:nvPr/>
                </p:nvPicPr>
                <p:blipFill>
                  <a:blip r:embed="rId3"/>
                  <a:srcRect t="5874" r="67316" b="74098"/>
                  <a:stretch>
                    <a:fillRect/>
                  </a:stretch>
                </p:blipFill>
                <p:spPr>
                  <a:xfrm>
                    <a:off x="3193353" y="3871729"/>
                    <a:ext cx="1048505" cy="915697"/>
                  </a:xfrm>
                  <a:prstGeom prst="rect">
                    <a:avLst/>
                  </a:prstGeom>
                </p:spPr>
              </p:pic>
              <p:sp>
                <p:nvSpPr>
                  <p:cNvPr id="23" name="Rectangle 22"/>
                  <p:cNvSpPr/>
                  <p:nvPr/>
                </p:nvSpPr>
                <p:spPr>
                  <a:xfrm>
                    <a:off x="3668891" y="3871729"/>
                    <a:ext cx="280815" cy="34884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038595" y="4905602"/>
                    <a:ext cx="220980" cy="22098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descr="421px-FusionintheSun.png"/>
                  <p:cNvPicPr>
                    <a:picLocks noChangeAspect="1"/>
                  </p:cNvPicPr>
                  <p:nvPr/>
                </p:nvPicPr>
                <p:blipFill>
                  <a:blip r:embed="rId3"/>
                  <a:srcRect l="40857" t="89440" r="38746" b="1202"/>
                  <a:stretch>
                    <a:fillRect/>
                  </a:stretch>
                </p:blipFill>
                <p:spPr>
                  <a:xfrm>
                    <a:off x="3474499" y="5715759"/>
                    <a:ext cx="654341" cy="427838"/>
                  </a:xfrm>
                  <a:prstGeom prst="rect">
                    <a:avLst/>
                  </a:prstGeom>
                </p:spPr>
              </p:pic>
              <p:pic>
                <p:nvPicPr>
                  <p:cNvPr id="26" name="Picture 25" descr="421px-FusionintheSun.png"/>
                  <p:cNvPicPr>
                    <a:picLocks noChangeAspect="1"/>
                  </p:cNvPicPr>
                  <p:nvPr/>
                </p:nvPicPr>
                <p:blipFill>
                  <a:blip r:embed="rId3"/>
                  <a:srcRect l="43144" t="89177" r="41668" b="947"/>
                  <a:stretch>
                    <a:fillRect/>
                  </a:stretch>
                </p:blipFill>
                <p:spPr>
                  <a:xfrm rot="8892967">
                    <a:off x="4770946" y="5677639"/>
                    <a:ext cx="535299" cy="496053"/>
                  </a:xfrm>
                  <a:prstGeom prst="rect">
                    <a:avLst/>
                  </a:prstGeom>
                </p:spPr>
              </p:pic>
              <p:cxnSp>
                <p:nvCxnSpPr>
                  <p:cNvPr id="27" name="Straight Connector 26"/>
                  <p:cNvCxnSpPr/>
                  <p:nvPr/>
                </p:nvCxnSpPr>
                <p:spPr>
                  <a:xfrm rot="5400000" flipH="1" flipV="1">
                    <a:off x="4099274" y="5925666"/>
                    <a:ext cx="70361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8" name="Picture 27" descr="421px-FusionintheSun.png"/>
                  <p:cNvPicPr>
                    <a:picLocks noChangeAspect="1"/>
                  </p:cNvPicPr>
                  <p:nvPr/>
                </p:nvPicPr>
                <p:blipFill>
                  <a:blip r:embed="rId3"/>
                  <a:srcRect t="5874" r="67316" b="74098"/>
                  <a:stretch>
                    <a:fillRect/>
                  </a:stretch>
                </p:blipFill>
                <p:spPr>
                  <a:xfrm>
                    <a:off x="1299713" y="4862154"/>
                    <a:ext cx="1048505" cy="915697"/>
                  </a:xfrm>
                  <a:prstGeom prst="rect">
                    <a:avLst/>
                  </a:prstGeom>
                </p:spPr>
              </p:pic>
              <p:pic>
                <p:nvPicPr>
                  <p:cNvPr id="29" name="Picture 28" descr="421px-FusionintheSun.png"/>
                  <p:cNvPicPr>
                    <a:picLocks noChangeAspect="1"/>
                  </p:cNvPicPr>
                  <p:nvPr/>
                </p:nvPicPr>
                <p:blipFill>
                  <a:blip r:embed="rId3"/>
                  <a:srcRect t="17660" r="91276" b="74098"/>
                  <a:stretch>
                    <a:fillRect/>
                  </a:stretch>
                </p:blipFill>
                <p:spPr>
                  <a:xfrm rot="11697466">
                    <a:off x="4029386" y="2967279"/>
                    <a:ext cx="279867" cy="376844"/>
                  </a:xfrm>
                  <a:prstGeom prst="rect">
                    <a:avLst/>
                  </a:prstGeom>
                </p:spPr>
              </p:pic>
              <p:pic>
                <p:nvPicPr>
                  <p:cNvPr id="30" name="Picture 29" descr="421px-FusionintheSun.png"/>
                  <p:cNvPicPr>
                    <a:picLocks noChangeAspect="1"/>
                  </p:cNvPicPr>
                  <p:nvPr/>
                </p:nvPicPr>
                <p:blipFill>
                  <a:blip r:embed="rId3"/>
                  <a:srcRect l="24284" t="32661" r="65638" b="60968"/>
                  <a:stretch>
                    <a:fillRect/>
                  </a:stretch>
                </p:blipFill>
                <p:spPr>
                  <a:xfrm rot="1702046">
                    <a:off x="3732175" y="3233418"/>
                    <a:ext cx="349038" cy="314449"/>
                  </a:xfrm>
                  <a:prstGeom prst="rect">
                    <a:avLst/>
                  </a:prstGeom>
                </p:spPr>
              </p:pic>
              <p:sp>
                <p:nvSpPr>
                  <p:cNvPr id="31" name="Rectangle 30"/>
                  <p:cNvSpPr/>
                  <p:nvPr/>
                </p:nvSpPr>
                <p:spPr>
                  <a:xfrm>
                    <a:off x="2983009" y="4220571"/>
                    <a:ext cx="663429" cy="3514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1858896" y="1646447"/>
                    <a:ext cx="785177" cy="410305"/>
                  </a:xfrm>
                  <a:prstGeom prst="rect">
                    <a:avLst/>
                  </a:prstGeom>
                  <a:noFill/>
                </p:spPr>
                <p:txBody>
                  <a:bodyPr wrap="square" rtlCol="0">
                    <a:spAutoFit/>
                  </a:bodyPr>
                  <a:lstStyle/>
                  <a:p>
                    <a:r>
                      <a:rPr lang="en-US" baseline="30000" dirty="0" smtClean="0"/>
                      <a:t>3</a:t>
                    </a:r>
                    <a:r>
                      <a:rPr lang="en-US" dirty="0" smtClean="0"/>
                      <a:t>He</a:t>
                    </a:r>
                    <a:endParaRPr lang="en-US" dirty="0"/>
                  </a:p>
                </p:txBody>
              </p:sp>
              <p:sp>
                <p:nvSpPr>
                  <p:cNvPr id="33" name="TextBox 32"/>
                  <p:cNvSpPr txBox="1"/>
                  <p:nvPr/>
                </p:nvSpPr>
                <p:spPr>
                  <a:xfrm>
                    <a:off x="2664953" y="3522519"/>
                    <a:ext cx="728275" cy="410305"/>
                  </a:xfrm>
                  <a:prstGeom prst="rect">
                    <a:avLst/>
                  </a:prstGeom>
                  <a:noFill/>
                </p:spPr>
                <p:txBody>
                  <a:bodyPr wrap="square" rtlCol="0">
                    <a:spAutoFit/>
                  </a:bodyPr>
                  <a:lstStyle/>
                  <a:p>
                    <a:r>
                      <a:rPr lang="en-US" baseline="30000" dirty="0" smtClean="0"/>
                      <a:t>7</a:t>
                    </a:r>
                    <a:r>
                      <a:rPr lang="en-US" dirty="0" smtClean="0"/>
                      <a:t>Be</a:t>
                    </a:r>
                    <a:endParaRPr lang="en-US" dirty="0"/>
                  </a:p>
                </p:txBody>
              </p:sp>
              <p:sp>
                <p:nvSpPr>
                  <p:cNvPr id="34" name="TextBox 33"/>
                  <p:cNvSpPr txBox="1"/>
                  <p:nvPr/>
                </p:nvSpPr>
                <p:spPr>
                  <a:xfrm>
                    <a:off x="3263355" y="5941806"/>
                    <a:ext cx="712548" cy="410305"/>
                  </a:xfrm>
                  <a:prstGeom prst="rect">
                    <a:avLst/>
                  </a:prstGeom>
                  <a:noFill/>
                </p:spPr>
                <p:txBody>
                  <a:bodyPr wrap="square" rtlCol="0">
                    <a:spAutoFit/>
                  </a:bodyPr>
                  <a:lstStyle/>
                  <a:p>
                    <a:r>
                      <a:rPr lang="en-US" baseline="30000" dirty="0" smtClean="0"/>
                      <a:t>4</a:t>
                    </a:r>
                    <a:r>
                      <a:rPr lang="en-US" dirty="0" smtClean="0"/>
                      <a:t>He</a:t>
                    </a:r>
                    <a:endParaRPr lang="en-US" dirty="0"/>
                  </a:p>
                </p:txBody>
              </p:sp>
              <p:sp>
                <p:nvSpPr>
                  <p:cNvPr id="35" name="TextBox 34"/>
                  <p:cNvSpPr txBox="1"/>
                  <p:nvPr/>
                </p:nvSpPr>
                <p:spPr>
                  <a:xfrm>
                    <a:off x="4112748" y="2929024"/>
                    <a:ext cx="346571" cy="615457"/>
                  </a:xfrm>
                  <a:prstGeom prst="rect">
                    <a:avLst/>
                  </a:prstGeom>
                  <a:noFill/>
                </p:spPr>
                <p:txBody>
                  <a:bodyPr wrap="square" rtlCol="0">
                    <a:spAutoFit/>
                  </a:bodyPr>
                  <a:lstStyle/>
                  <a:p>
                    <a:r>
                      <a:rPr lang="en-US" dirty="0" smtClean="0"/>
                      <a:t>e</a:t>
                    </a:r>
                    <a:r>
                      <a:rPr lang="en-US" baseline="30000" dirty="0" smtClean="0"/>
                      <a:t>-</a:t>
                    </a:r>
                    <a:endParaRPr lang="en-US" baseline="30000" dirty="0"/>
                  </a:p>
                </p:txBody>
              </p:sp>
              <p:grpSp>
                <p:nvGrpSpPr>
                  <p:cNvPr id="36" name="Group 48"/>
                  <p:cNvGrpSpPr/>
                  <p:nvPr/>
                </p:nvGrpSpPr>
                <p:grpSpPr>
                  <a:xfrm>
                    <a:off x="3034015" y="4768442"/>
                    <a:ext cx="974653" cy="504016"/>
                    <a:chOff x="3034015" y="4768442"/>
                    <a:chExt cx="974653" cy="504016"/>
                  </a:xfrm>
                </p:grpSpPr>
                <p:sp>
                  <p:nvSpPr>
                    <p:cNvPr id="64" name="Oval 63"/>
                    <p:cNvSpPr/>
                    <p:nvPr/>
                  </p:nvSpPr>
                  <p:spPr>
                    <a:xfrm>
                      <a:off x="3533222" y="4768442"/>
                      <a:ext cx="220980" cy="22098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3787688" y="4905602"/>
                      <a:ext cx="220980" cy="22098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3710754" y="4778334"/>
                      <a:ext cx="220980" cy="220980"/>
                    </a:xfrm>
                    <a:prstGeom prst="ellipse">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8900000" scaled="1"/>
                      <a:tileRect/>
                    </a:gra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3474499" y="4862154"/>
                      <a:ext cx="220980" cy="220980"/>
                    </a:xfrm>
                    <a:prstGeom prst="ellipse">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8900000" scaled="1"/>
                      <a:tileRect/>
                    </a:gra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3668891" y="4905602"/>
                      <a:ext cx="220980" cy="220980"/>
                    </a:xfrm>
                    <a:prstGeom prst="ellipse">
                      <a:avLst/>
                    </a:prstGeom>
                    <a:solidFill>
                      <a:schemeClr val="tx1">
                        <a:lumMod val="50000"/>
                        <a:lumOff val="50000"/>
                      </a:schemeClr>
                    </a:soli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3536746" y="4989422"/>
                      <a:ext cx="220980" cy="22098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3702365" y="5016092"/>
                      <a:ext cx="220980" cy="220980"/>
                    </a:xfrm>
                    <a:prstGeom prst="ellipse">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8900000" scaled="1"/>
                      <a:tileRect/>
                    </a:gra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42"/>
                    <p:cNvSpPr txBox="1"/>
                    <p:nvPr/>
                  </p:nvSpPr>
                  <p:spPr>
                    <a:xfrm>
                      <a:off x="3034015" y="4862153"/>
                      <a:ext cx="608931" cy="410305"/>
                    </a:xfrm>
                    <a:prstGeom prst="rect">
                      <a:avLst/>
                    </a:prstGeom>
                    <a:noFill/>
                  </p:spPr>
                  <p:txBody>
                    <a:bodyPr wrap="square" rtlCol="0">
                      <a:spAutoFit/>
                    </a:bodyPr>
                    <a:lstStyle/>
                    <a:p>
                      <a:r>
                        <a:rPr lang="en-US" baseline="30000" dirty="0" smtClean="0"/>
                        <a:t>7</a:t>
                      </a:r>
                      <a:r>
                        <a:rPr lang="en-US" dirty="0" smtClean="0"/>
                        <a:t>Li</a:t>
                      </a:r>
                      <a:endParaRPr lang="en-US" dirty="0"/>
                    </a:p>
                  </p:txBody>
                </p:sp>
              </p:grpSp>
              <p:sp>
                <p:nvSpPr>
                  <p:cNvPr id="37" name="TextBox 36"/>
                  <p:cNvSpPr txBox="1"/>
                  <p:nvPr/>
                </p:nvSpPr>
                <p:spPr>
                  <a:xfrm>
                    <a:off x="5259575" y="4757250"/>
                    <a:ext cx="714074" cy="410305"/>
                  </a:xfrm>
                  <a:prstGeom prst="rect">
                    <a:avLst/>
                  </a:prstGeom>
                  <a:noFill/>
                </p:spPr>
                <p:txBody>
                  <a:bodyPr wrap="square" rtlCol="0">
                    <a:spAutoFit/>
                  </a:bodyPr>
                  <a:lstStyle/>
                  <a:p>
                    <a:r>
                      <a:rPr lang="en-US" baseline="30000" dirty="0" smtClean="0"/>
                      <a:t>1</a:t>
                    </a:r>
                    <a:r>
                      <a:rPr lang="en-US" dirty="0" smtClean="0"/>
                      <a:t>H</a:t>
                    </a:r>
                    <a:endParaRPr lang="en-US" dirty="0"/>
                  </a:p>
                </p:txBody>
              </p:sp>
              <p:sp>
                <p:nvSpPr>
                  <p:cNvPr id="38" name="TextBox 37"/>
                  <p:cNvSpPr txBox="1"/>
                  <p:nvPr/>
                </p:nvSpPr>
                <p:spPr>
                  <a:xfrm>
                    <a:off x="5165863" y="5958585"/>
                    <a:ext cx="724547" cy="410305"/>
                  </a:xfrm>
                  <a:prstGeom prst="rect">
                    <a:avLst/>
                  </a:prstGeom>
                  <a:noFill/>
                </p:spPr>
                <p:txBody>
                  <a:bodyPr wrap="square" rtlCol="0">
                    <a:spAutoFit/>
                  </a:bodyPr>
                  <a:lstStyle/>
                  <a:p>
                    <a:r>
                      <a:rPr lang="en-US" baseline="30000" dirty="0" smtClean="0"/>
                      <a:t>4</a:t>
                    </a:r>
                    <a:r>
                      <a:rPr lang="en-US" dirty="0" smtClean="0"/>
                      <a:t>He</a:t>
                    </a:r>
                    <a:endParaRPr lang="en-US" dirty="0"/>
                  </a:p>
                </p:txBody>
              </p:sp>
              <p:sp>
                <p:nvSpPr>
                  <p:cNvPr id="39" name="TextBox 38"/>
                  <p:cNvSpPr txBox="1"/>
                  <p:nvPr/>
                </p:nvSpPr>
                <p:spPr>
                  <a:xfrm>
                    <a:off x="4549602" y="1646447"/>
                    <a:ext cx="758132" cy="410305"/>
                  </a:xfrm>
                  <a:prstGeom prst="rect">
                    <a:avLst/>
                  </a:prstGeom>
                  <a:noFill/>
                </p:spPr>
                <p:txBody>
                  <a:bodyPr wrap="square" rtlCol="0">
                    <a:spAutoFit/>
                  </a:bodyPr>
                  <a:lstStyle/>
                  <a:p>
                    <a:r>
                      <a:rPr lang="en-US" baseline="30000" dirty="0" smtClean="0"/>
                      <a:t>4</a:t>
                    </a:r>
                    <a:r>
                      <a:rPr lang="en-US" dirty="0" smtClean="0"/>
                      <a:t>He</a:t>
                    </a:r>
                    <a:endParaRPr lang="en-US" dirty="0"/>
                  </a:p>
                </p:txBody>
              </p:sp>
              <p:sp>
                <p:nvSpPr>
                  <p:cNvPr id="40" name="Oval 39"/>
                  <p:cNvSpPr/>
                  <p:nvPr/>
                </p:nvSpPr>
                <p:spPr>
                  <a:xfrm>
                    <a:off x="1808562" y="3571054"/>
                    <a:ext cx="220980" cy="22098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descr="421px-FusionintheSun.png"/>
                  <p:cNvPicPr>
                    <a:picLocks noChangeAspect="1"/>
                  </p:cNvPicPr>
                  <p:nvPr/>
                </p:nvPicPr>
                <p:blipFill>
                  <a:blip r:embed="rId3"/>
                  <a:srcRect l="18673" t="60741" b="17014"/>
                  <a:stretch>
                    <a:fillRect/>
                  </a:stretch>
                </p:blipFill>
                <p:spPr>
                  <a:xfrm>
                    <a:off x="1632882" y="3792034"/>
                    <a:ext cx="2608976" cy="1017015"/>
                  </a:xfrm>
                  <a:prstGeom prst="rect">
                    <a:avLst/>
                  </a:prstGeom>
                </p:spPr>
              </p:pic>
              <p:grpSp>
                <p:nvGrpSpPr>
                  <p:cNvPr id="42" name="Group 59"/>
                  <p:cNvGrpSpPr/>
                  <p:nvPr/>
                </p:nvGrpSpPr>
                <p:grpSpPr>
                  <a:xfrm>
                    <a:off x="1321235" y="4397900"/>
                    <a:ext cx="974653" cy="562669"/>
                    <a:chOff x="323627" y="5172833"/>
                    <a:chExt cx="974653" cy="562669"/>
                  </a:xfrm>
                </p:grpSpPr>
                <p:sp>
                  <p:nvSpPr>
                    <p:cNvPr id="55" name="Oval 54"/>
                    <p:cNvSpPr/>
                    <p:nvPr/>
                  </p:nvSpPr>
                  <p:spPr>
                    <a:xfrm>
                      <a:off x="899768" y="5172833"/>
                      <a:ext cx="220980" cy="220980"/>
                    </a:xfrm>
                    <a:prstGeom prst="ellipse">
                      <a:avLst/>
                    </a:prstGeom>
                    <a:solidFill>
                      <a:schemeClr val="tx1">
                        <a:lumMod val="50000"/>
                        <a:lumOff val="50000"/>
                      </a:schemeClr>
                    </a:soli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806056" y="5223097"/>
                      <a:ext cx="220980" cy="22098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077300" y="5368646"/>
                      <a:ext cx="220980" cy="22098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1000366" y="5241378"/>
                      <a:ext cx="220980" cy="22098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764111" y="5325198"/>
                      <a:ext cx="220980" cy="220980"/>
                    </a:xfrm>
                    <a:prstGeom prst="ellipse">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8900000" scaled="1"/>
                      <a:tileRect/>
                    </a:gra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826358" y="5452466"/>
                      <a:ext cx="220980" cy="22098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991977" y="5479136"/>
                      <a:ext cx="220980" cy="220980"/>
                    </a:xfrm>
                    <a:prstGeom prst="ellipse">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8900000" scaled="1"/>
                      <a:tileRect/>
                    </a:gra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323627" y="5325197"/>
                      <a:ext cx="573684" cy="410305"/>
                    </a:xfrm>
                    <a:prstGeom prst="rect">
                      <a:avLst/>
                    </a:prstGeom>
                    <a:noFill/>
                  </p:spPr>
                  <p:txBody>
                    <a:bodyPr wrap="square" rtlCol="0">
                      <a:spAutoFit/>
                    </a:bodyPr>
                    <a:lstStyle/>
                    <a:p>
                      <a:r>
                        <a:rPr lang="en-US" baseline="30000" dirty="0" smtClean="0"/>
                        <a:t>8</a:t>
                      </a:r>
                      <a:r>
                        <a:rPr lang="en-US" dirty="0" smtClean="0"/>
                        <a:t>B</a:t>
                      </a:r>
                      <a:endParaRPr lang="en-US" dirty="0"/>
                    </a:p>
                  </p:txBody>
                </p:sp>
                <p:sp>
                  <p:nvSpPr>
                    <p:cNvPr id="63" name="Oval 62"/>
                    <p:cNvSpPr/>
                    <p:nvPr/>
                  </p:nvSpPr>
                  <p:spPr>
                    <a:xfrm>
                      <a:off x="933324" y="5325198"/>
                      <a:ext cx="220980" cy="22098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3" name="Group 60"/>
                  <p:cNvGrpSpPr/>
                  <p:nvPr/>
                </p:nvGrpSpPr>
                <p:grpSpPr>
                  <a:xfrm>
                    <a:off x="1029458" y="5770551"/>
                    <a:ext cx="1073972" cy="562670"/>
                    <a:chOff x="224308" y="5172833"/>
                    <a:chExt cx="1073972" cy="562670"/>
                  </a:xfrm>
                </p:grpSpPr>
                <p:sp>
                  <p:nvSpPr>
                    <p:cNvPr id="46" name="Oval 45"/>
                    <p:cNvSpPr/>
                    <p:nvPr/>
                  </p:nvSpPr>
                  <p:spPr>
                    <a:xfrm>
                      <a:off x="899768" y="5172833"/>
                      <a:ext cx="220980" cy="220980"/>
                    </a:xfrm>
                    <a:prstGeom prst="ellipse">
                      <a:avLst/>
                    </a:prstGeom>
                    <a:solidFill>
                      <a:schemeClr val="tx1">
                        <a:lumMod val="50000"/>
                        <a:lumOff val="50000"/>
                      </a:schemeClr>
                    </a:soli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806056" y="5223097"/>
                      <a:ext cx="220980" cy="22098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1077300" y="5368646"/>
                      <a:ext cx="220980" cy="22098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1000366" y="5241378"/>
                      <a:ext cx="220980" cy="220980"/>
                    </a:xfrm>
                    <a:prstGeom prst="ellipse">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2700000" scaled="1"/>
                      <a:tileRect/>
                    </a:gra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64111" y="5325198"/>
                      <a:ext cx="220980" cy="220980"/>
                    </a:xfrm>
                    <a:prstGeom prst="ellipse">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8900000" scaled="1"/>
                      <a:tileRect/>
                    </a:gra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826358" y="5452466"/>
                      <a:ext cx="220980" cy="22098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991977" y="5479136"/>
                      <a:ext cx="220980" cy="220980"/>
                    </a:xfrm>
                    <a:prstGeom prst="ellipse">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8900000" scaled="1"/>
                      <a:tileRect/>
                    </a:gra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224308" y="5325198"/>
                      <a:ext cx="615742" cy="410305"/>
                    </a:xfrm>
                    <a:prstGeom prst="rect">
                      <a:avLst/>
                    </a:prstGeom>
                    <a:noFill/>
                  </p:spPr>
                  <p:txBody>
                    <a:bodyPr wrap="square" rtlCol="0">
                      <a:spAutoFit/>
                    </a:bodyPr>
                    <a:lstStyle/>
                    <a:p>
                      <a:r>
                        <a:rPr lang="en-US" baseline="30000" dirty="0" smtClean="0"/>
                        <a:t>8</a:t>
                      </a:r>
                      <a:r>
                        <a:rPr lang="en-US" dirty="0" smtClean="0"/>
                        <a:t>Be</a:t>
                      </a:r>
                      <a:endParaRPr lang="en-US" dirty="0"/>
                    </a:p>
                  </p:txBody>
                </p:sp>
                <p:sp>
                  <p:nvSpPr>
                    <p:cNvPr id="54" name="Oval 53"/>
                    <p:cNvSpPr/>
                    <p:nvPr/>
                  </p:nvSpPr>
                  <p:spPr>
                    <a:xfrm>
                      <a:off x="933324" y="5325198"/>
                      <a:ext cx="220980" cy="22098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Freeform 43"/>
                  <p:cNvSpPr/>
                  <p:nvPr/>
                </p:nvSpPr>
                <p:spPr>
                  <a:xfrm>
                    <a:off x="1610686" y="4806892"/>
                    <a:ext cx="201336" cy="402671"/>
                  </a:xfrm>
                  <a:custGeom>
                    <a:avLst/>
                    <a:gdLst>
                      <a:gd name="connsiteX0" fmla="*/ 41945 w 201336"/>
                      <a:gd name="connsiteY0" fmla="*/ 335559 h 402671"/>
                      <a:gd name="connsiteX1" fmla="*/ 201336 w 201336"/>
                      <a:gd name="connsiteY1" fmla="*/ 402671 h 402671"/>
                      <a:gd name="connsiteX2" fmla="*/ 201336 w 201336"/>
                      <a:gd name="connsiteY2" fmla="*/ 192947 h 402671"/>
                      <a:gd name="connsiteX3" fmla="*/ 58723 w 201336"/>
                      <a:gd name="connsiteY3" fmla="*/ 0 h 402671"/>
                      <a:gd name="connsiteX4" fmla="*/ 0 w 201336"/>
                      <a:gd name="connsiteY4" fmla="*/ 218114 h 402671"/>
                      <a:gd name="connsiteX5" fmla="*/ 41945 w 201336"/>
                      <a:gd name="connsiteY5" fmla="*/ 335559 h 40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336" h="402671">
                        <a:moveTo>
                          <a:pt x="41945" y="335559"/>
                        </a:moveTo>
                        <a:lnTo>
                          <a:pt x="201336" y="402671"/>
                        </a:lnTo>
                        <a:lnTo>
                          <a:pt x="201336" y="192947"/>
                        </a:lnTo>
                        <a:lnTo>
                          <a:pt x="58723" y="0"/>
                        </a:lnTo>
                        <a:lnTo>
                          <a:pt x="0" y="218114"/>
                        </a:lnTo>
                        <a:lnTo>
                          <a:pt x="41945" y="335559"/>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Freeform 44"/>
                  <p:cNvSpPr/>
                  <p:nvPr/>
                </p:nvSpPr>
                <p:spPr>
                  <a:xfrm>
                    <a:off x="2583809" y="4202884"/>
                    <a:ext cx="125835" cy="746621"/>
                  </a:xfrm>
                  <a:custGeom>
                    <a:avLst/>
                    <a:gdLst>
                      <a:gd name="connsiteX0" fmla="*/ 0 w 125835"/>
                      <a:gd name="connsiteY0" fmla="*/ 721454 h 746621"/>
                      <a:gd name="connsiteX1" fmla="*/ 25167 w 125835"/>
                      <a:gd name="connsiteY1" fmla="*/ 92279 h 746621"/>
                      <a:gd name="connsiteX2" fmla="*/ 75501 w 125835"/>
                      <a:gd name="connsiteY2" fmla="*/ 0 h 746621"/>
                      <a:gd name="connsiteX3" fmla="*/ 125835 w 125835"/>
                      <a:gd name="connsiteY3" fmla="*/ 302004 h 746621"/>
                      <a:gd name="connsiteX4" fmla="*/ 92279 w 125835"/>
                      <a:gd name="connsiteY4" fmla="*/ 746621 h 746621"/>
                      <a:gd name="connsiteX5" fmla="*/ 0 w 125835"/>
                      <a:gd name="connsiteY5" fmla="*/ 721454 h 74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35" h="746621">
                        <a:moveTo>
                          <a:pt x="0" y="721454"/>
                        </a:moveTo>
                        <a:lnTo>
                          <a:pt x="25167" y="92279"/>
                        </a:lnTo>
                        <a:lnTo>
                          <a:pt x="75501" y="0"/>
                        </a:lnTo>
                        <a:lnTo>
                          <a:pt x="125835" y="302004"/>
                        </a:lnTo>
                        <a:lnTo>
                          <a:pt x="92279" y="746621"/>
                        </a:lnTo>
                        <a:lnTo>
                          <a:pt x="0" y="721454"/>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 name="Picture 16" descr="421px-FusionintheSun.png"/>
                <p:cNvPicPr>
                  <a:picLocks noChangeAspect="1"/>
                </p:cNvPicPr>
                <p:nvPr/>
              </p:nvPicPr>
              <p:blipFill>
                <a:blip r:embed="rId3"/>
                <a:srcRect l="13964" t="17317" r="80710" b="74098"/>
                <a:stretch>
                  <a:fillRect/>
                </a:stretch>
              </p:blipFill>
              <p:spPr>
                <a:xfrm>
                  <a:off x="1542918" y="5827269"/>
                  <a:ext cx="170853" cy="392507"/>
                </a:xfrm>
                <a:prstGeom prst="rect">
                  <a:avLst/>
                </a:prstGeom>
              </p:spPr>
            </p:pic>
            <p:sp>
              <p:nvSpPr>
                <p:cNvPr id="18" name="TextBox 17"/>
                <p:cNvSpPr txBox="1"/>
                <p:nvPr/>
              </p:nvSpPr>
              <p:spPr>
                <a:xfrm>
                  <a:off x="1172481" y="3086780"/>
                  <a:ext cx="671754" cy="410305"/>
                </a:xfrm>
                <a:prstGeom prst="rect">
                  <a:avLst/>
                </a:prstGeom>
                <a:noFill/>
              </p:spPr>
              <p:txBody>
                <a:bodyPr wrap="square" rtlCol="0">
                  <a:spAutoFit/>
                </a:bodyPr>
                <a:lstStyle/>
                <a:p>
                  <a:r>
                    <a:rPr lang="en-US" baseline="30000" dirty="0" smtClean="0"/>
                    <a:t>1</a:t>
                  </a:r>
                  <a:r>
                    <a:rPr lang="en-US" dirty="0" smtClean="0"/>
                    <a:t>H</a:t>
                  </a:r>
                  <a:endParaRPr lang="en-US" dirty="0"/>
                </a:p>
              </p:txBody>
            </p:sp>
            <p:sp>
              <p:nvSpPr>
                <p:cNvPr id="19" name="TextBox 18"/>
                <p:cNvSpPr txBox="1"/>
                <p:nvPr/>
              </p:nvSpPr>
              <p:spPr>
                <a:xfrm>
                  <a:off x="825912" y="4949755"/>
                  <a:ext cx="346571" cy="615457"/>
                </a:xfrm>
                <a:prstGeom prst="rect">
                  <a:avLst/>
                </a:prstGeom>
                <a:noFill/>
              </p:spPr>
              <p:txBody>
                <a:bodyPr wrap="square" rtlCol="0">
                  <a:spAutoFit/>
                </a:bodyPr>
                <a:lstStyle/>
                <a:p>
                  <a:r>
                    <a:rPr lang="en-US" dirty="0" smtClean="0"/>
                    <a:t>e</a:t>
                  </a:r>
                  <a:r>
                    <a:rPr lang="en-US" baseline="30000" dirty="0" smtClean="0"/>
                    <a:t>-</a:t>
                  </a:r>
                  <a:endParaRPr lang="en-US" baseline="30000" dirty="0"/>
                </a:p>
              </p:txBody>
            </p:sp>
          </p:grpSp>
          <p:sp>
            <p:nvSpPr>
              <p:cNvPr id="11" name="TextBox 10"/>
              <p:cNvSpPr txBox="1"/>
              <p:nvPr/>
            </p:nvSpPr>
            <p:spPr>
              <a:xfrm>
                <a:off x="3706211" y="3389414"/>
                <a:ext cx="1006999" cy="475743"/>
              </a:xfrm>
              <a:prstGeom prst="rect">
                <a:avLst/>
              </a:prstGeom>
              <a:noFill/>
            </p:spPr>
            <p:txBody>
              <a:bodyPr wrap="square" rtlCol="0">
                <a:spAutoFit/>
              </a:bodyPr>
              <a:lstStyle/>
              <a:p>
                <a:r>
                  <a:rPr lang="en-US" sz="2400" dirty="0" smtClean="0"/>
                  <a:t>pp-II</a:t>
                </a:r>
                <a:endParaRPr lang="en-US" sz="2400" dirty="0"/>
              </a:p>
            </p:txBody>
          </p:sp>
          <p:sp>
            <p:nvSpPr>
              <p:cNvPr id="12" name="TextBox 11"/>
              <p:cNvSpPr txBox="1"/>
              <p:nvPr/>
            </p:nvSpPr>
            <p:spPr>
              <a:xfrm>
                <a:off x="354806" y="3377315"/>
                <a:ext cx="1032821" cy="475743"/>
              </a:xfrm>
              <a:prstGeom prst="rect">
                <a:avLst/>
              </a:prstGeom>
              <a:noFill/>
            </p:spPr>
            <p:txBody>
              <a:bodyPr wrap="square" rtlCol="0">
                <a:spAutoFit/>
              </a:bodyPr>
              <a:lstStyle/>
              <a:p>
                <a:r>
                  <a:rPr lang="en-US" sz="2400" dirty="0" smtClean="0"/>
                  <a:t>pp-III</a:t>
                </a:r>
                <a:endParaRPr lang="en-US" sz="2400" dirty="0"/>
              </a:p>
            </p:txBody>
          </p:sp>
          <p:sp>
            <p:nvSpPr>
              <p:cNvPr id="13" name="TextBox 12"/>
              <p:cNvSpPr txBox="1"/>
              <p:nvPr/>
            </p:nvSpPr>
            <p:spPr>
              <a:xfrm>
                <a:off x="1173758" y="2026898"/>
                <a:ext cx="832582" cy="475743"/>
              </a:xfrm>
              <a:prstGeom prst="rect">
                <a:avLst/>
              </a:prstGeom>
              <a:noFill/>
            </p:spPr>
            <p:txBody>
              <a:bodyPr wrap="square" rtlCol="0">
                <a:spAutoFit/>
              </a:bodyPr>
              <a:lstStyle/>
              <a:p>
                <a:r>
                  <a:rPr lang="en-US" sz="2400" dirty="0" smtClean="0"/>
                  <a:t>18%</a:t>
                </a:r>
                <a:endParaRPr lang="en-US" sz="2400" dirty="0"/>
              </a:p>
            </p:txBody>
          </p:sp>
          <p:sp>
            <p:nvSpPr>
              <p:cNvPr id="14" name="Freeform 13"/>
              <p:cNvSpPr/>
              <p:nvPr/>
            </p:nvSpPr>
            <p:spPr>
              <a:xfrm>
                <a:off x="2239861" y="3632433"/>
                <a:ext cx="729842" cy="612396"/>
              </a:xfrm>
              <a:custGeom>
                <a:avLst/>
                <a:gdLst>
                  <a:gd name="connsiteX0" fmla="*/ 587229 w 729842"/>
                  <a:gd name="connsiteY0" fmla="*/ 612396 h 612396"/>
                  <a:gd name="connsiteX1" fmla="*/ 0 w 729842"/>
                  <a:gd name="connsiteY1" fmla="*/ 243281 h 612396"/>
                  <a:gd name="connsiteX2" fmla="*/ 100667 w 729842"/>
                  <a:gd name="connsiteY2" fmla="*/ 134224 h 612396"/>
                  <a:gd name="connsiteX3" fmla="*/ 41945 w 729842"/>
                  <a:gd name="connsiteY3" fmla="*/ 0 h 612396"/>
                  <a:gd name="connsiteX4" fmla="*/ 637563 w 729842"/>
                  <a:gd name="connsiteY4" fmla="*/ 209725 h 612396"/>
                  <a:gd name="connsiteX5" fmla="*/ 729842 w 729842"/>
                  <a:gd name="connsiteY5" fmla="*/ 369116 h 612396"/>
                  <a:gd name="connsiteX6" fmla="*/ 654341 w 729842"/>
                  <a:gd name="connsiteY6" fmla="*/ 595618 h 612396"/>
                  <a:gd name="connsiteX7" fmla="*/ 587229 w 729842"/>
                  <a:gd name="connsiteY7" fmla="*/ 612396 h 61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842" h="612396">
                    <a:moveTo>
                      <a:pt x="587229" y="612396"/>
                    </a:moveTo>
                    <a:lnTo>
                      <a:pt x="0" y="243281"/>
                    </a:lnTo>
                    <a:lnTo>
                      <a:pt x="100667" y="134224"/>
                    </a:lnTo>
                    <a:lnTo>
                      <a:pt x="41945" y="0"/>
                    </a:lnTo>
                    <a:lnTo>
                      <a:pt x="637563" y="209725"/>
                    </a:lnTo>
                    <a:lnTo>
                      <a:pt x="729842" y="369116"/>
                    </a:lnTo>
                    <a:lnTo>
                      <a:pt x="654341" y="595618"/>
                    </a:lnTo>
                    <a:lnTo>
                      <a:pt x="587229" y="612396"/>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descr="421px-FusionintheSun.png"/>
            <p:cNvPicPr>
              <a:picLocks noChangeAspect="1"/>
            </p:cNvPicPr>
            <p:nvPr/>
          </p:nvPicPr>
          <p:blipFill>
            <a:blip r:embed="rId3"/>
            <a:srcRect l="79123" t="42274" b="47710"/>
            <a:stretch>
              <a:fillRect/>
            </a:stretch>
          </p:blipFill>
          <p:spPr>
            <a:xfrm>
              <a:off x="2283034" y="3610434"/>
              <a:ext cx="669741" cy="457931"/>
            </a:xfrm>
            <a:prstGeom prst="rect">
              <a:avLst/>
            </a:prstGeom>
          </p:spPr>
        </p:pic>
        <p:pic>
          <p:nvPicPr>
            <p:cNvPr id="9" name="Picture 8" descr="421px-FusionintheSun.png"/>
            <p:cNvPicPr>
              <a:picLocks noChangeAspect="1"/>
            </p:cNvPicPr>
            <p:nvPr/>
          </p:nvPicPr>
          <p:blipFill>
            <a:blip r:embed="rId3"/>
            <a:srcRect l="79123" t="42274" b="47710"/>
            <a:stretch>
              <a:fillRect/>
            </a:stretch>
          </p:blipFill>
          <p:spPr>
            <a:xfrm>
              <a:off x="3099875" y="2030632"/>
              <a:ext cx="669741" cy="457931"/>
            </a:xfrm>
            <a:prstGeom prst="rect">
              <a:avLst/>
            </a:prstGeom>
          </p:spPr>
        </p:pic>
      </p:grpSp>
      <p:pic>
        <p:nvPicPr>
          <p:cNvPr id="90" name="Picture 2"/>
          <p:cNvPicPr>
            <a:picLocks noChangeAspect="1" noChangeArrowheads="1"/>
          </p:cNvPicPr>
          <p:nvPr/>
        </p:nvPicPr>
        <p:blipFill>
          <a:blip r:embed="rId4" cstate="print"/>
          <a:srcRect/>
          <a:stretch>
            <a:fillRect/>
          </a:stretch>
        </p:blipFill>
        <p:spPr bwMode="auto">
          <a:xfrm>
            <a:off x="5133175" y="3930101"/>
            <a:ext cx="3835418" cy="2717971"/>
          </a:xfrm>
          <a:prstGeom prst="rect">
            <a:avLst/>
          </a:prstGeom>
          <a:noFill/>
          <a:ln w="9525">
            <a:noFill/>
            <a:miter lim="800000"/>
            <a:headEnd/>
            <a:tailEnd/>
          </a:ln>
        </p:spPr>
      </p:pic>
      <p:sp>
        <p:nvSpPr>
          <p:cNvPr id="91" name="Rectangle 90"/>
          <p:cNvSpPr/>
          <p:nvPr/>
        </p:nvSpPr>
        <p:spPr bwMode="auto">
          <a:xfrm>
            <a:off x="5128901" y="6477000"/>
            <a:ext cx="39624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92" name="Picture 3"/>
          <p:cNvPicPr>
            <a:picLocks noChangeAspect="1" noChangeArrowheads="1"/>
          </p:cNvPicPr>
          <p:nvPr/>
        </p:nvPicPr>
        <p:blipFill>
          <a:blip r:embed="rId5" cstate="print"/>
          <a:srcRect/>
          <a:stretch>
            <a:fillRect/>
          </a:stretch>
        </p:blipFill>
        <p:spPr bwMode="auto">
          <a:xfrm>
            <a:off x="5251628" y="3976211"/>
            <a:ext cx="3718607" cy="2631687"/>
          </a:xfrm>
          <a:prstGeom prst="rect">
            <a:avLst/>
          </a:prstGeom>
          <a:noFill/>
          <a:ln w="9525">
            <a:noFill/>
            <a:miter lim="800000"/>
            <a:headEnd/>
            <a:tailEnd/>
          </a:ln>
        </p:spPr>
      </p:pic>
      <p:sp>
        <p:nvSpPr>
          <p:cNvPr id="93" name="Rectangle 92"/>
          <p:cNvSpPr/>
          <p:nvPr/>
        </p:nvSpPr>
        <p:spPr>
          <a:xfrm>
            <a:off x="6500501" y="5334000"/>
            <a:ext cx="1554350" cy="367229"/>
          </a:xfrm>
          <a:prstGeom prst="rect">
            <a:avLst/>
          </a:prstGeom>
        </p:spPr>
        <p:txBody>
          <a:bodyPr wrap="square">
            <a:spAutoFit/>
          </a:bodyPr>
          <a:lstStyle/>
          <a:p>
            <a:r>
              <a:rPr lang="en-US" baseline="30000" dirty="0" smtClean="0">
                <a:latin typeface="+mn-lt"/>
              </a:rPr>
              <a:t>3</a:t>
            </a:r>
            <a:r>
              <a:rPr lang="en-US" dirty="0" smtClean="0">
                <a:latin typeface="+mn-lt"/>
              </a:rPr>
              <a:t>He(</a:t>
            </a:r>
            <a:r>
              <a:rPr lang="en-US" dirty="0" smtClean="0">
                <a:latin typeface="+mn-lt"/>
                <a:sym typeface="Symbol" pitchFamily="18" charset="2"/>
              </a:rPr>
              <a:t>,)</a:t>
            </a:r>
            <a:r>
              <a:rPr lang="en-US" baseline="30000" dirty="0" smtClean="0">
                <a:latin typeface="+mn-lt"/>
                <a:sym typeface="Symbol" pitchFamily="18" charset="2"/>
              </a:rPr>
              <a:t>7</a:t>
            </a:r>
            <a:r>
              <a:rPr lang="en-US" dirty="0" smtClean="0">
                <a:latin typeface="+mn-lt"/>
                <a:sym typeface="Symbol" pitchFamily="18" charset="2"/>
              </a:rPr>
              <a:t>Be </a:t>
            </a:r>
            <a:endParaRPr lang="en-US" dirty="0">
              <a:latin typeface="+mn-lt"/>
            </a:endParaRPr>
          </a:p>
        </p:txBody>
      </p:sp>
      <p:sp>
        <p:nvSpPr>
          <p:cNvPr id="94" name="Oval 93"/>
          <p:cNvSpPr/>
          <p:nvPr/>
        </p:nvSpPr>
        <p:spPr bwMode="auto">
          <a:xfrm>
            <a:off x="3352800" y="3733800"/>
            <a:ext cx="228600" cy="228600"/>
          </a:xfrm>
          <a:prstGeom prst="ellipse">
            <a:avLst/>
          </a:prstGeom>
          <a:noFill/>
          <a:ln w="381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5" name="Oval 94"/>
          <p:cNvSpPr/>
          <p:nvPr/>
        </p:nvSpPr>
        <p:spPr bwMode="auto">
          <a:xfrm>
            <a:off x="1676400" y="4648200"/>
            <a:ext cx="228600" cy="228600"/>
          </a:xfrm>
          <a:prstGeom prst="ellipse">
            <a:avLst/>
          </a:prstGeom>
          <a:noFill/>
          <a:ln w="381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6" name="Rectangle 95"/>
          <p:cNvSpPr/>
          <p:nvPr/>
        </p:nvSpPr>
        <p:spPr bwMode="auto">
          <a:xfrm>
            <a:off x="6629400" y="4467968"/>
            <a:ext cx="369814" cy="1932832"/>
          </a:xfrm>
          <a:prstGeom prst="rect">
            <a:avLst/>
          </a:prstGeom>
          <a:solidFill>
            <a:srgbClr val="F8BAA6">
              <a:alpha val="48000"/>
            </a:srgbClr>
          </a:solidFill>
          <a:ln w="9525" cap="flat" cmpd="sng" algn="ctr">
            <a:noFill/>
            <a:prstDash val="solid"/>
            <a:round/>
            <a:headEnd type="none" w="med" len="med"/>
            <a:tailEnd type="none" w="med" len="med"/>
          </a:ln>
          <a:effectLst>
            <a:softEdge rad="3175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7006" y="991018"/>
            <a:ext cx="3634594" cy="2959959"/>
          </a:xfrm>
          <a:prstGeom prst="rect">
            <a:avLst/>
          </a:prstGeom>
          <a:solidFill>
            <a:schemeClr val="bg1"/>
          </a:solidFill>
          <a:ln>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2000"/>
                                        <p:tgtEl>
                                          <p:spTgt spid="9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fade">
                                      <p:cBhvr>
                                        <p:cTn id="15" dur="2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 y="152400"/>
            <a:ext cx="9144000" cy="1143000"/>
          </a:xfrm>
        </p:spPr>
        <p:txBody>
          <a:bodyPr/>
          <a:lstStyle/>
          <a:p>
            <a:r>
              <a:rPr lang="en-US" sz="3800" baseline="30000" dirty="0" smtClean="0">
                <a:latin typeface="Comic Sans MS" pitchFamily="66" charset="0"/>
                <a:ea typeface="ＭＳ Ｐゴシック" pitchFamily="34" charset="-128"/>
              </a:rPr>
              <a:t>15</a:t>
            </a:r>
            <a:r>
              <a:rPr lang="en-US" sz="3800" dirty="0" smtClean="0">
                <a:latin typeface="Comic Sans MS" pitchFamily="66" charset="0"/>
                <a:ea typeface="ＭＳ Ｐゴシック" pitchFamily="34" charset="-128"/>
              </a:rPr>
              <a:t>N(p,</a:t>
            </a:r>
            <a:r>
              <a:rPr lang="en-US" sz="3800" dirty="0" smtClean="0">
                <a:latin typeface="Lucida Grande"/>
                <a:ea typeface="Lucida Grande"/>
                <a:cs typeface="Lucida Grande"/>
              </a:rPr>
              <a:t>γ</a:t>
            </a:r>
            <a:r>
              <a:rPr lang="en-US" sz="3800" dirty="0" smtClean="0">
                <a:latin typeface="Comic Sans MS" pitchFamily="66" charset="0"/>
                <a:ea typeface="ＭＳ Ｐゴシック" pitchFamily="34" charset="-128"/>
              </a:rPr>
              <a:t>)</a:t>
            </a:r>
            <a:r>
              <a:rPr lang="en-US" sz="3800" baseline="30000" dirty="0" smtClean="0">
                <a:latin typeface="Comic Sans MS" pitchFamily="66" charset="0"/>
                <a:ea typeface="ＭＳ Ｐゴシック" pitchFamily="34" charset="-128"/>
              </a:rPr>
              <a:t>16</a:t>
            </a:r>
            <a:r>
              <a:rPr lang="en-US" sz="3800" dirty="0" smtClean="0">
                <a:latin typeface="Comic Sans MS" pitchFamily="66" charset="0"/>
                <a:ea typeface="ＭＳ Ｐゴシック" pitchFamily="34" charset="-128"/>
              </a:rPr>
              <a:t>O, </a:t>
            </a:r>
            <a:r>
              <a:rPr lang="en-US" sz="3800" dirty="0">
                <a:latin typeface="Comic Sans MS" pitchFamily="66" charset="0"/>
                <a:ea typeface="ＭＳ Ｐゴシック" pitchFamily="34" charset="-128"/>
              </a:rPr>
              <a:t>U</a:t>
            </a:r>
            <a:r>
              <a:rPr lang="en-US" sz="3800" dirty="0" smtClean="0">
                <a:latin typeface="Comic Sans MS" pitchFamily="66" charset="0"/>
                <a:ea typeface="ＭＳ Ｐゴシック" pitchFamily="34" charset="-128"/>
              </a:rPr>
              <a:t>nexpected Uncertainties</a:t>
            </a:r>
          </a:p>
        </p:txBody>
      </p:sp>
      <p:pic>
        <p:nvPicPr>
          <p:cNvPr id="9" name="Picture 10"/>
          <p:cNvPicPr>
            <a:picLocks noChangeAspect="1" noChangeArrowheads="1"/>
          </p:cNvPicPr>
          <p:nvPr/>
        </p:nvPicPr>
        <p:blipFill>
          <a:blip r:embed="rId3" cstate="print">
            <a:clrChange>
              <a:clrFrom>
                <a:srgbClr val="FFFFFF"/>
              </a:clrFrom>
              <a:clrTo>
                <a:srgbClr val="FFFFFF">
                  <a:alpha val="0"/>
                </a:srgbClr>
              </a:clrTo>
            </a:clrChange>
          </a:blip>
          <a:srcRect l="4451" t="12323" r="38116" b="28033"/>
          <a:stretch>
            <a:fillRect/>
          </a:stretch>
        </p:blipFill>
        <p:spPr bwMode="auto">
          <a:xfrm>
            <a:off x="4648200" y="1219200"/>
            <a:ext cx="4343400" cy="2986464"/>
          </a:xfrm>
          <a:prstGeom prst="rect">
            <a:avLst/>
          </a:prstGeom>
          <a:solidFill>
            <a:schemeClr val="bg1"/>
          </a:solidFill>
          <a:ln w="9525">
            <a:noFill/>
            <a:miter lim="800000"/>
            <a:headEnd/>
            <a:tailEnd/>
          </a:ln>
          <a:effectLst/>
        </p:spPr>
      </p:pic>
      <p:sp>
        <p:nvSpPr>
          <p:cNvPr id="10" name="Text Box 15"/>
          <p:cNvSpPr txBox="1">
            <a:spLocks noChangeArrowheads="1"/>
          </p:cNvSpPr>
          <p:nvPr/>
        </p:nvSpPr>
        <p:spPr bwMode="auto">
          <a:xfrm>
            <a:off x="5873021" y="2688568"/>
            <a:ext cx="1300622" cy="366968"/>
          </a:xfrm>
          <a:prstGeom prst="rect">
            <a:avLst/>
          </a:prstGeom>
          <a:noFill/>
          <a:ln w="9525">
            <a:noFill/>
            <a:miter lim="800000"/>
            <a:headEnd/>
            <a:tailEnd/>
          </a:ln>
          <a:effectLst/>
        </p:spPr>
        <p:txBody>
          <a:bodyPr wrap="none">
            <a:spAutoFit/>
          </a:bodyPr>
          <a:lstStyle/>
          <a:p>
            <a:r>
              <a:rPr lang="en-US" baseline="30000" dirty="0"/>
              <a:t>15</a:t>
            </a:r>
            <a:r>
              <a:rPr lang="en-US" dirty="0"/>
              <a:t>N(p,</a:t>
            </a:r>
            <a:r>
              <a:rPr lang="en-US" dirty="0">
                <a:sym typeface="Symbol" pitchFamily="18" charset="2"/>
              </a:rPr>
              <a:t>)</a:t>
            </a:r>
            <a:r>
              <a:rPr lang="en-US" baseline="30000" dirty="0">
                <a:sym typeface="Symbol" pitchFamily="18" charset="2"/>
              </a:rPr>
              <a:t>16</a:t>
            </a:r>
            <a:r>
              <a:rPr lang="en-US" dirty="0">
                <a:sym typeface="Symbol" pitchFamily="18" charset="2"/>
              </a:rPr>
              <a:t>O</a:t>
            </a:r>
          </a:p>
        </p:txBody>
      </p:sp>
      <p:grpSp>
        <p:nvGrpSpPr>
          <p:cNvPr id="26" name="Group 25"/>
          <p:cNvGrpSpPr/>
          <p:nvPr/>
        </p:nvGrpSpPr>
        <p:grpSpPr>
          <a:xfrm>
            <a:off x="139700" y="914400"/>
            <a:ext cx="4543425" cy="5867400"/>
            <a:chOff x="139700" y="609600"/>
            <a:chExt cx="4543425" cy="5867400"/>
          </a:xfrm>
        </p:grpSpPr>
        <p:grpSp>
          <p:nvGrpSpPr>
            <p:cNvPr id="4" name="Group 54"/>
            <p:cNvGrpSpPr>
              <a:grpSpLocks/>
            </p:cNvGrpSpPr>
            <p:nvPr/>
          </p:nvGrpSpPr>
          <p:grpSpPr bwMode="auto">
            <a:xfrm>
              <a:off x="139700" y="1524000"/>
              <a:ext cx="4543425" cy="4953000"/>
              <a:chOff x="192" y="951"/>
              <a:chExt cx="2862" cy="3120"/>
            </a:xfrm>
          </p:grpSpPr>
          <p:pic>
            <p:nvPicPr>
              <p:cNvPr id="5" name="Picture 50" descr="600px-CNO_Cycle"/>
              <p:cNvPicPr>
                <a:picLocks noChangeAspect="1" noChangeArrowheads="1"/>
              </p:cNvPicPr>
              <p:nvPr/>
            </p:nvPicPr>
            <p:blipFill>
              <a:blip r:embed="rId4" cstate="print"/>
              <a:srcRect l="4295" r="3976"/>
              <a:stretch>
                <a:fillRect/>
              </a:stretch>
            </p:blipFill>
            <p:spPr bwMode="auto">
              <a:xfrm>
                <a:off x="192" y="951"/>
                <a:ext cx="2862" cy="3120"/>
              </a:xfrm>
              <a:prstGeom prst="rect">
                <a:avLst/>
              </a:prstGeom>
              <a:solidFill>
                <a:schemeClr val="bg1"/>
              </a:solidFill>
            </p:spPr>
          </p:pic>
          <p:sp>
            <p:nvSpPr>
              <p:cNvPr id="6" name="Oval 51"/>
              <p:cNvSpPr>
                <a:spLocks noChangeArrowheads="1"/>
              </p:cNvSpPr>
              <p:nvPr/>
            </p:nvSpPr>
            <p:spPr bwMode="auto">
              <a:xfrm>
                <a:off x="2794" y="2199"/>
                <a:ext cx="240" cy="240"/>
              </a:xfrm>
              <a:prstGeom prst="ellipse">
                <a:avLst/>
              </a:prstGeom>
              <a:noFill/>
              <a:ln w="38100" cap="flat" cmpd="sng" algn="ctr">
                <a:solidFill>
                  <a:srgbClr val="FF0000"/>
                </a:solidFill>
                <a:prstDash val="sysDash"/>
                <a:round/>
                <a:headEnd type="none" w="med" len="med"/>
                <a:tailEnd type="none" w="med" len="med"/>
              </a:ln>
              <a:effectLst/>
            </p:spPr>
            <p:txBody>
              <a:bodyPr wrap="none" anchor="ctr"/>
              <a:lstStyle/>
              <a:p>
                <a:endParaRPr lang="en-US"/>
              </a:p>
            </p:txBody>
          </p:sp>
          <p:sp>
            <p:nvSpPr>
              <p:cNvPr id="7" name="Oval 52"/>
              <p:cNvSpPr>
                <a:spLocks noChangeArrowheads="1"/>
              </p:cNvSpPr>
              <p:nvPr/>
            </p:nvSpPr>
            <p:spPr bwMode="auto">
              <a:xfrm>
                <a:off x="250" y="2007"/>
                <a:ext cx="240" cy="240"/>
              </a:xfrm>
              <a:prstGeom prst="ellipse">
                <a:avLst/>
              </a:prstGeom>
              <a:noFill/>
              <a:ln w="38100" cap="flat" cmpd="sng" algn="ctr">
                <a:solidFill>
                  <a:srgbClr val="FF0000"/>
                </a:solidFill>
                <a:prstDash val="sysDash"/>
                <a:round/>
                <a:headEnd type="none" w="med" len="med"/>
                <a:tailEnd type="none" w="med" len="med"/>
              </a:ln>
              <a:effectLst/>
            </p:spPr>
            <p:txBody>
              <a:bodyPr wrap="none" anchor="ctr"/>
              <a:lstStyle/>
              <a:p>
                <a:endParaRPr lang="en-US"/>
              </a:p>
            </p:txBody>
          </p:sp>
        </p:grpSp>
        <p:grpSp>
          <p:nvGrpSpPr>
            <p:cNvPr id="21" name="Group 20"/>
            <p:cNvGrpSpPr/>
            <p:nvPr/>
          </p:nvGrpSpPr>
          <p:grpSpPr>
            <a:xfrm>
              <a:off x="152400" y="609600"/>
              <a:ext cx="762712" cy="714285"/>
              <a:chOff x="6323888" y="4549924"/>
              <a:chExt cx="762712" cy="714285"/>
            </a:xfrm>
          </p:grpSpPr>
          <p:sp>
            <p:nvSpPr>
              <p:cNvPr id="19" name="Oval 18"/>
              <p:cNvSpPr/>
              <p:nvPr/>
            </p:nvSpPr>
            <p:spPr bwMode="auto">
              <a:xfrm>
                <a:off x="6858000" y="4800600"/>
                <a:ext cx="228600" cy="22860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18" name="Picture 50" descr="600px-CNO_Cycle"/>
              <p:cNvPicPr>
                <a:picLocks noChangeAspect="1" noChangeArrowheads="1"/>
              </p:cNvPicPr>
              <p:nvPr/>
            </p:nvPicPr>
            <p:blipFill>
              <a:blip r:embed="rId4" cstate="print"/>
              <a:srcRect l="9845" t="18461" r="75705" b="67117"/>
              <a:stretch>
                <a:fillRect/>
              </a:stretch>
            </p:blipFill>
            <p:spPr bwMode="auto">
              <a:xfrm>
                <a:off x="6323888" y="4549924"/>
                <a:ext cx="715710" cy="714285"/>
              </a:xfrm>
              <a:prstGeom prst="rect">
                <a:avLst/>
              </a:prstGeom>
              <a:solidFill>
                <a:schemeClr val="bg1"/>
              </a:solidFill>
            </p:spPr>
          </p:pic>
          <p:sp>
            <p:nvSpPr>
              <p:cNvPr id="20" name="Freeform 19"/>
              <p:cNvSpPr/>
              <p:nvPr/>
            </p:nvSpPr>
            <p:spPr bwMode="auto">
              <a:xfrm>
                <a:off x="6985636" y="4832985"/>
                <a:ext cx="55644" cy="135255"/>
              </a:xfrm>
              <a:custGeom>
                <a:avLst/>
                <a:gdLst>
                  <a:gd name="connsiteX0" fmla="*/ 41910 w 46119"/>
                  <a:gd name="connsiteY0" fmla="*/ 0 h 135255"/>
                  <a:gd name="connsiteX1" fmla="*/ 41910 w 46119"/>
                  <a:gd name="connsiteY1" fmla="*/ 0 h 135255"/>
                  <a:gd name="connsiteX2" fmla="*/ 34290 w 46119"/>
                  <a:gd name="connsiteY2" fmla="*/ 26670 h 135255"/>
                  <a:gd name="connsiteX3" fmla="*/ 26670 w 46119"/>
                  <a:gd name="connsiteY3" fmla="*/ 28575 h 135255"/>
                  <a:gd name="connsiteX4" fmla="*/ 24765 w 46119"/>
                  <a:gd name="connsiteY4" fmla="*/ 47625 h 135255"/>
                  <a:gd name="connsiteX5" fmla="*/ 28575 w 46119"/>
                  <a:gd name="connsiteY5" fmla="*/ 51435 h 135255"/>
                  <a:gd name="connsiteX6" fmla="*/ 13335 w 46119"/>
                  <a:gd name="connsiteY6" fmla="*/ 70485 h 135255"/>
                  <a:gd name="connsiteX7" fmla="*/ 0 w 46119"/>
                  <a:gd name="connsiteY7" fmla="*/ 81915 h 135255"/>
                  <a:gd name="connsiteX8" fmla="*/ 26670 w 46119"/>
                  <a:gd name="connsiteY8" fmla="*/ 108585 h 135255"/>
                  <a:gd name="connsiteX9" fmla="*/ 43815 w 46119"/>
                  <a:gd name="connsiteY9" fmla="*/ 135255 h 135255"/>
                  <a:gd name="connsiteX10" fmla="*/ 41910 w 46119"/>
                  <a:gd name="connsiteY10" fmla="*/ 0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119" h="135255">
                    <a:moveTo>
                      <a:pt x="41910" y="0"/>
                    </a:moveTo>
                    <a:lnTo>
                      <a:pt x="41910" y="0"/>
                    </a:lnTo>
                    <a:cubicBezTo>
                      <a:pt x="40645" y="15182"/>
                      <a:pt x="46119" y="21601"/>
                      <a:pt x="34290" y="26670"/>
                    </a:cubicBezTo>
                    <a:cubicBezTo>
                      <a:pt x="31884" y="27701"/>
                      <a:pt x="29210" y="27940"/>
                      <a:pt x="26670" y="28575"/>
                    </a:cubicBezTo>
                    <a:cubicBezTo>
                      <a:pt x="21809" y="35867"/>
                      <a:pt x="19713" y="36258"/>
                      <a:pt x="24765" y="47625"/>
                    </a:cubicBezTo>
                    <a:cubicBezTo>
                      <a:pt x="26615" y="51787"/>
                      <a:pt x="33988" y="51435"/>
                      <a:pt x="28575" y="51435"/>
                    </a:cubicBezTo>
                    <a:lnTo>
                      <a:pt x="13335" y="70485"/>
                    </a:lnTo>
                    <a:lnTo>
                      <a:pt x="0" y="81915"/>
                    </a:lnTo>
                    <a:lnTo>
                      <a:pt x="26670" y="108585"/>
                    </a:lnTo>
                    <a:lnTo>
                      <a:pt x="43815" y="135255"/>
                    </a:lnTo>
                    <a:lnTo>
                      <a:pt x="41910" y="0"/>
                    </a:lnTo>
                    <a:close/>
                  </a:path>
                </a:pathLst>
              </a:cu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22" name="TextBox 21"/>
            <p:cNvSpPr txBox="1"/>
            <p:nvPr/>
          </p:nvSpPr>
          <p:spPr>
            <a:xfrm>
              <a:off x="838200" y="1066800"/>
              <a:ext cx="458780" cy="307777"/>
            </a:xfrm>
            <a:prstGeom prst="rect">
              <a:avLst/>
            </a:prstGeom>
            <a:noFill/>
          </p:spPr>
          <p:txBody>
            <a:bodyPr wrap="none" rtlCol="0">
              <a:spAutoFit/>
            </a:bodyPr>
            <a:lstStyle/>
            <a:p>
              <a:r>
                <a:rPr lang="en-US" sz="1400" baseline="30000" dirty="0" smtClean="0"/>
                <a:t>16</a:t>
              </a:r>
              <a:r>
                <a:rPr lang="en-US" sz="1400" dirty="0" smtClean="0"/>
                <a:t>O</a:t>
              </a:r>
              <a:endParaRPr lang="en-US" sz="1400" dirty="0"/>
            </a:p>
          </p:txBody>
        </p:sp>
        <p:cxnSp>
          <p:nvCxnSpPr>
            <p:cNvPr id="12" name="Straight Arrow Connector 11"/>
            <p:cNvCxnSpPr/>
            <p:nvPr/>
          </p:nvCxnSpPr>
          <p:spPr bwMode="auto">
            <a:xfrm rot="16200000" flipV="1">
              <a:off x="572212" y="1410412"/>
              <a:ext cx="1190714" cy="86526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pic>
        <p:nvPicPr>
          <p:cNvPr id="61444" name="Picture 4"/>
          <p:cNvPicPr>
            <a:picLocks noChangeAspect="1" noChangeArrowheads="1"/>
          </p:cNvPicPr>
          <p:nvPr/>
        </p:nvPicPr>
        <p:blipFill>
          <a:blip r:embed="rId5" cstate="print"/>
          <a:srcRect t="55763" r="9328" b="2233"/>
          <a:stretch>
            <a:fillRect/>
          </a:stretch>
        </p:blipFill>
        <p:spPr bwMode="auto">
          <a:xfrm>
            <a:off x="4990744" y="3881828"/>
            <a:ext cx="3936439" cy="2823772"/>
          </a:xfrm>
          <a:prstGeom prst="rect">
            <a:avLst/>
          </a:prstGeom>
          <a:noFill/>
          <a:ln w="9525">
            <a:noFill/>
            <a:miter lim="800000"/>
            <a:headEnd/>
            <a:tailEnd/>
          </a:ln>
        </p:spPr>
      </p:pic>
      <p:sp>
        <p:nvSpPr>
          <p:cNvPr id="24" name="Rounded Rectangle 23"/>
          <p:cNvSpPr/>
          <p:nvPr/>
        </p:nvSpPr>
        <p:spPr bwMode="auto">
          <a:xfrm>
            <a:off x="5905500" y="2057400"/>
            <a:ext cx="571500" cy="304800"/>
          </a:xfrm>
          <a:prstGeom prst="roundRect">
            <a:avLst/>
          </a:prstGeom>
          <a:solidFill>
            <a:srgbClr val="F8BAA6">
              <a:alpha val="42000"/>
            </a:srgbClr>
          </a:solidFill>
          <a:ln w="9525" cap="flat" cmpd="sng" algn="ctr">
            <a:noFill/>
            <a:prstDash val="solid"/>
            <a:round/>
            <a:headEnd type="none" w="med" len="med"/>
            <a:tailEnd type="none" w="med" len="med"/>
          </a:ln>
          <a:effectLst>
            <a:softEdge rad="3175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28" name="Picture 27" descr="sirius-z.jpg"/>
          <p:cNvPicPr>
            <a:picLocks noChangeAspect="1"/>
          </p:cNvPicPr>
          <p:nvPr/>
        </p:nvPicPr>
        <p:blipFill>
          <a:blip r:embed="rId6"/>
          <a:srcRect l="35931" t="26282" r="32401" b="28734"/>
          <a:stretch>
            <a:fillRect/>
          </a:stretch>
        </p:blipFill>
        <p:spPr>
          <a:xfrm>
            <a:off x="1296980" y="2765751"/>
            <a:ext cx="2360620" cy="2156672"/>
          </a:xfrm>
          <a:prstGeom prst="ellipse">
            <a:avLst/>
          </a:prstGeom>
          <a:ln>
            <a:noFill/>
          </a:ln>
          <a:effectLst>
            <a:softEdge rad="304800"/>
          </a:effectLst>
        </p:spPr>
      </p:pic>
      <p:sp>
        <p:nvSpPr>
          <p:cNvPr id="23" name="Rounded Rectangle 22"/>
          <p:cNvSpPr/>
          <p:nvPr/>
        </p:nvSpPr>
        <p:spPr bwMode="auto">
          <a:xfrm>
            <a:off x="5855368" y="5029200"/>
            <a:ext cx="621632" cy="304800"/>
          </a:xfrm>
          <a:prstGeom prst="roundRect">
            <a:avLst/>
          </a:prstGeom>
          <a:solidFill>
            <a:srgbClr val="F8BAA6">
              <a:alpha val="42000"/>
            </a:srgbClr>
          </a:solidFill>
          <a:ln w="9525" cap="flat" cmpd="sng" algn="ctr">
            <a:noFill/>
            <a:prstDash val="solid"/>
            <a:round/>
            <a:headEnd type="none" w="med" len="med"/>
            <a:tailEnd type="none" w="med" len="med"/>
          </a:ln>
          <a:effectLst>
            <a:softEdge rad="3175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5" name="TextBox 24"/>
          <p:cNvSpPr txBox="1"/>
          <p:nvPr/>
        </p:nvSpPr>
        <p:spPr>
          <a:xfrm>
            <a:off x="5791200" y="5638800"/>
            <a:ext cx="2044149" cy="646331"/>
          </a:xfrm>
          <a:prstGeom prst="rect">
            <a:avLst/>
          </a:prstGeom>
          <a:noFill/>
        </p:spPr>
        <p:txBody>
          <a:bodyPr wrap="none" rtlCol="0">
            <a:spAutoFit/>
          </a:bodyPr>
          <a:lstStyle/>
          <a:p>
            <a:r>
              <a:rPr lang="en-US" dirty="0" smtClean="0"/>
              <a:t>Factor 2 reduction</a:t>
            </a:r>
          </a:p>
          <a:p>
            <a:r>
              <a:rPr lang="en-US" dirty="0" smtClean="0"/>
              <a:t>(at least!)</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z="4000" baseline="30000" dirty="0" smtClean="0">
                <a:latin typeface="Comic Sans MS"/>
                <a:ea typeface="ＭＳ Ｐゴシック" pitchFamily="34" charset="-128"/>
              </a:rPr>
              <a:t>14</a:t>
            </a:r>
            <a:r>
              <a:rPr lang="en-US" sz="4000" dirty="0" smtClean="0">
                <a:latin typeface="Comic Sans MS"/>
                <a:ea typeface="ＭＳ Ｐゴシック" pitchFamily="34" charset="-128"/>
              </a:rPr>
              <a:t>N(p,</a:t>
            </a:r>
            <a:r>
              <a:rPr lang="en-US" sz="4000" dirty="0" smtClean="0">
                <a:latin typeface="Lucida Grande"/>
                <a:ea typeface="Lucida Grande"/>
                <a:cs typeface="Lucida Grande"/>
              </a:rPr>
              <a:t>γ</a:t>
            </a:r>
            <a:r>
              <a:rPr lang="en-US" sz="4000" dirty="0" smtClean="0">
                <a:latin typeface="Comic Sans MS"/>
                <a:ea typeface="ＭＳ Ｐゴシック" pitchFamily="34" charset="-128"/>
              </a:rPr>
              <a:t>)</a:t>
            </a:r>
            <a:r>
              <a:rPr lang="en-US" sz="4000" baseline="30000" dirty="0" smtClean="0">
                <a:latin typeface="Comic Sans MS"/>
                <a:ea typeface="ＭＳ Ｐゴシック" pitchFamily="34" charset="-128"/>
              </a:rPr>
              <a:t>15</a:t>
            </a:r>
            <a:r>
              <a:rPr lang="en-US" sz="4000" dirty="0" smtClean="0">
                <a:latin typeface="Comic Sans MS"/>
                <a:ea typeface="ＭＳ Ｐゴシック" pitchFamily="34" charset="-128"/>
              </a:rPr>
              <a:t>O, the CNO Clock</a:t>
            </a:r>
          </a:p>
        </p:txBody>
      </p:sp>
      <p:pic>
        <p:nvPicPr>
          <p:cNvPr id="60420" name="Picture 4"/>
          <p:cNvPicPr>
            <a:picLocks noChangeAspect="1" noChangeArrowheads="1"/>
          </p:cNvPicPr>
          <p:nvPr/>
        </p:nvPicPr>
        <p:blipFill>
          <a:blip r:embed="rId3" cstate="print"/>
          <a:srcRect/>
          <a:stretch>
            <a:fillRect/>
          </a:stretch>
        </p:blipFill>
        <p:spPr bwMode="auto">
          <a:xfrm>
            <a:off x="1066800" y="1447800"/>
            <a:ext cx="7391400" cy="5256213"/>
          </a:xfrm>
          <a:prstGeom prst="rect">
            <a:avLst/>
          </a:prstGeom>
          <a:noFill/>
          <a:ln w="9525">
            <a:noFill/>
            <a:miter lim="800000"/>
            <a:headEnd/>
            <a:tailEnd/>
          </a:ln>
          <a:effectLst/>
        </p:spPr>
      </p:pic>
      <p:sp>
        <p:nvSpPr>
          <p:cNvPr id="5" name="Rectangle 4"/>
          <p:cNvSpPr/>
          <p:nvPr/>
        </p:nvSpPr>
        <p:spPr bwMode="auto">
          <a:xfrm>
            <a:off x="838200" y="1295400"/>
            <a:ext cx="1066800" cy="403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60421" name="Picture 5"/>
          <p:cNvPicPr>
            <a:picLocks noChangeAspect="1" noChangeArrowheads="1"/>
          </p:cNvPicPr>
          <p:nvPr/>
        </p:nvPicPr>
        <p:blipFill>
          <a:blip r:embed="rId4" cstate="print"/>
          <a:srcRect/>
          <a:stretch>
            <a:fillRect/>
          </a:stretch>
        </p:blipFill>
        <p:spPr bwMode="auto">
          <a:xfrm>
            <a:off x="1170774" y="1546789"/>
            <a:ext cx="7273139" cy="5173099"/>
          </a:xfrm>
          <a:prstGeom prst="rect">
            <a:avLst/>
          </a:prstGeom>
          <a:noFill/>
          <a:ln w="9525">
            <a:noFill/>
            <a:miter lim="800000"/>
            <a:headEnd/>
            <a:tailEnd/>
          </a:ln>
          <a:effectLst/>
        </p:spPr>
      </p:pic>
      <p:sp>
        <p:nvSpPr>
          <p:cNvPr id="6" name="Rectangle 5"/>
          <p:cNvSpPr/>
          <p:nvPr/>
        </p:nvSpPr>
        <p:spPr bwMode="auto">
          <a:xfrm>
            <a:off x="3759437" y="3124200"/>
            <a:ext cx="888763" cy="1905000"/>
          </a:xfrm>
          <a:prstGeom prst="rect">
            <a:avLst/>
          </a:prstGeom>
          <a:solidFill>
            <a:srgbClr val="F8BAA6">
              <a:alpha val="60000"/>
            </a:srgbClr>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dirty="0"/>
          </a:p>
          <a:p>
            <a:pPr marL="0" marR="0" indent="0" algn="ctr" defTabSz="914400" rtl="0" eaLnBrk="0" fontAlgn="base" latinLnBrk="0" hangingPunct="0">
              <a:lnSpc>
                <a:spcPct val="100000"/>
              </a:lnSpc>
              <a:spcBef>
                <a:spcPct val="0"/>
              </a:spcBef>
              <a:spcAft>
                <a:spcPct val="0"/>
              </a:spcAft>
              <a:buClrTx/>
              <a:buSzTx/>
              <a:buFontTx/>
              <a:buNone/>
              <a:tabLst/>
            </a:pPr>
            <a:endParaRPr lang="en-US" sz="1200" dirty="0"/>
          </a:p>
          <a:p>
            <a:pPr marL="0" marR="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tx1"/>
                </a:solidFill>
                <a:effectLst/>
                <a:latin typeface="Arial" charset="0"/>
              </a:rPr>
              <a:t>Stellar</a:t>
            </a:r>
          </a:p>
          <a:p>
            <a:pPr marL="0" marR="0" indent="0" algn="ctr" defTabSz="914400" rtl="0" eaLnBrk="0" fontAlgn="base" latinLnBrk="0" hangingPunct="0">
              <a:lnSpc>
                <a:spcPct val="100000"/>
              </a:lnSpc>
              <a:spcBef>
                <a:spcPct val="0"/>
              </a:spcBef>
              <a:spcAft>
                <a:spcPct val="0"/>
              </a:spcAft>
              <a:buClrTx/>
              <a:buSzTx/>
              <a:buFontTx/>
              <a:buNone/>
              <a:tabLst/>
            </a:pPr>
            <a:r>
              <a:rPr lang="en-US" sz="1700" dirty="0" smtClean="0"/>
              <a:t>Energy</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700" b="0" i="0" u="none" strike="noStrike" cap="none" normalizeH="0" baseline="0" dirty="0" smtClean="0">
                <a:ln>
                  <a:noFill/>
                </a:ln>
                <a:solidFill>
                  <a:schemeClr val="tx1"/>
                </a:solidFill>
                <a:effectLst/>
                <a:latin typeface="Arial" charset="0"/>
              </a:rPr>
              <a:t>Range</a:t>
            </a:r>
          </a:p>
        </p:txBody>
      </p:sp>
      <p:sp>
        <p:nvSpPr>
          <p:cNvPr id="8" name="TextBox 7"/>
          <p:cNvSpPr txBox="1"/>
          <p:nvPr/>
        </p:nvSpPr>
        <p:spPr>
          <a:xfrm>
            <a:off x="559750" y="1563880"/>
            <a:ext cx="4419600" cy="2277547"/>
          </a:xfrm>
          <a:prstGeom prst="rect">
            <a:avLst/>
          </a:prstGeom>
          <a:solidFill>
            <a:srgbClr val="FF0000"/>
          </a:solidFill>
          <a:ln w="12700">
            <a:solidFill>
              <a:srgbClr val="180C00"/>
            </a:solidFill>
          </a:ln>
        </p:spPr>
        <p:txBody>
          <a:bodyPr wrap="square" rtlCol="0">
            <a:spAutoFit/>
          </a:bodyPr>
          <a:lstStyle/>
          <a:p>
            <a:pPr>
              <a:buFont typeface="Wingdings" pitchFamily="2" charset="2"/>
              <a:buChar char="Ø"/>
            </a:pPr>
            <a:r>
              <a:rPr lang="en-US" dirty="0" smtClean="0">
                <a:solidFill>
                  <a:schemeClr val="bg1"/>
                </a:solidFill>
              </a:rPr>
              <a:t> solar CNO neutrino production </a:t>
            </a:r>
          </a:p>
          <a:p>
            <a:pPr>
              <a:buFont typeface="Wingdings" pitchFamily="2" charset="2"/>
              <a:buChar char="Ø"/>
            </a:pPr>
            <a:endParaRPr lang="en-US" sz="800" dirty="0" smtClean="0">
              <a:solidFill>
                <a:schemeClr val="bg1"/>
              </a:solidFill>
            </a:endParaRPr>
          </a:p>
          <a:p>
            <a:pPr>
              <a:buFont typeface="Wingdings" pitchFamily="2" charset="2"/>
              <a:buChar char="Ø"/>
            </a:pPr>
            <a:r>
              <a:rPr lang="en-US" dirty="0" smtClean="0">
                <a:solidFill>
                  <a:schemeClr val="bg1"/>
                </a:solidFill>
              </a:rPr>
              <a:t> age analysis of globular clusters</a:t>
            </a:r>
          </a:p>
          <a:p>
            <a:pPr>
              <a:buFont typeface="Wingdings" pitchFamily="2" charset="2"/>
              <a:buChar char="Ø"/>
            </a:pPr>
            <a:endParaRPr lang="en-US" sz="800" dirty="0" smtClean="0">
              <a:solidFill>
                <a:schemeClr val="bg1"/>
              </a:solidFill>
            </a:endParaRPr>
          </a:p>
          <a:p>
            <a:pPr>
              <a:buFont typeface="Wingdings" pitchFamily="2" charset="2"/>
              <a:buChar char="Ø"/>
            </a:pPr>
            <a:r>
              <a:rPr lang="en-US" dirty="0">
                <a:solidFill>
                  <a:schemeClr val="bg1"/>
                </a:solidFill>
              </a:rPr>
              <a:t> </a:t>
            </a:r>
            <a:r>
              <a:rPr lang="en-US" baseline="30000" dirty="0" smtClean="0">
                <a:solidFill>
                  <a:schemeClr val="bg1"/>
                </a:solidFill>
              </a:rPr>
              <a:t>22</a:t>
            </a:r>
            <a:r>
              <a:rPr lang="en-US" dirty="0" smtClean="0">
                <a:solidFill>
                  <a:schemeClr val="bg1"/>
                </a:solidFill>
              </a:rPr>
              <a:t>Ne &amp; n production in red giants </a:t>
            </a:r>
          </a:p>
          <a:p>
            <a:r>
              <a:rPr lang="en-US" dirty="0">
                <a:solidFill>
                  <a:schemeClr val="bg1"/>
                </a:solidFill>
              </a:rPr>
              <a:t> </a:t>
            </a:r>
            <a:r>
              <a:rPr lang="en-US" dirty="0" smtClean="0">
                <a:solidFill>
                  <a:schemeClr val="bg1"/>
                </a:solidFill>
              </a:rPr>
              <a:t>   consequences for s-process and </a:t>
            </a:r>
          </a:p>
          <a:p>
            <a:r>
              <a:rPr lang="en-US" dirty="0">
                <a:solidFill>
                  <a:schemeClr val="bg1"/>
                </a:solidFill>
              </a:rPr>
              <a:t> </a:t>
            </a:r>
            <a:r>
              <a:rPr lang="en-US" dirty="0" smtClean="0">
                <a:solidFill>
                  <a:schemeClr val="bg1"/>
                </a:solidFill>
              </a:rPr>
              <a:t>   p-process nucleosynthesis in SN II</a:t>
            </a:r>
          </a:p>
          <a:p>
            <a:r>
              <a:rPr lang="en-US" dirty="0" smtClean="0">
                <a:solidFill>
                  <a:schemeClr val="bg1"/>
                </a:solidFill>
              </a:rPr>
              <a:t>    and for flame front propagation in </a:t>
            </a:r>
          </a:p>
          <a:p>
            <a:r>
              <a:rPr lang="en-US" dirty="0">
                <a:solidFill>
                  <a:schemeClr val="bg1"/>
                </a:solidFill>
              </a:rPr>
              <a:t> </a:t>
            </a:r>
            <a:r>
              <a:rPr lang="en-US" dirty="0" smtClean="0">
                <a:solidFill>
                  <a:schemeClr val="bg1"/>
                </a:solidFill>
              </a:rPr>
              <a:t>   SN Ia</a:t>
            </a:r>
          </a:p>
        </p:txBody>
      </p:sp>
      <p:sp>
        <p:nvSpPr>
          <p:cNvPr id="10" name="Text Box 15"/>
          <p:cNvSpPr txBox="1">
            <a:spLocks noChangeArrowheads="1"/>
          </p:cNvSpPr>
          <p:nvPr/>
        </p:nvSpPr>
        <p:spPr bwMode="auto">
          <a:xfrm>
            <a:off x="3200400" y="5257800"/>
            <a:ext cx="1942041" cy="523220"/>
          </a:xfrm>
          <a:prstGeom prst="rect">
            <a:avLst/>
          </a:prstGeom>
          <a:noFill/>
          <a:ln w="9525">
            <a:noFill/>
            <a:miter lim="800000"/>
            <a:headEnd/>
            <a:tailEnd/>
          </a:ln>
          <a:effectLst/>
        </p:spPr>
        <p:txBody>
          <a:bodyPr wrap="none">
            <a:spAutoFit/>
          </a:bodyPr>
          <a:lstStyle/>
          <a:p>
            <a:r>
              <a:rPr lang="en-US" sz="2800" baseline="30000" dirty="0" smtClean="0"/>
              <a:t>14</a:t>
            </a:r>
            <a:r>
              <a:rPr lang="en-US" sz="2800" dirty="0" smtClean="0"/>
              <a:t>N</a:t>
            </a:r>
            <a:r>
              <a:rPr lang="en-US" sz="2800" dirty="0"/>
              <a:t>(p,</a:t>
            </a:r>
            <a:r>
              <a:rPr lang="en-US" sz="2800" dirty="0">
                <a:sym typeface="Symbol" pitchFamily="18" charset="2"/>
              </a:rPr>
              <a:t>)</a:t>
            </a:r>
            <a:r>
              <a:rPr lang="en-US" sz="2800" baseline="30000" dirty="0" smtClean="0">
                <a:sym typeface="Symbol" pitchFamily="18" charset="2"/>
              </a:rPr>
              <a:t>15</a:t>
            </a:r>
            <a:r>
              <a:rPr lang="en-US" sz="2800" dirty="0" smtClean="0">
                <a:sym typeface="Symbol" pitchFamily="18" charset="2"/>
              </a:rPr>
              <a:t>O</a:t>
            </a:r>
            <a:endParaRPr lang="en-US" sz="2800" dirty="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fade">
                                      <p:cBhvr>
                                        <p:cTn id="7" dur="2000"/>
                                        <p:tgtEl>
                                          <p:spTgt spid="604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1821</Words>
  <Application>Microsoft Office PowerPoint</Application>
  <PresentationFormat>Bildschirmpräsentation (4:3)</PresentationFormat>
  <Paragraphs>366</Paragraphs>
  <Slides>44</Slides>
  <Notes>28</Notes>
  <HiddenSlides>0</HiddenSlides>
  <MMClips>0</MMClips>
  <ScaleCrop>false</ScaleCrop>
  <HeadingPairs>
    <vt:vector size="8" baseType="variant">
      <vt:variant>
        <vt:lpstr>Design</vt:lpstr>
      </vt:variant>
      <vt:variant>
        <vt:i4>1</vt:i4>
      </vt:variant>
      <vt:variant>
        <vt:lpstr>Verknüpfungen</vt:lpstr>
      </vt:variant>
      <vt:variant>
        <vt:i4>1</vt:i4>
      </vt:variant>
      <vt:variant>
        <vt:lpstr>Eingebettete OLE-Server</vt:lpstr>
      </vt:variant>
      <vt:variant>
        <vt:i4>1</vt:i4>
      </vt:variant>
      <vt:variant>
        <vt:lpstr>Folientitel</vt:lpstr>
      </vt:variant>
      <vt:variant>
        <vt:i4>44</vt:i4>
      </vt:variant>
    </vt:vector>
  </HeadingPairs>
  <TitlesOfParts>
    <vt:vector size="47" baseType="lpstr">
      <vt:lpstr>Default Design</vt:lpstr>
      <vt:lpstr>Macintosh HD:Users:mwiesche:Desktop:NSL Proposal:proposal 2010:Equipment development.doc!OLE_LINK3</vt:lpstr>
      <vt:lpstr>Equation</vt:lpstr>
      <vt:lpstr>PowerPoint-Präsentation</vt:lpstr>
      <vt:lpstr>PowerPoint-Präsentation</vt:lpstr>
      <vt:lpstr>PowerPoint-Präsentation</vt:lpstr>
      <vt:lpstr>PowerPoint-Präsentation</vt:lpstr>
      <vt:lpstr>PowerPoint-Präsentation</vt:lpstr>
      <vt:lpstr>3He(3He,2p)4He a unique Accomplishment</vt:lpstr>
      <vt:lpstr>3He(α,γ)7Be, Trigger of Solar Neutrinos</vt:lpstr>
      <vt:lpstr>15N(p,γ)16O, Unexpected Uncertainties</vt:lpstr>
      <vt:lpstr>14N(p,γ)15O, the CNO Clock</vt:lpstr>
      <vt:lpstr>New measurements to improve data situation</vt:lpstr>
      <vt:lpstr>Reactions in stellar Helium burning</vt:lpstr>
      <vt:lpstr>12C(a,)16O, the Holy Grail</vt:lpstr>
      <vt:lpstr>PowerPoint-Präsentation</vt:lpstr>
      <vt:lpstr>Nucleosynthesis in He burning</vt:lpstr>
      <vt:lpstr>Uncertainties in the 22Ne+ reaction rates</vt:lpstr>
      <vt:lpstr>Complementary measurements</vt:lpstr>
      <vt:lpstr>Remaining uncertainty</vt:lpstr>
      <vt:lpstr>Cross section measurements at small accelerators</vt:lpstr>
      <vt:lpstr>LUNA, the first accelerator underground</vt:lpstr>
      <vt:lpstr>Inverse kinematics              with recoil separators</vt:lpstr>
      <vt:lpstr>New Initiatives from St. George to ...</vt:lpstr>
      <vt:lpstr>Status of St. George System</vt:lpstr>
      <vt:lpstr>Beam Optics Simulation for 22Ne+α</vt:lpstr>
      <vt:lpstr>Heavy Ion Accelerator at Notre Dame</vt:lpstr>
      <vt:lpstr>Digging underground</vt:lpstr>
      <vt:lpstr>Delivery of Sta. ANA</vt:lpstr>
      <vt:lpstr>Status of Sta. ANA</vt:lpstr>
      <vt:lpstr>PowerPoint-Präsentation</vt:lpstr>
      <vt:lpstr>PowerPoint-Präsentation</vt:lpstr>
      <vt:lpstr>Accelerators Underground</vt:lpstr>
      <vt:lpstr>PowerPoint-Präsentation</vt:lpstr>
      <vt:lpstr>PowerPoint-Präsentation</vt:lpstr>
      <vt:lpstr>Goals and Projections for  a new US Underground Accelerator Laboratory?</vt:lpstr>
      <vt:lpstr>US Proposal of DIANA </vt:lpstr>
      <vt:lpstr>DIANA Design</vt:lpstr>
      <vt:lpstr>Equipment Development by university consortium, CSM, ND, UNC, WMU</vt:lpstr>
      <vt:lpstr>Yield and Count Rate Estimates</vt:lpstr>
      <vt:lpstr>Yield and Count Rate Estimates</vt:lpstr>
      <vt:lpstr>DIANA Facility Concept</vt:lpstr>
      <vt:lpstr>PowerPoint-Präsentation</vt:lpstr>
      <vt:lpstr>PowerPoint-Präsentation</vt:lpstr>
      <vt:lpstr>PowerPoint-Präsentation</vt:lpstr>
      <vt:lpstr>Alternative Plans, Alternative Locations</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Wiescher</dc:creator>
  <cp:lastModifiedBy>audimax</cp:lastModifiedBy>
  <cp:revision>622</cp:revision>
  <cp:lastPrinted>2011-09-02T17:37:34Z</cp:lastPrinted>
  <dcterms:created xsi:type="dcterms:W3CDTF">2011-09-23T11:29:58Z</dcterms:created>
  <dcterms:modified xsi:type="dcterms:W3CDTF">2012-02-06T07:27:39Z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