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424" r:id="rId3"/>
    <p:sldId id="259" r:id="rId4"/>
    <p:sldId id="261" r:id="rId5"/>
    <p:sldId id="458" r:id="rId6"/>
    <p:sldId id="340" r:id="rId7"/>
    <p:sldId id="394" r:id="rId8"/>
    <p:sldId id="395" r:id="rId9"/>
    <p:sldId id="459" r:id="rId10"/>
    <p:sldId id="460" r:id="rId11"/>
    <p:sldId id="341" r:id="rId12"/>
    <p:sldId id="318" r:id="rId13"/>
    <p:sldId id="392" r:id="rId14"/>
    <p:sldId id="393" r:id="rId15"/>
    <p:sldId id="314" r:id="rId16"/>
    <p:sldId id="413" r:id="rId17"/>
    <p:sldId id="418" r:id="rId18"/>
    <p:sldId id="415" r:id="rId19"/>
    <p:sldId id="417" r:id="rId20"/>
    <p:sldId id="420" r:id="rId21"/>
    <p:sldId id="421" r:id="rId22"/>
    <p:sldId id="37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390" r:id="rId36"/>
    <p:sldId id="457" r:id="rId37"/>
    <p:sldId id="281" r:id="rId38"/>
    <p:sldId id="462" r:id="rId39"/>
    <p:sldId id="463" r:id="rId40"/>
    <p:sldId id="461" r:id="rId41"/>
    <p:sldId id="391" r:id="rId42"/>
    <p:sldId id="411" r:id="rId43"/>
    <p:sldId id="412" r:id="rId44"/>
    <p:sldId id="344" r:id="rId45"/>
    <p:sldId id="346" r:id="rId46"/>
    <p:sldId id="432" r:id="rId47"/>
    <p:sldId id="433" r:id="rId48"/>
    <p:sldId id="425" r:id="rId49"/>
    <p:sldId id="427" r:id="rId50"/>
    <p:sldId id="428" r:id="rId51"/>
    <p:sldId id="429" r:id="rId52"/>
    <p:sldId id="430" r:id="rId53"/>
    <p:sldId id="431" r:id="rId54"/>
    <p:sldId id="436" r:id="rId55"/>
    <p:sldId id="437" r:id="rId56"/>
    <p:sldId id="438" r:id="rId57"/>
    <p:sldId id="440" r:id="rId58"/>
    <p:sldId id="441" r:id="rId59"/>
    <p:sldId id="445" r:id="rId60"/>
    <p:sldId id="446" r:id="rId61"/>
    <p:sldId id="447" r:id="rId62"/>
    <p:sldId id="442" r:id="rId63"/>
    <p:sldId id="444" r:id="rId64"/>
    <p:sldId id="443" r:id="rId65"/>
    <p:sldId id="448" r:id="rId66"/>
    <p:sldId id="451" r:id="rId67"/>
    <p:sldId id="464" r:id="rId68"/>
    <p:sldId id="465" r:id="rId69"/>
    <p:sldId id="454" r:id="rId70"/>
    <p:sldId id="455" r:id="rId71"/>
    <p:sldId id="456" r:id="rId72"/>
    <p:sldId id="315" r:id="rId73"/>
    <p:sldId id="397" r:id="rId7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333FF"/>
    <a:srgbClr val="7B4935"/>
    <a:srgbClr val="F3A3A3"/>
    <a:srgbClr val="6AF685"/>
    <a:srgbClr val="EA0000"/>
    <a:srgbClr val="EB6767"/>
    <a:srgbClr val="FF5353"/>
    <a:srgbClr val="F09090"/>
    <a:srgbClr val="A8FAB8"/>
    <a:srgbClr val="F2B6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9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52BB1-85E1-4928-8598-A7D54863EEE5}" type="datetimeFigureOut">
              <a:rPr lang="de-DE" smtClean="0"/>
              <a:pPr/>
              <a:t>07.02.2012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D5E1-6488-4DBA-B8B3-6FAFDB9A2C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72167-5344-4B24-9091-E379786C92D9}" type="slidenum">
              <a:rPr lang="de-DE" smtClean="0">
                <a:latin typeface="Arial" pitchFamily="34" charset="0"/>
              </a:rPr>
              <a:pPr>
                <a:defRPr/>
              </a:pPr>
              <a:t>58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72167-5344-4B24-9091-E379786C92D9}" type="slidenum">
              <a:rPr lang="de-DE" smtClean="0">
                <a:latin typeface="Arial" pitchFamily="34" charset="0"/>
              </a:rPr>
              <a:pPr>
                <a:defRPr/>
              </a:pPr>
              <a:t>59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72167-5344-4B24-9091-E379786C92D9}" type="slidenum">
              <a:rPr lang="de-DE" smtClean="0">
                <a:latin typeface="Arial" pitchFamily="34" charset="0"/>
              </a:rPr>
              <a:pPr>
                <a:defRPr/>
              </a:pPr>
              <a:t>60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72167-5344-4B24-9091-E379786C92D9}" type="slidenum">
              <a:rPr lang="de-DE" smtClean="0">
                <a:latin typeface="Arial" pitchFamily="34" charset="0"/>
              </a:rPr>
              <a:pPr>
                <a:defRPr/>
              </a:pPr>
              <a:t>61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43438" y="2000240"/>
            <a:ext cx="4225925" cy="4241800"/>
            <a:chOff x="3354" y="1048"/>
            <a:chExt cx="2662" cy="2672"/>
          </a:xfrm>
        </p:grpSpPr>
        <p:pic>
          <p:nvPicPr>
            <p:cNvPr id="4" name="Picture 9" descr="UzK_Logo_50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4" y="1076"/>
              <a:ext cx="2622" cy="2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11"/>
            <p:cNvSpPr>
              <a:spLocks noChangeArrowheads="1"/>
            </p:cNvSpPr>
            <p:nvPr userDrawn="1"/>
          </p:nvSpPr>
          <p:spPr bwMode="auto">
            <a:xfrm>
              <a:off x="3354" y="1048"/>
              <a:ext cx="2662" cy="2672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Symbol" pitchFamily="18" charset="2"/>
                <a:cs typeface="+mn-cs"/>
              </a:endParaRPr>
            </a:p>
          </p:txBody>
        </p:sp>
      </p:grp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71488" y="393700"/>
            <a:ext cx="8491537" cy="1290638"/>
          </a:xfrm>
          <a:prstGeom prst="roundRect">
            <a:avLst>
              <a:gd name="adj" fmla="val 16667"/>
            </a:avLst>
          </a:prstGeom>
          <a:solidFill>
            <a:schemeClr val="tx1">
              <a:alpha val="77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latin typeface="Symbol" pitchFamily="18" charset="2"/>
              <a:cs typeface="+mn-cs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587875" y="6562725"/>
            <a:ext cx="34782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de-DE" sz="1200" b="1">
                <a:solidFill>
                  <a:schemeClr val="bg1"/>
                </a:solidFill>
                <a:cs typeface="+mn-cs"/>
              </a:rPr>
              <a:t>Experimente für den astrophysikalischen </a:t>
            </a:r>
            <a:r>
              <a:rPr lang="de-DE" sz="1200" b="1" i="1">
                <a:solidFill>
                  <a:schemeClr val="bg1"/>
                </a:solidFill>
                <a:cs typeface="+mn-cs"/>
              </a:rPr>
              <a:t>p</a:t>
            </a:r>
            <a:r>
              <a:rPr lang="de-DE" sz="1200" b="1">
                <a:solidFill>
                  <a:schemeClr val="bg1"/>
                </a:solidFill>
                <a:cs typeface="+mn-cs"/>
              </a:rPr>
              <a:t>-Prozess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62000" y="6564313"/>
            <a:ext cx="329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de-DE" sz="1200" b="1">
                <a:solidFill>
                  <a:schemeClr val="bg1"/>
                </a:solidFill>
                <a:cs typeface="+mn-cs"/>
              </a:rPr>
              <a:t>J. </a:t>
            </a:r>
            <a:r>
              <a:rPr lang="de-DE" sz="1200" b="1" err="1">
                <a:solidFill>
                  <a:schemeClr val="bg1"/>
                </a:solidFill>
                <a:cs typeface="+mn-cs"/>
              </a:rPr>
              <a:t>Hasper</a:t>
            </a:r>
            <a:r>
              <a:rPr lang="de-DE" sz="1200" b="1">
                <a:solidFill>
                  <a:schemeClr val="bg1"/>
                </a:solidFill>
                <a:cs typeface="+mn-cs"/>
              </a:rPr>
              <a:t>, IKP, </a:t>
            </a:r>
            <a:r>
              <a:rPr lang="de-DE" sz="1200" b="1" err="1" smtClean="0">
                <a:solidFill>
                  <a:schemeClr val="bg1"/>
                </a:solidFill>
                <a:cs typeface="+mn-cs"/>
              </a:rPr>
              <a:t>niversität</a:t>
            </a:r>
            <a:r>
              <a:rPr lang="de-DE" sz="1200" b="1" smtClean="0">
                <a:solidFill>
                  <a:schemeClr val="bg1"/>
                </a:solidFill>
                <a:cs typeface="+mn-cs"/>
              </a:rPr>
              <a:t> </a:t>
            </a:r>
            <a:r>
              <a:rPr lang="de-DE" sz="1200" b="1">
                <a:solidFill>
                  <a:schemeClr val="bg1"/>
                </a:solidFill>
                <a:cs typeface="+mn-cs"/>
              </a:rPr>
              <a:t>zu Köln, AG </a:t>
            </a:r>
            <a:r>
              <a:rPr lang="de-DE" sz="1200" b="1" err="1">
                <a:solidFill>
                  <a:schemeClr val="bg1"/>
                </a:solidFill>
                <a:cs typeface="+mn-cs"/>
              </a:rPr>
              <a:t>Zilges</a:t>
            </a:r>
            <a:endParaRPr lang="de-DE" sz="12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98450" y="317500"/>
            <a:ext cx="8556625" cy="125730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latin typeface="Symbol" pitchFamily="18" charset="2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8500" y="433388"/>
            <a:ext cx="7772400" cy="67945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6564313"/>
            <a:ext cx="3857620" cy="293687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latin typeface="Symbol" pitchFamily="18" charset="2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857620" y="6562725"/>
            <a:ext cx="5286380" cy="2952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latin typeface="Symbol" pitchFamily="18" charset="2"/>
              <a:cs typeface="+mn-cs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 userDrawn="1"/>
        </p:nvSpPr>
        <p:spPr bwMode="auto">
          <a:xfrm>
            <a:off x="0" y="6559550"/>
            <a:ext cx="329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de-DE" sz="1200" b="1" smtClean="0">
                <a:solidFill>
                  <a:schemeClr val="bg1"/>
                </a:solidFill>
                <a:cs typeface="+mn-cs"/>
              </a:rPr>
              <a:t>L.</a:t>
            </a:r>
            <a:r>
              <a:rPr lang="de-DE" sz="1200" b="1" baseline="0" smtClean="0">
                <a:solidFill>
                  <a:schemeClr val="bg1"/>
                </a:solidFill>
                <a:cs typeface="+mn-cs"/>
              </a:rPr>
              <a:t> </a:t>
            </a:r>
            <a:r>
              <a:rPr lang="de-DE" sz="1200" b="1" baseline="0" err="1" smtClean="0">
                <a:solidFill>
                  <a:schemeClr val="bg1"/>
                </a:solidFill>
                <a:cs typeface="+mn-cs"/>
              </a:rPr>
              <a:t>Netterdon</a:t>
            </a:r>
            <a:r>
              <a:rPr lang="de-DE" sz="1200" b="1" baseline="0" smtClean="0">
                <a:solidFill>
                  <a:schemeClr val="bg1"/>
                </a:solidFill>
                <a:cs typeface="+mn-cs"/>
              </a:rPr>
              <a:t>, IKP, Universität zu Köln, AG Zilges</a:t>
            </a:r>
            <a:endParaRPr lang="de-DE" sz="12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 userDrawn="1"/>
        </p:nvSpPr>
        <p:spPr bwMode="auto">
          <a:xfrm>
            <a:off x="3857620" y="6559550"/>
            <a:ext cx="3549651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de-DE" sz="1200" b="1" smtClean="0">
                <a:solidFill>
                  <a:schemeClr val="bg1"/>
                </a:solidFill>
                <a:cs typeface="+mn-cs"/>
              </a:rPr>
              <a:t>Experimental facilities for reaction studies in Nuclear</a:t>
            </a:r>
            <a:r>
              <a:rPr lang="de-DE" sz="1200" b="1" baseline="0" smtClean="0">
                <a:solidFill>
                  <a:schemeClr val="bg1"/>
                </a:solidFill>
                <a:cs typeface="+mn-cs"/>
              </a:rPr>
              <a:t> Astrophysics</a:t>
            </a:r>
            <a:endParaRPr lang="de-DE" sz="1200" b="1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229600" cy="5492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517525"/>
            <a:ext cx="9144000" cy="142875"/>
          </a:xfrm>
          <a:prstGeom prst="rect">
            <a:avLst/>
          </a:prstGeom>
          <a:gradFill rotWithShape="1">
            <a:gsLst>
              <a:gs pos="0">
                <a:srgbClr val="000000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latin typeface="Symbol" pitchFamily="18" charset="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66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latin typeface="Symbol" pitchFamily="18" charset="2"/>
              <a:cs typeface="+mn-cs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64313"/>
            <a:ext cx="3857620" cy="293687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latin typeface="Symbol" pitchFamily="18" charset="2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857620" y="6562725"/>
            <a:ext cx="5286380" cy="2952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latin typeface="Symbol" pitchFamily="18" charset="2"/>
              <a:cs typeface="+mn-cs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0" y="6559550"/>
            <a:ext cx="329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de-DE" sz="1200" b="1" smtClean="0">
                <a:solidFill>
                  <a:schemeClr val="bg1"/>
                </a:solidFill>
                <a:cs typeface="+mn-cs"/>
              </a:rPr>
              <a:t>L.</a:t>
            </a:r>
            <a:r>
              <a:rPr lang="de-DE" sz="1200" b="1" baseline="0" smtClean="0">
                <a:solidFill>
                  <a:schemeClr val="bg1"/>
                </a:solidFill>
                <a:cs typeface="+mn-cs"/>
              </a:rPr>
              <a:t> </a:t>
            </a:r>
            <a:r>
              <a:rPr lang="de-DE" sz="1200" b="1" baseline="0" err="1" smtClean="0">
                <a:solidFill>
                  <a:schemeClr val="bg1"/>
                </a:solidFill>
                <a:cs typeface="+mn-cs"/>
              </a:rPr>
              <a:t>Netterdon</a:t>
            </a:r>
            <a:r>
              <a:rPr lang="de-DE" sz="1200" b="1" baseline="0" smtClean="0">
                <a:solidFill>
                  <a:schemeClr val="bg1"/>
                </a:solidFill>
                <a:cs typeface="+mn-cs"/>
              </a:rPr>
              <a:t>, IKP, Universität zu Köln, AG Zilges</a:t>
            </a:r>
            <a:endParaRPr lang="de-DE" sz="12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857620" y="6559550"/>
            <a:ext cx="3549651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de-DE" sz="1200" b="1" smtClean="0">
                <a:solidFill>
                  <a:schemeClr val="bg1"/>
                </a:solidFill>
                <a:cs typeface="+mn-cs"/>
              </a:rPr>
              <a:t>Experimental facilities for reaction</a:t>
            </a:r>
            <a:r>
              <a:rPr lang="de-DE" sz="1200" b="1" baseline="0" smtClean="0">
                <a:solidFill>
                  <a:schemeClr val="bg1"/>
                </a:solidFill>
                <a:cs typeface="+mn-cs"/>
              </a:rPr>
              <a:t> studies in Nuclear Astrophysics</a:t>
            </a:r>
            <a:endParaRPr lang="de-DE" sz="1200" b="1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6000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684000"/>
          </a:xfrm>
        </p:spPr>
        <p:txBody>
          <a:bodyPr/>
          <a:lstStyle/>
          <a:p>
            <a:r>
              <a:rPr lang="de-DE" smtClean="0"/>
              <a:t>Experimental facilities for reaction studies in </a:t>
            </a:r>
            <a:br>
              <a:rPr lang="de-DE" smtClean="0"/>
            </a:br>
            <a:r>
              <a:rPr lang="de-DE" smtClean="0"/>
              <a:t>Nuclear Astrophysics in Cologne</a:t>
            </a:r>
            <a:endParaRPr lang="de-D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124075"/>
            <a:ext cx="9144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2400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de-DE" sz="2400" i="0" u="sng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i="0" u="sng" strike="noStrike" kern="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Netterdon</a:t>
            </a:r>
            <a:r>
              <a:rPr kumimoji="0" lang="de-DE" sz="240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Elvers, J. Endres, A. Hennig*,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tabLst/>
              <a:defRPr/>
            </a:pPr>
            <a:r>
              <a:rPr kumimoji="0" lang="de-DE" sz="240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Sauerwein*, F. Schlüter, and </a:t>
            </a:r>
            <a:r>
              <a:rPr kumimoji="0" lang="de-DE" sz="2400" i="0" u="none" strike="noStrike" kern="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de-DE" sz="240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2400" i="0" u="none" strike="noStrike" kern="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Zilges</a:t>
            </a:r>
            <a:endParaRPr kumimoji="0" lang="de-DE" sz="2400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AutoNum type="alphaUcPeriod"/>
              <a:tabLst/>
              <a:defRPr/>
            </a:pPr>
            <a:endParaRPr kumimoji="0" lang="de-DE" sz="2400" i="0" u="none" strike="noStrike" kern="0" cap="none" spc="0" normalizeH="0" baseline="30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 für Kernphysik, Universität zu Köln</a:t>
            </a:r>
            <a:b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496</a:t>
            </a:r>
            <a:r>
              <a:rPr kumimoji="0" lang="de-DE" sz="20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WE-Heraeus Seminar</a:t>
            </a:r>
            <a:r>
              <a:rPr kumimoji="0" lang="de-DE" sz="20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„Astrophysics with modern small-scale accelerators“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30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 Honnef, February</a:t>
            </a:r>
            <a:r>
              <a:rPr kumimoji="0" lang="de-DE" sz="20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08</a:t>
            </a:r>
            <a:r>
              <a:rPr kumimoji="0" lang="de-DE" sz="20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de-DE" sz="20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de-DE" sz="20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</a:t>
            </a:r>
            <a:endParaRPr kumimoji="0" lang="de-DE" sz="2000" b="0" i="0" u="none" strike="noStrike" kern="0" cap="none" spc="0" normalizeH="0" baseline="30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Grafik 6" descr="ikp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20" y="3886208"/>
            <a:ext cx="1383678" cy="175550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45990" y="5929330"/>
            <a:ext cx="68520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/>
              <a:t>Supported by the DFG under contract DFG (ZI 510/5-1, INST 216/544-1)</a:t>
            </a:r>
          </a:p>
          <a:p>
            <a:pPr algn="ctr"/>
            <a:r>
              <a:rPr lang="de-DE" sz="1400" smtClean="0"/>
              <a:t>*Member of the Bonn-Cologne Graduate School of Physics and Astronomy</a:t>
            </a:r>
            <a:endParaRPr lang="de-DE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Clover detectors</a:t>
            </a:r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158" y="857232"/>
            <a:ext cx="6900882" cy="5218113"/>
          </a:xfrm>
        </p:spPr>
        <p:txBody>
          <a:bodyPr/>
          <a:lstStyle/>
          <a:p>
            <a:r>
              <a:rPr lang="de-DE" smtClean="0"/>
              <a:t>4 independent crystals</a:t>
            </a:r>
          </a:p>
          <a:p>
            <a:r>
              <a:rPr lang="de-DE" smtClean="0"/>
              <a:t>rel. efficiency of 120 %</a:t>
            </a:r>
          </a:p>
          <a:p>
            <a:endParaRPr lang="de-DE" smtClean="0"/>
          </a:p>
          <a:p>
            <a:r>
              <a:rPr lang="de-DE" smtClean="0"/>
              <a:t>advantages:</a:t>
            </a:r>
          </a:p>
          <a:p>
            <a:pPr lvl="1"/>
            <a:r>
              <a:rPr lang="de-DE" smtClean="0"/>
              <a:t>higher count rates</a:t>
            </a:r>
          </a:p>
          <a:p>
            <a:pPr lvl="1"/>
            <a:r>
              <a:rPr lang="de-DE" smtClean="0"/>
              <a:t>reduced summing effects</a:t>
            </a:r>
          </a:p>
          <a:p>
            <a:pPr lvl="1"/>
            <a:r>
              <a:rPr lang="de-DE" smtClean="0"/>
              <a:t>Compton polarimetry</a:t>
            </a:r>
          </a:p>
          <a:p>
            <a:pPr lvl="1"/>
            <a:r>
              <a:rPr lang="de-DE" smtClean="0"/>
              <a:t>add-back algorithms</a:t>
            </a:r>
          </a:p>
          <a:p>
            <a:pPr lvl="1"/>
            <a:r>
              <a:rPr lang="de-DE" smtClean="0"/>
              <a:t>claim </a:t>
            </a:r>
            <a:r>
              <a:rPr lang="de-DE" smtClean="0">
                <a:latin typeface="Symbol" pitchFamily="18" charset="2"/>
              </a:rPr>
              <a:t>gg</a:t>
            </a:r>
            <a:r>
              <a:rPr lang="de-DE" smtClean="0"/>
              <a:t> coincidences between crystals </a:t>
            </a:r>
          </a:p>
          <a:p>
            <a:pPr lvl="1">
              <a:buNone/>
            </a:pPr>
            <a:r>
              <a:rPr lang="de-DE" smtClean="0"/>
              <a:t>	</a:t>
            </a:r>
            <a:r>
              <a:rPr lang="de-DE" u="sng" smtClean="0"/>
              <a:t>and</a:t>
            </a:r>
            <a:r>
              <a:rPr lang="de-DE" smtClean="0"/>
              <a:t> detectors</a:t>
            </a:r>
          </a:p>
          <a:p>
            <a:pPr lvl="1"/>
            <a:endParaRPr lang="de-DE"/>
          </a:p>
        </p:txBody>
      </p:sp>
      <p:pic>
        <p:nvPicPr>
          <p:cNvPr id="4" name="Grafik 3" descr="cl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14422"/>
            <a:ext cx="3470976" cy="20764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5400000">
            <a:off x="7364717" y="1922167"/>
            <a:ext cx="257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cs typeface="Calibri"/>
              </a:rPr>
              <a:t>G. Duchêne </a:t>
            </a:r>
            <a:r>
              <a:rPr lang="de-DE" sz="1600" i="1" smtClean="0">
                <a:cs typeface="Calibri"/>
              </a:rPr>
              <a:t>et al</a:t>
            </a:r>
            <a:r>
              <a:rPr lang="de-DE" sz="1600" smtClean="0">
                <a:cs typeface="Calibri"/>
              </a:rPr>
              <a:t>., </a:t>
            </a:r>
          </a:p>
          <a:p>
            <a:r>
              <a:rPr lang="de-DE" sz="1600" smtClean="0">
                <a:cs typeface="Calibri"/>
              </a:rPr>
              <a:t>NIM  A </a:t>
            </a:r>
            <a:r>
              <a:rPr lang="de-DE" sz="1600" b="1" smtClean="0">
                <a:cs typeface="Calibri"/>
              </a:rPr>
              <a:t>432</a:t>
            </a:r>
            <a:r>
              <a:rPr lang="de-DE" sz="1600" smtClean="0">
                <a:cs typeface="Calibri"/>
              </a:rPr>
              <a:t> (1999) 90-110</a:t>
            </a:r>
            <a:endParaRPr lang="de-DE" sz="1600"/>
          </a:p>
        </p:txBody>
      </p:sp>
    </p:spTree>
  </p:cSld>
  <p:clrMapOvr>
    <a:masterClrMapping/>
  </p:clrMapOvr>
  <p:transition advClick="0" advTm="7099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Counting Setup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00034" y="5072074"/>
            <a:ext cx="7500990" cy="1357322"/>
          </a:xfrm>
        </p:spPr>
        <p:txBody>
          <a:bodyPr/>
          <a:lstStyle/>
          <a:p>
            <a:r>
              <a:rPr lang="de-DE" smtClean="0"/>
              <a:t>absolute photopeak efficiency @ 1332 keV </a:t>
            </a:r>
            <a:r>
              <a:rPr lang="de-DE" smtClean="0">
                <a:latin typeface="Calibri"/>
                <a:cs typeface="Calibri"/>
              </a:rPr>
              <a:t>≈ </a:t>
            </a:r>
            <a:r>
              <a:rPr lang="de-DE" smtClean="0">
                <a:cs typeface="Calibri"/>
              </a:rPr>
              <a:t>5 %</a:t>
            </a:r>
            <a:endParaRPr lang="de-DE" smtClean="0"/>
          </a:p>
          <a:p>
            <a:r>
              <a:rPr lang="de-DE" smtClean="0"/>
              <a:t>distance to end cap: 13 mm</a:t>
            </a:r>
          </a:p>
        </p:txBody>
      </p:sp>
      <p:pic>
        <p:nvPicPr>
          <p:cNvPr id="6" name="Grafik 5" descr="effizienz_exp_eng.png"/>
          <p:cNvPicPr>
            <a:picLocks noChangeAspect="1"/>
          </p:cNvPicPr>
          <p:nvPr/>
        </p:nvPicPr>
        <p:blipFill>
          <a:blip r:embed="rId2" cstate="print"/>
          <a:srcRect l="7339" t="31250" r="3314" b="11458"/>
          <a:stretch>
            <a:fillRect/>
          </a:stretch>
        </p:blipFill>
        <p:spPr>
          <a:xfrm>
            <a:off x="246754" y="785794"/>
            <a:ext cx="8650492" cy="4286280"/>
          </a:xfrm>
          <a:prstGeom prst="rect">
            <a:avLst/>
          </a:prstGeom>
        </p:spPr>
      </p:pic>
    </p:spTree>
  </p:cSld>
  <p:clrMapOvr>
    <a:masterClrMapping/>
  </p:clrMapOvr>
  <p:transition advClick="0" advTm="4761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4305300" y="714356"/>
            <a:ext cx="4838700" cy="3644196"/>
            <a:chOff x="4305300" y="622300"/>
            <a:chExt cx="4838700" cy="3644196"/>
          </a:xfrm>
        </p:grpSpPr>
        <p:pic>
          <p:nvPicPr>
            <p:cNvPr id="6" name="Grafik 5" descr="xia.jpg"/>
            <p:cNvPicPr>
              <a:picLocks noChangeAspect="1"/>
            </p:cNvPicPr>
            <p:nvPr/>
          </p:nvPicPr>
          <p:blipFill>
            <a:blip r:embed="rId2" cstate="print"/>
            <a:srcRect l="7281"/>
            <a:stretch>
              <a:fillRect/>
            </a:stretch>
          </p:blipFill>
          <p:spPr>
            <a:xfrm>
              <a:off x="4305300" y="622300"/>
              <a:ext cx="4838700" cy="3644196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267700" y="1308100"/>
              <a:ext cx="431800" cy="1041400"/>
            </a:xfrm>
            <a:prstGeom prst="rect">
              <a:avLst/>
            </a:prstGeom>
            <a:noFill/>
            <a:ln w="38100"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mit Pfeil 11"/>
            <p:cNvCxnSpPr>
              <a:endCxn id="8" idx="0"/>
            </p:cNvCxnSpPr>
            <p:nvPr/>
          </p:nvCxnSpPr>
          <p:spPr>
            <a:xfrm>
              <a:off x="8128000" y="990600"/>
              <a:ext cx="355600" cy="317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hteck 12"/>
            <p:cNvSpPr/>
            <p:nvPr/>
          </p:nvSpPr>
          <p:spPr>
            <a:xfrm>
              <a:off x="7302500" y="736600"/>
              <a:ext cx="1257300" cy="27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539058" y="728644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4 inputs</a:t>
              </a:r>
              <a:endParaRPr lang="de-DE" sz="140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6591300" y="723900"/>
              <a:ext cx="5715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616700" y="723901"/>
              <a:ext cx="571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ADC</a:t>
              </a:r>
              <a:endParaRPr lang="de-DE" sz="1400"/>
            </a:p>
          </p:txBody>
        </p:sp>
        <p:cxnSp>
          <p:nvCxnSpPr>
            <p:cNvPr id="18" name="Gerade Verbindung mit Pfeil 17"/>
            <p:cNvCxnSpPr>
              <a:stCxn id="17" idx="2"/>
            </p:cNvCxnSpPr>
            <p:nvPr/>
          </p:nvCxnSpPr>
          <p:spPr>
            <a:xfrm flipH="1">
              <a:off x="6743700" y="1031678"/>
              <a:ext cx="158750" cy="517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/>
            <p:cNvSpPr/>
            <p:nvPr/>
          </p:nvSpPr>
          <p:spPr>
            <a:xfrm>
              <a:off x="5994400" y="1409700"/>
              <a:ext cx="469900" cy="469900"/>
            </a:xfrm>
            <a:prstGeom prst="rect">
              <a:avLst/>
            </a:prstGeom>
            <a:noFill/>
            <a:ln w="38100"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775200" y="635000"/>
              <a:ext cx="11557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800600" y="660401"/>
              <a:ext cx="1206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Trigger / Filter FPGA</a:t>
              </a:r>
              <a:endParaRPr lang="de-DE" sz="1400"/>
            </a:p>
          </p:txBody>
        </p:sp>
        <p:cxnSp>
          <p:nvCxnSpPr>
            <p:cNvPr id="25" name="Gerade Verbindung mit Pfeil 24"/>
            <p:cNvCxnSpPr>
              <a:stCxn id="24" idx="2"/>
            </p:cNvCxnSpPr>
            <p:nvPr/>
          </p:nvCxnSpPr>
          <p:spPr>
            <a:xfrm>
              <a:off x="5403850" y="1183621"/>
              <a:ext cx="615950" cy="276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4445000" y="1663700"/>
              <a:ext cx="5715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432300" y="1663701"/>
              <a:ext cx="571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DSP</a:t>
              </a:r>
              <a:endParaRPr lang="de-DE" sz="1400"/>
            </a:p>
          </p:txBody>
        </p:sp>
        <p:cxnSp>
          <p:nvCxnSpPr>
            <p:cNvPr id="30" name="Gerade Verbindung mit Pfeil 29"/>
            <p:cNvCxnSpPr>
              <a:stCxn id="28" idx="3"/>
            </p:cNvCxnSpPr>
            <p:nvPr/>
          </p:nvCxnSpPr>
          <p:spPr>
            <a:xfrm>
              <a:off x="5016500" y="1816100"/>
              <a:ext cx="444500" cy="241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/>
          </p:nvSpPr>
          <p:spPr>
            <a:xfrm>
              <a:off x="5473700" y="2044700"/>
              <a:ext cx="317500" cy="355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4826000" y="2260600"/>
              <a:ext cx="469900" cy="469900"/>
            </a:xfrm>
            <a:prstGeom prst="rect">
              <a:avLst/>
            </a:prstGeom>
            <a:noFill/>
            <a:ln w="38100"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21200" y="3314700"/>
              <a:ext cx="14478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4597400" y="3314701"/>
              <a:ext cx="1358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System FPGA</a:t>
              </a:r>
              <a:endParaRPr lang="de-DE" sz="1400"/>
            </a:p>
          </p:txBody>
        </p:sp>
        <p:cxnSp>
          <p:nvCxnSpPr>
            <p:cNvPr id="38" name="Gerade Verbindung mit Pfeil 37"/>
            <p:cNvCxnSpPr>
              <a:stCxn id="37" idx="0"/>
              <a:endCxn id="34" idx="2"/>
            </p:cNvCxnSpPr>
            <p:nvPr/>
          </p:nvCxnSpPr>
          <p:spPr>
            <a:xfrm flipH="1" flipV="1">
              <a:off x="5060950" y="2730500"/>
              <a:ext cx="215900" cy="584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40"/>
            <p:cNvSpPr/>
            <p:nvPr/>
          </p:nvSpPr>
          <p:spPr>
            <a:xfrm>
              <a:off x="8216900" y="2895600"/>
              <a:ext cx="431800" cy="825500"/>
            </a:xfrm>
            <a:prstGeom prst="rect">
              <a:avLst/>
            </a:prstGeom>
            <a:noFill/>
            <a:ln w="38100"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6604000" y="3822700"/>
              <a:ext cx="1625600" cy="317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572264" y="3857628"/>
              <a:ext cx="1816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4 BGO Veto inputs</a:t>
              </a:r>
              <a:endParaRPr lang="de-DE" sz="1400"/>
            </a:p>
          </p:txBody>
        </p:sp>
        <p:cxnSp>
          <p:nvCxnSpPr>
            <p:cNvPr id="44" name="Gerade Verbindung mit Pfeil 43"/>
            <p:cNvCxnSpPr>
              <a:stCxn id="42" idx="0"/>
              <a:endCxn id="41" idx="1"/>
            </p:cNvCxnSpPr>
            <p:nvPr/>
          </p:nvCxnSpPr>
          <p:spPr>
            <a:xfrm flipV="1">
              <a:off x="7416800" y="3308350"/>
              <a:ext cx="800100" cy="514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acquisition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143372" y="4286256"/>
            <a:ext cx="460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smtClean="0"/>
              <a:t>XIA LLC, User‘s Manual Digital Gamma Finder DGF-4C</a:t>
            </a:r>
          </a:p>
          <a:p>
            <a:pPr algn="ctr"/>
            <a:r>
              <a:rPr lang="de-DE" sz="1400" smtClean="0"/>
              <a:t>Revision F, Version 4.03</a:t>
            </a:r>
            <a:endParaRPr lang="de-DE" sz="1400"/>
          </a:p>
        </p:txBody>
      </p:sp>
      <p:sp>
        <p:nvSpPr>
          <p:cNvPr id="39" name="Inhaltsplatzhalter 4"/>
          <p:cNvSpPr>
            <a:spLocks noGrp="1"/>
          </p:cNvSpPr>
          <p:nvPr>
            <p:ph idx="1"/>
          </p:nvPr>
        </p:nvSpPr>
        <p:spPr>
          <a:xfrm>
            <a:off x="207818" y="894196"/>
            <a:ext cx="5007124" cy="5678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mtClean="0"/>
              <a:t>digital data acquisition</a:t>
            </a:r>
          </a:p>
          <a:p>
            <a:pPr>
              <a:lnSpc>
                <a:spcPct val="150000"/>
              </a:lnSpc>
            </a:pPr>
            <a:r>
              <a:rPr lang="de-DE" smtClean="0"/>
              <a:t>XIA DGF-4C modules </a:t>
            </a:r>
          </a:p>
          <a:p>
            <a:pPr>
              <a:lnSpc>
                <a:spcPct val="150000"/>
              </a:lnSpc>
            </a:pPr>
            <a:r>
              <a:rPr lang="de-DE" smtClean="0"/>
              <a:t>14-bit pipeline ADC</a:t>
            </a:r>
          </a:p>
          <a:p>
            <a:pPr>
              <a:lnSpc>
                <a:spcPct val="150000"/>
              </a:lnSpc>
            </a:pPr>
            <a:r>
              <a:rPr lang="de-DE" smtClean="0"/>
              <a:t>sampling of preamplifier </a:t>
            </a:r>
          </a:p>
          <a:p>
            <a:pPr>
              <a:lnSpc>
                <a:spcPct val="150000"/>
              </a:lnSpc>
              <a:buNone/>
            </a:pPr>
            <a:r>
              <a:rPr lang="de-DE" smtClean="0"/>
              <a:t>	output at 80 MHz </a:t>
            </a:r>
          </a:p>
          <a:p>
            <a:pPr>
              <a:lnSpc>
                <a:spcPct val="150000"/>
              </a:lnSpc>
            </a:pPr>
            <a:r>
              <a:rPr lang="de-DE" smtClean="0"/>
              <a:t>listmode data</a:t>
            </a:r>
          </a:p>
          <a:p>
            <a:pPr>
              <a:lnSpc>
                <a:spcPct val="150000"/>
              </a:lnSpc>
              <a:buNone/>
            </a:pPr>
            <a:r>
              <a:rPr lang="de-DE" smtClean="0"/>
              <a:t>	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acquisition</a:t>
            </a:r>
            <a:endParaRPr lang="de-DE"/>
          </a:p>
        </p:txBody>
      </p:sp>
      <p:pic>
        <p:nvPicPr>
          <p:cNvPr id="5" name="Grafik 4" descr="IMG_1105.JPG"/>
          <p:cNvPicPr>
            <a:picLocks noChangeAspect="1"/>
          </p:cNvPicPr>
          <p:nvPr/>
        </p:nvPicPr>
        <p:blipFill>
          <a:blip r:embed="rId2" cstate="print"/>
          <a:srcRect l="5084" t="22916" r="58481" b="18336"/>
          <a:stretch>
            <a:fillRect/>
          </a:stretch>
        </p:blipFill>
        <p:spPr>
          <a:xfrm>
            <a:off x="4357686" y="1000108"/>
            <a:ext cx="3429024" cy="4146727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8143900" y="1000108"/>
            <a:ext cx="0" cy="4143404"/>
          </a:xfrm>
          <a:prstGeom prst="line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8215338" y="2786058"/>
            <a:ext cx="655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smtClean="0"/>
              <a:t>2 m</a:t>
            </a:r>
            <a:endParaRPr lang="de-DE" sz="220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4357686" y="5429264"/>
            <a:ext cx="3429024" cy="0"/>
          </a:xfrm>
          <a:prstGeom prst="line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786446" y="5500702"/>
            <a:ext cx="891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smtClean="0"/>
              <a:t>1.8 m</a:t>
            </a:r>
            <a:endParaRPr lang="de-DE" sz="2200"/>
          </a:p>
        </p:txBody>
      </p:sp>
      <p:sp>
        <p:nvSpPr>
          <p:cNvPr id="11" name="Inhaltsplatzhalter 4"/>
          <p:cNvSpPr>
            <a:spLocks noGrp="1"/>
          </p:cNvSpPr>
          <p:nvPr>
            <p:ph idx="1"/>
          </p:nvPr>
        </p:nvSpPr>
        <p:spPr>
          <a:xfrm>
            <a:off x="207818" y="894196"/>
            <a:ext cx="5007124" cy="5678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mtClean="0"/>
              <a:t>digital data acquisition</a:t>
            </a:r>
          </a:p>
          <a:p>
            <a:pPr>
              <a:lnSpc>
                <a:spcPct val="150000"/>
              </a:lnSpc>
            </a:pPr>
            <a:r>
              <a:rPr lang="de-DE" smtClean="0"/>
              <a:t>XIA DGF-4C modules </a:t>
            </a:r>
          </a:p>
          <a:p>
            <a:pPr>
              <a:lnSpc>
                <a:spcPct val="150000"/>
              </a:lnSpc>
            </a:pPr>
            <a:r>
              <a:rPr lang="de-DE" smtClean="0"/>
              <a:t>14-bit pipeline ADC</a:t>
            </a:r>
          </a:p>
          <a:p>
            <a:pPr>
              <a:lnSpc>
                <a:spcPct val="150000"/>
              </a:lnSpc>
            </a:pPr>
            <a:r>
              <a:rPr lang="de-DE" smtClean="0"/>
              <a:t>sampling of preamplifier </a:t>
            </a:r>
          </a:p>
          <a:p>
            <a:pPr>
              <a:lnSpc>
                <a:spcPct val="150000"/>
              </a:lnSpc>
              <a:buNone/>
            </a:pPr>
            <a:r>
              <a:rPr lang="de-DE" smtClean="0"/>
              <a:t>	output at 80 MHz </a:t>
            </a:r>
          </a:p>
          <a:p>
            <a:pPr>
              <a:lnSpc>
                <a:spcPct val="150000"/>
              </a:lnSpc>
            </a:pPr>
            <a:r>
              <a:rPr lang="de-DE" smtClean="0"/>
              <a:t>listmode data</a:t>
            </a:r>
          </a:p>
          <a:p>
            <a:pPr>
              <a:lnSpc>
                <a:spcPct val="150000"/>
              </a:lnSpc>
              <a:buNone/>
            </a:pPr>
            <a:r>
              <a:rPr lang="de-DE" smtClean="0"/>
              <a:t>	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acquisition</a:t>
            </a:r>
            <a:endParaRPr lang="de-DE"/>
          </a:p>
        </p:txBody>
      </p:sp>
      <p:sp>
        <p:nvSpPr>
          <p:cNvPr id="4" name="Inhaltsplatzhalter 4"/>
          <p:cNvSpPr>
            <a:spLocks noGrp="1"/>
          </p:cNvSpPr>
          <p:nvPr>
            <p:ph idx="1"/>
          </p:nvPr>
        </p:nvSpPr>
        <p:spPr>
          <a:xfrm>
            <a:off x="207818" y="894196"/>
            <a:ext cx="5007124" cy="5678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mtClean="0"/>
              <a:t>digital data acquisition</a:t>
            </a:r>
          </a:p>
          <a:p>
            <a:pPr>
              <a:lnSpc>
                <a:spcPct val="150000"/>
              </a:lnSpc>
            </a:pPr>
            <a:r>
              <a:rPr lang="de-DE" smtClean="0"/>
              <a:t>XIA DGF-4C modules </a:t>
            </a:r>
          </a:p>
          <a:p>
            <a:pPr>
              <a:lnSpc>
                <a:spcPct val="150000"/>
              </a:lnSpc>
            </a:pPr>
            <a:r>
              <a:rPr lang="de-DE" smtClean="0"/>
              <a:t>14-bit pipeline ADC</a:t>
            </a:r>
          </a:p>
          <a:p>
            <a:pPr>
              <a:lnSpc>
                <a:spcPct val="150000"/>
              </a:lnSpc>
            </a:pPr>
            <a:r>
              <a:rPr lang="de-DE" smtClean="0"/>
              <a:t>sampling of preamplifier </a:t>
            </a:r>
          </a:p>
          <a:p>
            <a:pPr>
              <a:lnSpc>
                <a:spcPct val="150000"/>
              </a:lnSpc>
              <a:buNone/>
            </a:pPr>
            <a:r>
              <a:rPr lang="de-DE" smtClean="0"/>
              <a:t>	output at 80 MHz </a:t>
            </a:r>
          </a:p>
          <a:p>
            <a:pPr>
              <a:lnSpc>
                <a:spcPct val="150000"/>
              </a:lnSpc>
            </a:pPr>
            <a:r>
              <a:rPr lang="de-DE" smtClean="0"/>
              <a:t>listmode data</a:t>
            </a:r>
          </a:p>
          <a:p>
            <a:pPr>
              <a:lnSpc>
                <a:spcPct val="150000"/>
              </a:lnSpc>
              <a:buNone/>
            </a:pPr>
            <a:r>
              <a:rPr lang="de-DE" smtClean="0"/>
              <a:t>		cost / space saving</a:t>
            </a:r>
          </a:p>
          <a:p>
            <a:pPr>
              <a:lnSpc>
                <a:spcPct val="150000"/>
              </a:lnSpc>
              <a:buNone/>
            </a:pPr>
            <a:r>
              <a:rPr lang="de-DE" smtClean="0"/>
              <a:t>		very good energy resolution</a:t>
            </a:r>
          </a:p>
          <a:p>
            <a:pPr>
              <a:lnSpc>
                <a:spcPct val="150000"/>
              </a:lnSpc>
              <a:buNone/>
            </a:pPr>
            <a:r>
              <a:rPr lang="de-DE" smtClean="0"/>
              <a:t>		higher count rates</a:t>
            </a:r>
          </a:p>
        </p:txBody>
      </p:sp>
      <p:pic>
        <p:nvPicPr>
          <p:cNvPr id="5" name="Grafik 4" descr="IMG_1104.JPG"/>
          <p:cNvPicPr>
            <a:picLocks noChangeAspect="1"/>
          </p:cNvPicPr>
          <p:nvPr/>
        </p:nvPicPr>
        <p:blipFill>
          <a:blip r:embed="rId2" cstate="print"/>
          <a:srcRect l="14260" t="49446" r="50738" b="16666"/>
          <a:stretch>
            <a:fillRect/>
          </a:stretch>
        </p:blipFill>
        <p:spPr>
          <a:xfrm>
            <a:off x="4786313" y="1214422"/>
            <a:ext cx="2988349" cy="3857652"/>
          </a:xfrm>
          <a:prstGeom prst="rect">
            <a:avLst/>
          </a:prstGeom>
        </p:spPr>
      </p:pic>
      <p:sp>
        <p:nvSpPr>
          <p:cNvPr id="6" name="Pfeil nach rechts 5"/>
          <p:cNvSpPr>
            <a:spLocks noChangeAspect="1"/>
          </p:cNvSpPr>
          <p:nvPr/>
        </p:nvSpPr>
        <p:spPr>
          <a:xfrm>
            <a:off x="428596" y="4786322"/>
            <a:ext cx="642942" cy="32147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>
            <a:spLocks noChangeAspect="1"/>
          </p:cNvSpPr>
          <p:nvPr/>
        </p:nvSpPr>
        <p:spPr>
          <a:xfrm>
            <a:off x="428596" y="5357826"/>
            <a:ext cx="642942" cy="32147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>
            <a:spLocks noChangeAspect="1"/>
          </p:cNvSpPr>
          <p:nvPr/>
        </p:nvSpPr>
        <p:spPr>
          <a:xfrm>
            <a:off x="428596" y="6000768"/>
            <a:ext cx="642942" cy="32147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8143900" y="1214422"/>
            <a:ext cx="0" cy="3857652"/>
          </a:xfrm>
          <a:prstGeom prst="line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8189893" y="2786058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smtClean="0"/>
              <a:t>20 cm</a:t>
            </a:r>
            <a:endParaRPr lang="de-DE" sz="2200"/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5929322" y="5429264"/>
            <a:ext cx="1214446" cy="0"/>
          </a:xfrm>
          <a:prstGeom prst="line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072198" y="5500702"/>
            <a:ext cx="797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smtClean="0"/>
              <a:t>6 cm</a:t>
            </a:r>
            <a:endParaRPr lang="de-DE" sz="22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Digitizer – basic design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928662" y="714356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357290" y="78579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Detector</a:t>
            </a:r>
            <a:endParaRPr lang="de-DE" sz="2400"/>
          </a:p>
        </p:txBody>
      </p:sp>
      <p:cxnSp>
        <p:nvCxnSpPr>
          <p:cNvPr id="8" name="Gerade Verbindung mit Pfeil 7"/>
          <p:cNvCxnSpPr>
            <a:stCxn id="5" idx="2"/>
          </p:cNvCxnSpPr>
          <p:nvPr/>
        </p:nvCxnSpPr>
        <p:spPr>
          <a:xfrm>
            <a:off x="2035951" y="1357298"/>
            <a:ext cx="0" cy="857256"/>
          </a:xfrm>
          <a:prstGeom prst="straightConnector1">
            <a:avLst/>
          </a:prstGeom>
          <a:ln w="698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1142976" y="2357430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643042" y="242886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ADC</a:t>
            </a:r>
            <a:endParaRPr lang="de-DE" sz="2400"/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3286116" y="2643182"/>
            <a:ext cx="785818" cy="0"/>
          </a:xfrm>
          <a:prstGeom prst="straightConnector1">
            <a:avLst/>
          </a:prstGeom>
          <a:ln w="5080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214810" y="24288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Pipeline ADC</a:t>
            </a:r>
            <a:endParaRPr lang="de-DE" sz="2400"/>
          </a:p>
        </p:txBody>
      </p:sp>
      <p:pic>
        <p:nvPicPr>
          <p:cNvPr id="24" name="Grafik 23" descr="trace.png"/>
          <p:cNvPicPr>
            <a:picLocks noChangeAspect="1"/>
          </p:cNvPicPr>
          <p:nvPr/>
        </p:nvPicPr>
        <p:blipFill>
          <a:blip r:embed="rId2" cstate="print"/>
          <a:srcRect l="17803" t="11458" r="5729" b="15625"/>
          <a:stretch>
            <a:fillRect/>
          </a:stretch>
        </p:blipFill>
        <p:spPr>
          <a:xfrm>
            <a:off x="6215074" y="1571612"/>
            <a:ext cx="2714644" cy="20002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Digitizer – basic design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928662" y="714356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357290" y="78579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Detector</a:t>
            </a:r>
            <a:endParaRPr lang="de-DE" sz="2400"/>
          </a:p>
        </p:txBody>
      </p:sp>
      <p:cxnSp>
        <p:nvCxnSpPr>
          <p:cNvPr id="8" name="Gerade Verbindung mit Pfeil 7"/>
          <p:cNvCxnSpPr>
            <a:stCxn id="5" idx="2"/>
          </p:cNvCxnSpPr>
          <p:nvPr/>
        </p:nvCxnSpPr>
        <p:spPr>
          <a:xfrm>
            <a:off x="2035951" y="1357298"/>
            <a:ext cx="0" cy="857256"/>
          </a:xfrm>
          <a:prstGeom prst="straightConnector1">
            <a:avLst/>
          </a:prstGeom>
          <a:ln w="698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1142976" y="2357430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643042" y="242886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ADC</a:t>
            </a:r>
            <a:endParaRPr lang="de-DE" sz="2400"/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3286116" y="2643182"/>
            <a:ext cx="785818" cy="0"/>
          </a:xfrm>
          <a:prstGeom prst="straightConnector1">
            <a:avLst/>
          </a:prstGeom>
          <a:ln w="5080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214810" y="24288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Pipeline ADC</a:t>
            </a:r>
            <a:endParaRPr lang="de-DE" sz="2400"/>
          </a:p>
        </p:txBody>
      </p:sp>
      <p:pic>
        <p:nvPicPr>
          <p:cNvPr id="24" name="Grafik 23" descr="trace.png"/>
          <p:cNvPicPr>
            <a:picLocks noChangeAspect="1"/>
          </p:cNvPicPr>
          <p:nvPr/>
        </p:nvPicPr>
        <p:blipFill>
          <a:blip r:embed="rId2" cstate="print"/>
          <a:srcRect l="17803" t="11458" r="5729" b="15625"/>
          <a:stretch>
            <a:fillRect/>
          </a:stretch>
        </p:blipFill>
        <p:spPr>
          <a:xfrm>
            <a:off x="6215074" y="1571612"/>
            <a:ext cx="2714644" cy="200026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643702" y="1071546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What to do?</a:t>
            </a:r>
            <a:endParaRPr lang="de-DE" sz="240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286644" y="192880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smtClean="0">
                <a:solidFill>
                  <a:srgbClr val="FF0000"/>
                </a:solidFill>
              </a:rPr>
              <a:t>?</a:t>
            </a:r>
            <a:endParaRPr lang="de-DE"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Digitizer – basic design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928662" y="714356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357290" y="78579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Detector</a:t>
            </a:r>
            <a:endParaRPr lang="de-DE" sz="2400"/>
          </a:p>
        </p:txBody>
      </p:sp>
      <p:cxnSp>
        <p:nvCxnSpPr>
          <p:cNvPr id="8" name="Gerade Verbindung mit Pfeil 7"/>
          <p:cNvCxnSpPr>
            <a:stCxn id="5" idx="2"/>
          </p:cNvCxnSpPr>
          <p:nvPr/>
        </p:nvCxnSpPr>
        <p:spPr>
          <a:xfrm>
            <a:off x="2035951" y="1357298"/>
            <a:ext cx="0" cy="857256"/>
          </a:xfrm>
          <a:prstGeom prst="straightConnector1">
            <a:avLst/>
          </a:prstGeom>
          <a:ln w="698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1142976" y="2357430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643042" y="242886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ADC</a:t>
            </a:r>
            <a:endParaRPr lang="de-DE" sz="2400"/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3286116" y="2643182"/>
            <a:ext cx="785818" cy="0"/>
          </a:xfrm>
          <a:prstGeom prst="straightConnector1">
            <a:avLst/>
          </a:prstGeom>
          <a:ln w="5080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214810" y="24288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Pipeline ADC</a:t>
            </a:r>
            <a:endParaRPr lang="de-DE" sz="2400"/>
          </a:p>
        </p:txBody>
      </p:sp>
      <p:pic>
        <p:nvPicPr>
          <p:cNvPr id="24" name="Grafik 23" descr="trace.png"/>
          <p:cNvPicPr>
            <a:picLocks noChangeAspect="1"/>
          </p:cNvPicPr>
          <p:nvPr/>
        </p:nvPicPr>
        <p:blipFill>
          <a:blip r:embed="rId2" cstate="print"/>
          <a:srcRect l="17803" t="11458" r="5729" b="15625"/>
          <a:stretch>
            <a:fillRect/>
          </a:stretch>
        </p:blipFill>
        <p:spPr>
          <a:xfrm>
            <a:off x="6215074" y="1571612"/>
            <a:ext cx="2714644" cy="200026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643702" y="1071546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What to do?</a:t>
            </a:r>
            <a:endParaRPr lang="de-DE" sz="240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286644" y="192880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smtClean="0">
                <a:solidFill>
                  <a:srgbClr val="FF0000"/>
                </a:solidFill>
              </a:rPr>
              <a:t>?</a:t>
            </a:r>
            <a:endParaRPr lang="de-DE" sz="7200">
              <a:solidFill>
                <a:srgbClr val="FF0000"/>
              </a:solidFill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28596" y="4071942"/>
            <a:ext cx="8501122" cy="2000264"/>
          </a:xfrm>
        </p:spPr>
        <p:txBody>
          <a:bodyPr/>
          <a:lstStyle/>
          <a:p>
            <a:r>
              <a:rPr lang="de-DE" smtClean="0"/>
              <a:t>write every trace to hard disk for offline analysis</a:t>
            </a:r>
          </a:p>
          <a:p>
            <a:pPr>
              <a:buNone/>
            </a:pPr>
            <a:r>
              <a:rPr lang="de-DE" smtClean="0"/>
              <a:t>	</a:t>
            </a:r>
            <a:r>
              <a:rPr lang="de-DE" smtClean="0">
                <a:cs typeface="Calibri"/>
              </a:rPr>
              <a:t>≈ 500 GB / hour / channel</a:t>
            </a:r>
            <a:endParaRPr lang="de-DE" smtClean="0"/>
          </a:p>
          <a:p>
            <a:pPr>
              <a:buNone/>
            </a:pPr>
            <a:endParaRPr lang="de-DE"/>
          </a:p>
        </p:txBody>
      </p:sp>
      <p:sp>
        <p:nvSpPr>
          <p:cNvPr id="14" name="Pfeil nach rechts 13"/>
          <p:cNvSpPr>
            <a:spLocks noChangeAspect="1"/>
          </p:cNvSpPr>
          <p:nvPr/>
        </p:nvSpPr>
        <p:spPr>
          <a:xfrm>
            <a:off x="142844" y="4572008"/>
            <a:ext cx="642942" cy="3214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Digitizer – basic design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928662" y="714356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357290" y="78579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Detector</a:t>
            </a:r>
            <a:endParaRPr lang="de-DE" sz="2400"/>
          </a:p>
        </p:txBody>
      </p:sp>
      <p:cxnSp>
        <p:nvCxnSpPr>
          <p:cNvPr id="8" name="Gerade Verbindung mit Pfeil 7"/>
          <p:cNvCxnSpPr>
            <a:stCxn id="5" idx="2"/>
          </p:cNvCxnSpPr>
          <p:nvPr/>
        </p:nvCxnSpPr>
        <p:spPr>
          <a:xfrm>
            <a:off x="2035951" y="1357298"/>
            <a:ext cx="0" cy="857256"/>
          </a:xfrm>
          <a:prstGeom prst="straightConnector1">
            <a:avLst/>
          </a:prstGeom>
          <a:ln w="698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1142976" y="2357430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643042" y="242886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ADC</a:t>
            </a:r>
            <a:endParaRPr lang="de-DE" sz="2400"/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3286116" y="2643182"/>
            <a:ext cx="785818" cy="0"/>
          </a:xfrm>
          <a:prstGeom prst="straightConnector1">
            <a:avLst/>
          </a:prstGeom>
          <a:ln w="5080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214810" y="24288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Pipeline ADC</a:t>
            </a:r>
            <a:endParaRPr lang="de-DE" sz="2400"/>
          </a:p>
        </p:txBody>
      </p:sp>
      <p:pic>
        <p:nvPicPr>
          <p:cNvPr id="24" name="Grafik 23" descr="trace.png"/>
          <p:cNvPicPr>
            <a:picLocks noChangeAspect="1"/>
          </p:cNvPicPr>
          <p:nvPr/>
        </p:nvPicPr>
        <p:blipFill>
          <a:blip r:embed="rId2" cstate="print"/>
          <a:srcRect l="17803" t="11458" r="5729" b="15625"/>
          <a:stretch>
            <a:fillRect/>
          </a:stretch>
        </p:blipFill>
        <p:spPr>
          <a:xfrm>
            <a:off x="6215074" y="1571612"/>
            <a:ext cx="2714644" cy="200026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643702" y="1071546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What to do?</a:t>
            </a:r>
            <a:endParaRPr lang="de-DE" sz="240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286644" y="192880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smtClean="0">
                <a:solidFill>
                  <a:srgbClr val="FF0000"/>
                </a:solidFill>
              </a:rPr>
              <a:t>?</a:t>
            </a:r>
            <a:endParaRPr lang="de-DE" sz="7200">
              <a:solidFill>
                <a:srgbClr val="FF0000"/>
              </a:solidFill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28596" y="4071942"/>
            <a:ext cx="8501122" cy="2286016"/>
          </a:xfrm>
        </p:spPr>
        <p:txBody>
          <a:bodyPr/>
          <a:lstStyle/>
          <a:p>
            <a:r>
              <a:rPr lang="de-DE" smtClean="0"/>
              <a:t>write every trace to hard disk for offline analysis</a:t>
            </a:r>
          </a:p>
          <a:p>
            <a:pPr>
              <a:buNone/>
            </a:pPr>
            <a:r>
              <a:rPr lang="de-DE" smtClean="0"/>
              <a:t>	</a:t>
            </a:r>
            <a:r>
              <a:rPr lang="de-DE" smtClean="0">
                <a:cs typeface="Calibri"/>
              </a:rPr>
              <a:t>≈ 500 GB / hour / channel</a:t>
            </a:r>
            <a:endParaRPr lang="de-DE" smtClean="0"/>
          </a:p>
          <a:p>
            <a:pPr>
              <a:buNone/>
            </a:pPr>
            <a:r>
              <a:rPr lang="de-DE" smtClean="0"/>
              <a:t>	signal processing in hardware using combination of</a:t>
            </a:r>
          </a:p>
          <a:p>
            <a:r>
              <a:rPr lang="de-DE" smtClean="0"/>
              <a:t>Field Programmable Gate Array (FPGA)</a:t>
            </a:r>
          </a:p>
          <a:p>
            <a:r>
              <a:rPr lang="de-DE" smtClean="0"/>
              <a:t>Digital Signal Processor (DSP)</a:t>
            </a:r>
          </a:p>
          <a:p>
            <a:endParaRPr lang="de-DE"/>
          </a:p>
        </p:txBody>
      </p:sp>
      <p:sp>
        <p:nvSpPr>
          <p:cNvPr id="16" name="Pfeil nach rechts 15"/>
          <p:cNvSpPr>
            <a:spLocks noChangeAspect="1"/>
          </p:cNvSpPr>
          <p:nvPr/>
        </p:nvSpPr>
        <p:spPr>
          <a:xfrm>
            <a:off x="142844" y="4572008"/>
            <a:ext cx="642942" cy="3214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>
            <a:spLocks noChangeAspect="1"/>
          </p:cNvSpPr>
          <p:nvPr/>
        </p:nvSpPr>
        <p:spPr>
          <a:xfrm>
            <a:off x="142844" y="5000636"/>
            <a:ext cx="642942" cy="32147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Digitizer – basic design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928662" y="714356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357290" y="78579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Detector</a:t>
            </a:r>
            <a:endParaRPr lang="de-DE" sz="2400"/>
          </a:p>
        </p:txBody>
      </p:sp>
      <p:cxnSp>
        <p:nvCxnSpPr>
          <p:cNvPr id="8" name="Gerade Verbindung mit Pfeil 7"/>
          <p:cNvCxnSpPr>
            <a:stCxn id="5" idx="2"/>
            <a:endCxn id="16" idx="0"/>
          </p:cNvCxnSpPr>
          <p:nvPr/>
        </p:nvCxnSpPr>
        <p:spPr>
          <a:xfrm>
            <a:off x="2035951" y="1357298"/>
            <a:ext cx="0" cy="857256"/>
          </a:xfrm>
          <a:prstGeom prst="straightConnector1">
            <a:avLst/>
          </a:prstGeom>
          <a:ln w="698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928662" y="2214554"/>
            <a:ext cx="2214578" cy="41100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1142976" y="2357430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643042" y="242886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ADC</a:t>
            </a:r>
            <a:endParaRPr lang="de-DE" sz="2400"/>
          </a:p>
        </p:txBody>
      </p:sp>
      <p:grpSp>
        <p:nvGrpSpPr>
          <p:cNvPr id="3" name="Gruppieren 21"/>
          <p:cNvGrpSpPr/>
          <p:nvPr/>
        </p:nvGrpSpPr>
        <p:grpSpPr>
          <a:xfrm>
            <a:off x="1142976" y="3929066"/>
            <a:ext cx="1785950" cy="642942"/>
            <a:chOff x="1071538" y="4000504"/>
            <a:chExt cx="1785950" cy="642942"/>
          </a:xfrm>
        </p:grpSpPr>
        <p:sp>
          <p:nvSpPr>
            <p:cNvPr id="25" name="Rechteck 24"/>
            <p:cNvSpPr/>
            <p:nvPr/>
          </p:nvSpPr>
          <p:spPr>
            <a:xfrm>
              <a:off x="1071538" y="4000504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500166" y="4071942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smtClean="0"/>
                <a:t>FPGA</a:t>
              </a:r>
              <a:endParaRPr lang="de-DE" sz="2400"/>
            </a:p>
          </p:txBody>
        </p:sp>
      </p:grpSp>
      <p:grpSp>
        <p:nvGrpSpPr>
          <p:cNvPr id="4" name="Gruppieren 20"/>
          <p:cNvGrpSpPr/>
          <p:nvPr/>
        </p:nvGrpSpPr>
        <p:grpSpPr>
          <a:xfrm>
            <a:off x="1142976" y="5429264"/>
            <a:ext cx="1785950" cy="642942"/>
            <a:chOff x="1142976" y="3786190"/>
            <a:chExt cx="1785950" cy="642942"/>
          </a:xfrm>
        </p:grpSpPr>
        <p:sp>
          <p:nvSpPr>
            <p:cNvPr id="27" name="Rechteck 26"/>
            <p:cNvSpPr/>
            <p:nvPr/>
          </p:nvSpPr>
          <p:spPr>
            <a:xfrm>
              <a:off x="1142976" y="3786190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643042" y="3857628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smtClean="0"/>
                <a:t>DSP</a:t>
              </a:r>
              <a:endParaRPr lang="de-DE" sz="2400"/>
            </a:p>
          </p:txBody>
        </p:sp>
      </p:grpSp>
      <p:cxnSp>
        <p:nvCxnSpPr>
          <p:cNvPr id="39" name="Gerade Verbindung mit Pfeil 38"/>
          <p:cNvCxnSpPr/>
          <p:nvPr/>
        </p:nvCxnSpPr>
        <p:spPr>
          <a:xfrm>
            <a:off x="3286116" y="2643182"/>
            <a:ext cx="785818" cy="0"/>
          </a:xfrm>
          <a:prstGeom prst="straightConnector1">
            <a:avLst/>
          </a:prstGeom>
          <a:ln w="5080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214810" y="24288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Pipeline ADC</a:t>
            </a:r>
            <a:endParaRPr lang="de-DE" sz="2400"/>
          </a:p>
        </p:txBody>
      </p:sp>
      <p:cxnSp>
        <p:nvCxnSpPr>
          <p:cNvPr id="55" name="Gerade Verbindung mit Pfeil 54"/>
          <p:cNvCxnSpPr/>
          <p:nvPr/>
        </p:nvCxnSpPr>
        <p:spPr>
          <a:xfrm>
            <a:off x="3286116" y="4286256"/>
            <a:ext cx="785818" cy="0"/>
          </a:xfrm>
          <a:prstGeom prst="straightConnector1">
            <a:avLst/>
          </a:prstGeom>
          <a:ln w="5080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3286116" y="5786454"/>
            <a:ext cx="785818" cy="0"/>
          </a:xfrm>
          <a:prstGeom prst="straightConnector1">
            <a:avLst/>
          </a:prstGeom>
          <a:ln w="5080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4143372" y="4071942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smtClean="0"/>
              <a:t>F</a:t>
            </a:r>
            <a:r>
              <a:rPr lang="de-DE" sz="2400" smtClean="0"/>
              <a:t>ield </a:t>
            </a:r>
            <a:r>
              <a:rPr lang="de-DE" sz="2400" u="sng" smtClean="0"/>
              <a:t>P</a:t>
            </a:r>
            <a:r>
              <a:rPr lang="de-DE" sz="2400" smtClean="0"/>
              <a:t>rogrammable </a:t>
            </a:r>
            <a:r>
              <a:rPr lang="de-DE" sz="2400" u="sng" smtClean="0"/>
              <a:t>G</a:t>
            </a:r>
            <a:r>
              <a:rPr lang="de-DE" sz="2400" smtClean="0"/>
              <a:t>ate </a:t>
            </a:r>
            <a:r>
              <a:rPr lang="de-DE" sz="2400" u="sng" smtClean="0"/>
              <a:t>A</a:t>
            </a:r>
            <a:r>
              <a:rPr lang="de-DE" sz="2400" smtClean="0"/>
              <a:t>rray</a:t>
            </a:r>
            <a:br>
              <a:rPr lang="de-DE" sz="2400" smtClean="0"/>
            </a:br>
            <a:r>
              <a:rPr lang="de-DE" sz="2400" smtClean="0">
                <a:latin typeface="Arial"/>
                <a:cs typeface="Arial"/>
              </a:rPr>
              <a:t>→ applies filter algorithms</a:t>
            </a:r>
            <a:endParaRPr lang="de-DE" sz="2400"/>
          </a:p>
        </p:txBody>
      </p:sp>
      <p:sp>
        <p:nvSpPr>
          <p:cNvPr id="60" name="Textfeld 59"/>
          <p:cNvSpPr txBox="1"/>
          <p:nvPr/>
        </p:nvSpPr>
        <p:spPr>
          <a:xfrm>
            <a:off x="4143372" y="5572140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smtClean="0"/>
              <a:t>D</a:t>
            </a:r>
            <a:r>
              <a:rPr lang="de-DE" sz="2400" smtClean="0"/>
              <a:t>igital </a:t>
            </a:r>
            <a:r>
              <a:rPr lang="de-DE" sz="2400" u="sng" smtClean="0"/>
              <a:t>S</a:t>
            </a:r>
            <a:r>
              <a:rPr lang="de-DE" sz="2400" smtClean="0"/>
              <a:t>ignal </a:t>
            </a:r>
            <a:r>
              <a:rPr lang="de-DE" sz="2400" u="sng" smtClean="0"/>
              <a:t>P</a:t>
            </a:r>
            <a:r>
              <a:rPr lang="de-DE" sz="2400" smtClean="0"/>
              <a:t>rocessor</a:t>
            </a:r>
          </a:p>
          <a:p>
            <a:r>
              <a:rPr lang="de-DE" sz="2400" smtClean="0">
                <a:latin typeface="Arial"/>
                <a:cs typeface="Arial"/>
              </a:rPr>
              <a:t>→ determines energy and time</a:t>
            </a:r>
            <a:endParaRPr lang="de-DE" sz="2400"/>
          </a:p>
        </p:txBody>
      </p:sp>
      <p:pic>
        <p:nvPicPr>
          <p:cNvPr id="22" name="Grafik 21" descr="trace.png"/>
          <p:cNvPicPr>
            <a:picLocks noChangeAspect="1"/>
          </p:cNvPicPr>
          <p:nvPr/>
        </p:nvPicPr>
        <p:blipFill>
          <a:blip r:embed="rId2" cstate="print"/>
          <a:srcRect l="17803" t="11458" r="5729" b="15625"/>
          <a:stretch>
            <a:fillRect/>
          </a:stretch>
        </p:blipFill>
        <p:spPr>
          <a:xfrm>
            <a:off x="6215074" y="1571612"/>
            <a:ext cx="2714644" cy="20002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Outline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Motivation</a:t>
            </a:r>
          </a:p>
          <a:p>
            <a:r>
              <a:rPr lang="de-DE" smtClean="0"/>
              <a:t>Counting setup for activation measurements</a:t>
            </a:r>
          </a:p>
          <a:p>
            <a:pPr lvl="1"/>
            <a:r>
              <a:rPr lang="de-DE" sz="2200" smtClean="0"/>
              <a:t>Example: </a:t>
            </a:r>
            <a:r>
              <a:rPr lang="de-DE" sz="2200" baseline="30000" smtClean="0"/>
              <a:t>168</a:t>
            </a:r>
            <a:r>
              <a:rPr lang="de-DE" sz="2200" smtClean="0"/>
              <a:t>Yb(</a:t>
            </a:r>
            <a:r>
              <a:rPr lang="de-DE" sz="2200" smtClean="0">
                <a:latin typeface="Symbol" pitchFamily="18" charset="2"/>
              </a:rPr>
              <a:t>a</a:t>
            </a:r>
            <a:r>
              <a:rPr lang="de-DE" sz="2200" smtClean="0"/>
              <a:t>,n)</a:t>
            </a:r>
          </a:p>
          <a:p>
            <a:r>
              <a:rPr lang="de-DE" smtClean="0"/>
              <a:t>In-beam spectroscopy @ HORUS</a:t>
            </a:r>
          </a:p>
          <a:p>
            <a:pPr lvl="1"/>
            <a:r>
              <a:rPr lang="de-DE" sz="2200" smtClean="0"/>
              <a:t>Example: </a:t>
            </a:r>
            <a:r>
              <a:rPr lang="de-DE" sz="2200" baseline="30000" smtClean="0"/>
              <a:t>92</a:t>
            </a:r>
            <a:r>
              <a:rPr lang="de-DE" sz="2200" smtClean="0"/>
              <a:t>Mo(p,</a:t>
            </a:r>
            <a:r>
              <a:rPr lang="de-DE" sz="2200" smtClean="0">
                <a:latin typeface="Symbol" pitchFamily="18" charset="2"/>
              </a:rPr>
              <a:t>g</a:t>
            </a:r>
            <a:r>
              <a:rPr lang="de-DE" sz="2200" smtClean="0"/>
              <a:t>), </a:t>
            </a:r>
            <a:r>
              <a:rPr lang="de-DE" sz="2200" baseline="30000" smtClean="0"/>
              <a:t>92</a:t>
            </a:r>
            <a:r>
              <a:rPr lang="de-DE" sz="2200" smtClean="0"/>
              <a:t>Mo(</a:t>
            </a:r>
            <a:r>
              <a:rPr lang="de-DE" sz="2200" smtClean="0">
                <a:latin typeface="Symbol" pitchFamily="18" charset="2"/>
              </a:rPr>
              <a:t>a</a:t>
            </a:r>
            <a:r>
              <a:rPr lang="de-DE" sz="2200" smtClean="0"/>
              <a:t>,</a:t>
            </a:r>
            <a:r>
              <a:rPr lang="de-DE" sz="2200" smtClean="0">
                <a:latin typeface="Symbol" pitchFamily="18" charset="2"/>
              </a:rPr>
              <a:t>g</a:t>
            </a:r>
            <a:r>
              <a:rPr lang="de-DE" sz="2200" smtClean="0"/>
              <a:t>)</a:t>
            </a:r>
          </a:p>
          <a:p>
            <a:r>
              <a:rPr lang="de-DE" smtClean="0"/>
              <a:t>CologneAMS</a:t>
            </a:r>
          </a:p>
          <a:p>
            <a:r>
              <a:rPr lang="de-DE" smtClean="0"/>
              <a:t>Summary</a:t>
            </a:r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Signal processing - requirements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Trigger: select signals of interest</a:t>
            </a:r>
          </a:p>
          <a:p>
            <a:r>
              <a:rPr lang="de-DE" smtClean="0"/>
              <a:t>Timing: when did the event occur relative to others?</a:t>
            </a:r>
          </a:p>
          <a:p>
            <a:r>
              <a:rPr lang="de-DE" smtClean="0"/>
              <a:t>Pile-Up: reject events, if they were too close to determine energy</a:t>
            </a:r>
          </a:p>
          <a:p>
            <a:r>
              <a:rPr lang="de-DE" smtClean="0"/>
              <a:t>Energy: calculate difference between maximum and baseline</a:t>
            </a:r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Signal processing - requirements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Trigger: select signals of interest</a:t>
            </a:r>
          </a:p>
          <a:p>
            <a:r>
              <a:rPr lang="de-DE" smtClean="0"/>
              <a:t>Timing: when did the event occur relative to others?</a:t>
            </a:r>
          </a:p>
          <a:p>
            <a:r>
              <a:rPr lang="de-DE" smtClean="0"/>
              <a:t>Pile-Up: reject events, if they were too close to determine energy</a:t>
            </a:r>
          </a:p>
          <a:p>
            <a:r>
              <a:rPr lang="de-DE" smtClean="0"/>
              <a:t>Energy: calculate difference between maximum and baseline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85786" y="2643182"/>
            <a:ext cx="7572428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288381" y="5491163"/>
          <a:ext cx="4567238" cy="976312"/>
        </p:xfrm>
        <a:graphic>
          <a:graphicData uri="http://schemas.openxmlformats.org/presentationml/2006/ole">
            <p:oleObj spid="_x0000_s129026" name="Formel" r:id="rId3" imgW="1663560" imgH="35532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 rot="5400000">
            <a:off x="5680364" y="2625437"/>
            <a:ext cx="408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XIA LLC, User‘s Manual Digital Gamma Finder DGF-4C Revision F, Version 4.03</a:t>
            </a:r>
            <a:endParaRPr lang="de-DE" sz="1400"/>
          </a:p>
        </p:txBody>
      </p:sp>
      <p:pic>
        <p:nvPicPr>
          <p:cNvPr id="9" name="Grafik 8" descr="filter_eng.png"/>
          <p:cNvPicPr>
            <a:picLocks noChangeAspect="1"/>
          </p:cNvPicPr>
          <p:nvPr/>
        </p:nvPicPr>
        <p:blipFill>
          <a:blip r:embed="rId4" cstate="print"/>
          <a:srcRect l="8144" t="10416" r="4924" b="9375"/>
          <a:stretch>
            <a:fillRect/>
          </a:stretch>
        </p:blipFill>
        <p:spPr>
          <a:xfrm>
            <a:off x="1000100" y="857232"/>
            <a:ext cx="6312521" cy="4500594"/>
          </a:xfrm>
          <a:prstGeom prst="rect">
            <a:avLst/>
          </a:prstGeom>
        </p:spPr>
      </p:pic>
      <p:pic>
        <p:nvPicPr>
          <p:cNvPr id="11" name="Grafik 10" descr="trace.png"/>
          <p:cNvPicPr>
            <a:picLocks noChangeAspect="1"/>
          </p:cNvPicPr>
          <p:nvPr/>
        </p:nvPicPr>
        <p:blipFill>
          <a:blip r:embed="rId5" cstate="print"/>
          <a:srcRect l="17803" t="11458" r="5729" b="15625"/>
          <a:stretch>
            <a:fillRect/>
          </a:stretch>
        </p:blipFill>
        <p:spPr>
          <a:xfrm>
            <a:off x="2000232" y="1000108"/>
            <a:ext cx="2143140" cy="15791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Geschweifte Klammer links 39"/>
          <p:cNvSpPr/>
          <p:nvPr/>
        </p:nvSpPr>
        <p:spPr>
          <a:xfrm rot="16200000">
            <a:off x="1381385" y="4238913"/>
            <a:ext cx="214314" cy="59475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Geschweifte Klammer links 40"/>
          <p:cNvSpPr/>
          <p:nvPr/>
        </p:nvSpPr>
        <p:spPr>
          <a:xfrm rot="16200000">
            <a:off x="2611329" y="4238913"/>
            <a:ext cx="214314" cy="59475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Geschweifte Klammer links 41"/>
          <p:cNvSpPr/>
          <p:nvPr/>
        </p:nvSpPr>
        <p:spPr>
          <a:xfrm rot="16200000">
            <a:off x="2021341" y="4378800"/>
            <a:ext cx="214314" cy="314978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142976" y="3500438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L=5</a:t>
            </a:r>
            <a:endParaRPr lang="de-DE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457329" y="4558737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787439" y="3500438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B050"/>
                </a:solidFill>
              </a:rPr>
              <a:t>G=3</a:t>
            </a:r>
            <a:endParaRPr lang="de-DE" sz="2000" b="1" baseline="-25000" dirty="0">
              <a:solidFill>
                <a:srgbClr val="00B05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231609" y="4558737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cxnSp>
        <p:nvCxnSpPr>
          <p:cNvPr id="48" name="Gerade Verbindung 47"/>
          <p:cNvCxnSpPr/>
          <p:nvPr/>
        </p:nvCxnSpPr>
        <p:spPr>
          <a:xfrm rot="5400000" flipH="1" flipV="1">
            <a:off x="1087036" y="4300057"/>
            <a:ext cx="157163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rot="5400000" flipH="1" flipV="1">
            <a:off x="1574095" y="4285462"/>
            <a:ext cx="157163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0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pSp>
        <p:nvGrpSpPr>
          <p:cNvPr id="3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076825" y="5477082"/>
          <a:ext cx="4067175" cy="1071562"/>
        </p:xfrm>
        <a:graphic>
          <a:graphicData uri="http://schemas.openxmlformats.org/presentationml/2006/ole">
            <p:oleObj spid="_x0000_s181250" name="Formel" r:id="rId3" imgW="1638000" imgH="431640" progId="Equation.3">
              <p:embed/>
            </p:oleObj>
          </a:graphicData>
        </a:graphic>
      </p:graphicFrame>
      <p:sp>
        <p:nvSpPr>
          <p:cNvPr id="47" name="Titel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304905" y="3500438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L=5</a:t>
            </a:r>
            <a:endParaRPr lang="de-DE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922566" y="3500438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B050"/>
                </a:solidFill>
              </a:rPr>
              <a:t>G=3</a:t>
            </a:r>
            <a:endParaRPr lang="de-DE" sz="2000" b="1" baseline="-25000" dirty="0">
              <a:solidFill>
                <a:srgbClr val="00B050"/>
              </a:solidFill>
            </a:endParaRPr>
          </a:p>
        </p:txBody>
      </p:sp>
      <p:grpSp>
        <p:nvGrpSpPr>
          <p:cNvPr id="3" name="Gruppieren 51"/>
          <p:cNvGrpSpPr/>
          <p:nvPr/>
        </p:nvGrpSpPr>
        <p:grpSpPr>
          <a:xfrm>
            <a:off x="1334043" y="3500438"/>
            <a:ext cx="1824695" cy="1643074"/>
            <a:chOff x="1191166" y="3500438"/>
            <a:chExt cx="1824695" cy="1643074"/>
          </a:xfrm>
        </p:grpSpPr>
        <p:grpSp>
          <p:nvGrpSpPr>
            <p:cNvPr id="4" name="Gruppieren 50"/>
            <p:cNvGrpSpPr/>
            <p:nvPr/>
          </p:nvGrpSpPr>
          <p:grpSpPr>
            <a:xfrm>
              <a:off x="1191166" y="4429132"/>
              <a:ext cx="1824695" cy="714380"/>
              <a:chOff x="1191166" y="4429132"/>
              <a:chExt cx="1824695" cy="714380"/>
            </a:xfrm>
          </p:grpSpPr>
          <p:sp>
            <p:nvSpPr>
              <p:cNvPr id="40" name="Geschweifte Klammer links 39"/>
              <p:cNvSpPr/>
              <p:nvPr/>
            </p:nvSpPr>
            <p:spPr>
              <a:xfrm rot="16200000">
                <a:off x="1381385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Geschweifte Klammer links 40"/>
              <p:cNvSpPr/>
              <p:nvPr/>
            </p:nvSpPr>
            <p:spPr>
              <a:xfrm rot="16200000">
                <a:off x="2611329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 rot="16200000">
                <a:off x="2021341" y="4378800"/>
                <a:ext cx="214314" cy="314978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45732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2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123160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1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Gerade Verbindung 47"/>
            <p:cNvCxnSpPr/>
            <p:nvPr/>
          </p:nvCxnSpPr>
          <p:spPr>
            <a:xfrm rot="5400000" flipH="1" flipV="1">
              <a:off x="1087036" y="4300057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 flipH="1" flipV="1">
              <a:off x="1574095" y="4285462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sp>
        <p:nvSpPr>
          <p:cNvPr id="47" name="Ellipse 46"/>
          <p:cNvSpPr/>
          <p:nvPr/>
        </p:nvSpPr>
        <p:spPr>
          <a:xfrm>
            <a:off x="31066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9155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0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076825" y="5476875"/>
          <a:ext cx="4067175" cy="1071563"/>
        </p:xfrm>
        <a:graphic>
          <a:graphicData uri="http://schemas.openxmlformats.org/presentationml/2006/ole">
            <p:oleObj spid="_x0000_s182274" name="Formel" r:id="rId3" imgW="1638000" imgH="431640" progId="Equation.3">
              <p:embed/>
            </p:oleObj>
          </a:graphicData>
        </a:graphic>
      </p:graphicFrame>
      <p:sp>
        <p:nvSpPr>
          <p:cNvPr id="50" name="Titel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51"/>
          <p:cNvGrpSpPr/>
          <p:nvPr/>
        </p:nvGrpSpPr>
        <p:grpSpPr>
          <a:xfrm>
            <a:off x="1492417" y="3500438"/>
            <a:ext cx="1824695" cy="1643074"/>
            <a:chOff x="1191166" y="3500438"/>
            <a:chExt cx="1824695" cy="1643074"/>
          </a:xfrm>
        </p:grpSpPr>
        <p:grpSp>
          <p:nvGrpSpPr>
            <p:cNvPr id="4" name="Gruppieren 50"/>
            <p:cNvGrpSpPr/>
            <p:nvPr/>
          </p:nvGrpSpPr>
          <p:grpSpPr>
            <a:xfrm>
              <a:off x="1191166" y="4429132"/>
              <a:ext cx="1824695" cy="714380"/>
              <a:chOff x="1191166" y="4429132"/>
              <a:chExt cx="1824695" cy="714380"/>
            </a:xfrm>
          </p:grpSpPr>
          <p:sp>
            <p:nvSpPr>
              <p:cNvPr id="40" name="Geschweifte Klammer links 39"/>
              <p:cNvSpPr/>
              <p:nvPr/>
            </p:nvSpPr>
            <p:spPr>
              <a:xfrm rot="16200000">
                <a:off x="1381385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Geschweifte Klammer links 40"/>
              <p:cNvSpPr/>
              <p:nvPr/>
            </p:nvSpPr>
            <p:spPr>
              <a:xfrm rot="16200000">
                <a:off x="2611329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 rot="16200000">
                <a:off x="2021341" y="4378800"/>
                <a:ext cx="214314" cy="314978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45732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2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123160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1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Gerade Verbindung 47"/>
            <p:cNvCxnSpPr/>
            <p:nvPr/>
          </p:nvCxnSpPr>
          <p:spPr>
            <a:xfrm rot="5400000" flipH="1" flipV="1">
              <a:off x="1087036" y="4300057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 flipH="1" flipV="1">
              <a:off x="1574095" y="4285462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sp>
        <p:nvSpPr>
          <p:cNvPr id="47" name="Ellipse 46"/>
          <p:cNvSpPr/>
          <p:nvPr/>
        </p:nvSpPr>
        <p:spPr>
          <a:xfrm>
            <a:off x="31066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9155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2590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0679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0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076825" y="5476875"/>
          <a:ext cx="4067175" cy="1071563"/>
        </p:xfrm>
        <a:graphic>
          <a:graphicData uri="http://schemas.openxmlformats.org/presentationml/2006/ole">
            <p:oleObj spid="_x0000_s183298" name="Formel" r:id="rId3" imgW="1638000" imgH="431640" progId="Equation.3">
              <p:embed/>
            </p:oleObj>
          </a:graphicData>
        </a:graphic>
      </p:graphicFrame>
      <p:sp>
        <p:nvSpPr>
          <p:cNvPr id="50" name="Titel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51"/>
          <p:cNvGrpSpPr/>
          <p:nvPr/>
        </p:nvGrpSpPr>
        <p:grpSpPr>
          <a:xfrm>
            <a:off x="1787615" y="3500438"/>
            <a:ext cx="1824695" cy="1643074"/>
            <a:chOff x="1191166" y="3500438"/>
            <a:chExt cx="1824695" cy="1643074"/>
          </a:xfrm>
        </p:grpSpPr>
        <p:grpSp>
          <p:nvGrpSpPr>
            <p:cNvPr id="4" name="Gruppieren 50"/>
            <p:cNvGrpSpPr/>
            <p:nvPr/>
          </p:nvGrpSpPr>
          <p:grpSpPr>
            <a:xfrm>
              <a:off x="1191166" y="4429132"/>
              <a:ext cx="1824695" cy="714380"/>
              <a:chOff x="1191166" y="4429132"/>
              <a:chExt cx="1824695" cy="714380"/>
            </a:xfrm>
          </p:grpSpPr>
          <p:sp>
            <p:nvSpPr>
              <p:cNvPr id="40" name="Geschweifte Klammer links 39"/>
              <p:cNvSpPr/>
              <p:nvPr/>
            </p:nvSpPr>
            <p:spPr>
              <a:xfrm rot="16200000">
                <a:off x="1381385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Geschweifte Klammer links 40"/>
              <p:cNvSpPr/>
              <p:nvPr/>
            </p:nvSpPr>
            <p:spPr>
              <a:xfrm rot="16200000">
                <a:off x="2611329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 rot="16200000">
                <a:off x="2021341" y="4378800"/>
                <a:ext cx="214314" cy="314978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45732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2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123160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1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Gerade Verbindung 47"/>
            <p:cNvCxnSpPr/>
            <p:nvPr/>
          </p:nvCxnSpPr>
          <p:spPr>
            <a:xfrm rot="5400000" flipH="1" flipV="1">
              <a:off x="1102534" y="4300057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 flipH="1" flipV="1">
              <a:off x="1566346" y="4285462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sp>
        <p:nvSpPr>
          <p:cNvPr id="47" name="Ellipse 46"/>
          <p:cNvSpPr/>
          <p:nvPr/>
        </p:nvSpPr>
        <p:spPr>
          <a:xfrm>
            <a:off x="31066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9155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2590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0679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34114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2203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563878" y="24984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6372799" y="20657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1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076825" y="5476875"/>
          <a:ext cx="4067175" cy="1071563"/>
        </p:xfrm>
        <a:graphic>
          <a:graphicData uri="http://schemas.openxmlformats.org/presentationml/2006/ole">
            <p:oleObj spid="_x0000_s184322" name="Formel" r:id="rId3" imgW="1638000" imgH="431640" progId="Equation.3">
              <p:embed/>
            </p:oleObj>
          </a:graphicData>
        </a:graphic>
      </p:graphicFrame>
      <p:sp>
        <p:nvSpPr>
          <p:cNvPr id="50" name="Titel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51"/>
          <p:cNvGrpSpPr/>
          <p:nvPr/>
        </p:nvGrpSpPr>
        <p:grpSpPr>
          <a:xfrm>
            <a:off x="1928794" y="3500438"/>
            <a:ext cx="1824695" cy="1643074"/>
            <a:chOff x="1191166" y="3500438"/>
            <a:chExt cx="1824695" cy="1643074"/>
          </a:xfrm>
        </p:grpSpPr>
        <p:grpSp>
          <p:nvGrpSpPr>
            <p:cNvPr id="4" name="Gruppieren 50"/>
            <p:cNvGrpSpPr/>
            <p:nvPr/>
          </p:nvGrpSpPr>
          <p:grpSpPr>
            <a:xfrm>
              <a:off x="1191166" y="4429132"/>
              <a:ext cx="1824695" cy="714380"/>
              <a:chOff x="1191166" y="4429132"/>
              <a:chExt cx="1824695" cy="714380"/>
            </a:xfrm>
          </p:grpSpPr>
          <p:sp>
            <p:nvSpPr>
              <p:cNvPr id="40" name="Geschweifte Klammer links 39"/>
              <p:cNvSpPr/>
              <p:nvPr/>
            </p:nvSpPr>
            <p:spPr>
              <a:xfrm rot="16200000">
                <a:off x="1381385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Geschweifte Klammer links 40"/>
              <p:cNvSpPr/>
              <p:nvPr/>
            </p:nvSpPr>
            <p:spPr>
              <a:xfrm rot="16200000">
                <a:off x="2611329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 rot="16200000">
                <a:off x="2021341" y="4378800"/>
                <a:ext cx="214314" cy="314978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45732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2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123160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1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Gerade Verbindung 47"/>
            <p:cNvCxnSpPr/>
            <p:nvPr/>
          </p:nvCxnSpPr>
          <p:spPr>
            <a:xfrm rot="5400000" flipH="1" flipV="1">
              <a:off x="1102534" y="4300057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 flipH="1" flipV="1">
              <a:off x="1566346" y="4285462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sp>
        <p:nvSpPr>
          <p:cNvPr id="47" name="Ellipse 46"/>
          <p:cNvSpPr/>
          <p:nvPr/>
        </p:nvSpPr>
        <p:spPr>
          <a:xfrm>
            <a:off x="31066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9155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2590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0679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34114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2203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563878" y="24984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6372799" y="20657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3716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6525199" y="186688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Textfeld 64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2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076825" y="5476875"/>
          <a:ext cx="4067175" cy="1071563"/>
        </p:xfrm>
        <a:graphic>
          <a:graphicData uri="http://schemas.openxmlformats.org/presentationml/2006/ole">
            <p:oleObj spid="_x0000_s185346" name="Formel" r:id="rId3" imgW="1638000" imgH="431640" progId="Equation.3">
              <p:embed/>
            </p:oleObj>
          </a:graphicData>
        </a:graphic>
      </p:graphicFrame>
      <p:sp>
        <p:nvSpPr>
          <p:cNvPr id="66" name="Titel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51"/>
          <p:cNvGrpSpPr/>
          <p:nvPr/>
        </p:nvGrpSpPr>
        <p:grpSpPr>
          <a:xfrm>
            <a:off x="2079419" y="3500438"/>
            <a:ext cx="1824695" cy="1643074"/>
            <a:chOff x="1191166" y="3500438"/>
            <a:chExt cx="1824695" cy="1643074"/>
          </a:xfrm>
        </p:grpSpPr>
        <p:grpSp>
          <p:nvGrpSpPr>
            <p:cNvPr id="4" name="Gruppieren 50"/>
            <p:cNvGrpSpPr/>
            <p:nvPr/>
          </p:nvGrpSpPr>
          <p:grpSpPr>
            <a:xfrm>
              <a:off x="1191166" y="4429132"/>
              <a:ext cx="1824695" cy="714380"/>
              <a:chOff x="1191166" y="4429132"/>
              <a:chExt cx="1824695" cy="714380"/>
            </a:xfrm>
          </p:grpSpPr>
          <p:sp>
            <p:nvSpPr>
              <p:cNvPr id="40" name="Geschweifte Klammer links 39"/>
              <p:cNvSpPr/>
              <p:nvPr/>
            </p:nvSpPr>
            <p:spPr>
              <a:xfrm rot="16200000">
                <a:off x="1381385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Geschweifte Klammer links 40"/>
              <p:cNvSpPr/>
              <p:nvPr/>
            </p:nvSpPr>
            <p:spPr>
              <a:xfrm rot="16200000">
                <a:off x="2611329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 rot="16200000">
                <a:off x="2021341" y="4378800"/>
                <a:ext cx="214314" cy="314978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45732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2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123160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1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Gerade Verbindung 47"/>
            <p:cNvCxnSpPr/>
            <p:nvPr/>
          </p:nvCxnSpPr>
          <p:spPr>
            <a:xfrm rot="5400000" flipH="1" flipV="1">
              <a:off x="1102534" y="4300057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 flipH="1" flipV="1">
              <a:off x="1566346" y="4285462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sp>
        <p:nvSpPr>
          <p:cNvPr id="47" name="Ellipse 46"/>
          <p:cNvSpPr/>
          <p:nvPr/>
        </p:nvSpPr>
        <p:spPr>
          <a:xfrm>
            <a:off x="31066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9155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2590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0679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34114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2203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563878" y="24984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6372799" y="20657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3716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6525199" y="186688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38686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6677599" y="164482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66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3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076825" y="5476875"/>
          <a:ext cx="4067175" cy="1071563"/>
        </p:xfrm>
        <a:graphic>
          <a:graphicData uri="http://schemas.openxmlformats.org/presentationml/2006/ole">
            <p:oleObj spid="_x0000_s186370" name="Formel" r:id="rId3" imgW="1638000" imgH="431640" progId="Equation.3">
              <p:embed/>
            </p:oleObj>
          </a:graphicData>
        </a:graphic>
      </p:graphicFrame>
      <p:sp>
        <p:nvSpPr>
          <p:cNvPr id="68" name="Titel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51"/>
          <p:cNvGrpSpPr/>
          <p:nvPr/>
        </p:nvGrpSpPr>
        <p:grpSpPr>
          <a:xfrm>
            <a:off x="2231741" y="3500438"/>
            <a:ext cx="1824695" cy="1643074"/>
            <a:chOff x="1191166" y="3500438"/>
            <a:chExt cx="1824695" cy="1643074"/>
          </a:xfrm>
        </p:grpSpPr>
        <p:grpSp>
          <p:nvGrpSpPr>
            <p:cNvPr id="4" name="Gruppieren 50"/>
            <p:cNvGrpSpPr/>
            <p:nvPr/>
          </p:nvGrpSpPr>
          <p:grpSpPr>
            <a:xfrm>
              <a:off x="1191166" y="4429132"/>
              <a:ext cx="1824695" cy="714380"/>
              <a:chOff x="1191166" y="4429132"/>
              <a:chExt cx="1824695" cy="714380"/>
            </a:xfrm>
          </p:grpSpPr>
          <p:sp>
            <p:nvSpPr>
              <p:cNvPr id="40" name="Geschweifte Klammer links 39"/>
              <p:cNvSpPr/>
              <p:nvPr/>
            </p:nvSpPr>
            <p:spPr>
              <a:xfrm rot="16200000">
                <a:off x="1381385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Geschweifte Klammer links 40"/>
              <p:cNvSpPr/>
              <p:nvPr/>
            </p:nvSpPr>
            <p:spPr>
              <a:xfrm rot="16200000">
                <a:off x="2611329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 rot="16200000">
                <a:off x="2021341" y="4378800"/>
                <a:ext cx="214314" cy="314978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45732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2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123160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1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Gerade Verbindung 47"/>
            <p:cNvCxnSpPr/>
            <p:nvPr/>
          </p:nvCxnSpPr>
          <p:spPr>
            <a:xfrm rot="5400000" flipH="1" flipV="1">
              <a:off x="1102534" y="4300057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 flipH="1" flipV="1">
              <a:off x="1566346" y="4285462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sp>
        <p:nvSpPr>
          <p:cNvPr id="47" name="Ellipse 46"/>
          <p:cNvSpPr/>
          <p:nvPr/>
        </p:nvSpPr>
        <p:spPr>
          <a:xfrm>
            <a:off x="31066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9155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2590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0679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34114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2203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563878" y="24984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6372799" y="20657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3716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6525199" y="186688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38686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6677599" y="164482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40210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6829999" y="143826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feld 68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4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076825" y="5476875"/>
          <a:ext cx="4067175" cy="1071563"/>
        </p:xfrm>
        <a:graphic>
          <a:graphicData uri="http://schemas.openxmlformats.org/presentationml/2006/ole">
            <p:oleObj spid="_x0000_s187394" name="Formel" r:id="rId3" imgW="1638000" imgH="431640" progId="Equation.3">
              <p:embed/>
            </p:oleObj>
          </a:graphicData>
        </a:graphic>
      </p:graphicFrame>
      <p:sp>
        <p:nvSpPr>
          <p:cNvPr id="70" name="Titel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Motivation</a:t>
            </a:r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908050"/>
            <a:ext cx="8401080" cy="2092321"/>
          </a:xfrm>
        </p:spPr>
        <p:txBody>
          <a:bodyPr/>
          <a:lstStyle/>
          <a:p>
            <a:r>
              <a:rPr lang="de-DE" smtClean="0"/>
              <a:t>m</a:t>
            </a:r>
            <a:r>
              <a:rPr lang="de-DE" sz="2400" smtClean="0"/>
              <a:t>easurement of ion-induced reactions </a:t>
            </a:r>
          </a:p>
          <a:p>
            <a:r>
              <a:rPr lang="de-DE" smtClean="0"/>
              <a:t>e</a:t>
            </a:r>
            <a:r>
              <a:rPr lang="de-DE" sz="2400" smtClean="0"/>
              <a:t>xperimental difficulties due to:</a:t>
            </a:r>
            <a:br>
              <a:rPr lang="de-DE" sz="2400" smtClean="0"/>
            </a:br>
            <a:r>
              <a:rPr lang="de-DE" sz="2400" smtClean="0"/>
              <a:t>measurement at energies below the Coulomb barrier for heavy nuclei</a:t>
            </a:r>
            <a:endParaRPr lang="de-DE" sz="2400" smtClean="0">
              <a:cs typeface="Calibri"/>
            </a:endParaRPr>
          </a:p>
          <a:p>
            <a:r>
              <a:rPr lang="de-DE" smtClean="0">
                <a:cs typeface="Calibri"/>
              </a:rPr>
              <a:t>e.g. for </a:t>
            </a:r>
            <a:r>
              <a:rPr lang="de-DE" baseline="30000" smtClean="0">
                <a:cs typeface="Calibri"/>
              </a:rPr>
              <a:t>168</a:t>
            </a:r>
            <a:r>
              <a:rPr lang="de-DE" smtClean="0">
                <a:cs typeface="Calibri"/>
              </a:rPr>
              <a:t>Yb(</a:t>
            </a:r>
            <a:r>
              <a:rPr lang="de-DE" smtClean="0">
                <a:latin typeface="Symbol" pitchFamily="18" charset="2"/>
                <a:cs typeface="Calibri"/>
              </a:rPr>
              <a:t>a,g)</a:t>
            </a:r>
            <a:r>
              <a:rPr lang="de-DE" smtClean="0">
                <a:cs typeface="Calibri"/>
              </a:rPr>
              <a:t>: </a:t>
            </a:r>
            <a:r>
              <a:rPr lang="de-DE" smtClean="0"/>
              <a:t>E</a:t>
            </a:r>
            <a:r>
              <a:rPr lang="de-DE" baseline="-25000" smtClean="0"/>
              <a:t>Gamow</a:t>
            </a:r>
            <a:r>
              <a:rPr lang="de-DE" smtClean="0"/>
              <a:t> </a:t>
            </a:r>
            <a:r>
              <a:rPr lang="de-DE" smtClean="0">
                <a:cs typeface="Calibri"/>
              </a:rPr>
              <a:t>≈ 7 – 11 MeV &lt;&lt; E</a:t>
            </a:r>
            <a:r>
              <a:rPr lang="de-DE" baseline="-25000" smtClean="0">
                <a:cs typeface="Calibri"/>
              </a:rPr>
              <a:t>coul</a:t>
            </a:r>
            <a:r>
              <a:rPr lang="de-DE" smtClean="0">
                <a:cs typeface="Calibri"/>
              </a:rPr>
              <a:t> ≈ 24 MeV</a:t>
            </a:r>
            <a:endParaRPr lang="de-DE" sz="2400" smtClean="0">
              <a:cs typeface="Calibri"/>
            </a:endParaRPr>
          </a:p>
          <a:p>
            <a:pPr>
              <a:buNone/>
            </a:pPr>
            <a:endParaRPr lang="de-DE" sz="2400" smtClean="0"/>
          </a:p>
          <a:p>
            <a:pPr>
              <a:buNone/>
            </a:pPr>
            <a:endParaRPr lang="de-DE" sz="240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51"/>
          <p:cNvGrpSpPr/>
          <p:nvPr/>
        </p:nvGrpSpPr>
        <p:grpSpPr>
          <a:xfrm>
            <a:off x="2390115" y="3500438"/>
            <a:ext cx="1824695" cy="1643074"/>
            <a:chOff x="1191166" y="3500438"/>
            <a:chExt cx="1824695" cy="1643074"/>
          </a:xfrm>
        </p:grpSpPr>
        <p:grpSp>
          <p:nvGrpSpPr>
            <p:cNvPr id="4" name="Gruppieren 50"/>
            <p:cNvGrpSpPr/>
            <p:nvPr/>
          </p:nvGrpSpPr>
          <p:grpSpPr>
            <a:xfrm>
              <a:off x="1191166" y="4429132"/>
              <a:ext cx="1824695" cy="714380"/>
              <a:chOff x="1191166" y="4429132"/>
              <a:chExt cx="1824695" cy="714380"/>
            </a:xfrm>
          </p:grpSpPr>
          <p:sp>
            <p:nvSpPr>
              <p:cNvPr id="40" name="Geschweifte Klammer links 39"/>
              <p:cNvSpPr/>
              <p:nvPr/>
            </p:nvSpPr>
            <p:spPr>
              <a:xfrm rot="16200000">
                <a:off x="1381385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Geschweifte Klammer links 40"/>
              <p:cNvSpPr/>
              <p:nvPr/>
            </p:nvSpPr>
            <p:spPr>
              <a:xfrm rot="16200000">
                <a:off x="2611329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 rot="16200000">
                <a:off x="2021341" y="4378800"/>
                <a:ext cx="214314" cy="314978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45732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2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123160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1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Gerade Verbindung 47"/>
            <p:cNvCxnSpPr/>
            <p:nvPr/>
          </p:nvCxnSpPr>
          <p:spPr>
            <a:xfrm rot="5400000" flipH="1" flipV="1">
              <a:off x="1102534" y="4300057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 flipH="1" flipV="1">
              <a:off x="1566346" y="4285462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sp>
        <p:nvSpPr>
          <p:cNvPr id="47" name="Ellipse 46"/>
          <p:cNvSpPr/>
          <p:nvPr/>
        </p:nvSpPr>
        <p:spPr>
          <a:xfrm>
            <a:off x="31066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9155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2590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0679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34114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2203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563878" y="24984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6372799" y="20657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3716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6525199" y="185139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38686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6677599" y="16215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40210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6829999" y="139176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41734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6982399" y="117745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70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5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076825" y="5476875"/>
          <a:ext cx="4067175" cy="1071563"/>
        </p:xfrm>
        <a:graphic>
          <a:graphicData uri="http://schemas.openxmlformats.org/presentationml/2006/ole">
            <p:oleObj spid="_x0000_s188418" name="Formel" r:id="rId3" imgW="1638000" imgH="431640" progId="Equation.3">
              <p:embed/>
            </p:oleObj>
          </a:graphicData>
        </a:graphic>
      </p:graphicFrame>
      <p:sp>
        <p:nvSpPr>
          <p:cNvPr id="72" name="Titel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51"/>
          <p:cNvGrpSpPr/>
          <p:nvPr/>
        </p:nvGrpSpPr>
        <p:grpSpPr>
          <a:xfrm>
            <a:off x="2545095" y="3500438"/>
            <a:ext cx="1824695" cy="1643074"/>
            <a:chOff x="1191166" y="3500438"/>
            <a:chExt cx="1824695" cy="1643074"/>
          </a:xfrm>
        </p:grpSpPr>
        <p:grpSp>
          <p:nvGrpSpPr>
            <p:cNvPr id="4" name="Gruppieren 50"/>
            <p:cNvGrpSpPr/>
            <p:nvPr/>
          </p:nvGrpSpPr>
          <p:grpSpPr>
            <a:xfrm>
              <a:off x="1191166" y="4429132"/>
              <a:ext cx="1824695" cy="714380"/>
              <a:chOff x="1191166" y="4429132"/>
              <a:chExt cx="1824695" cy="714380"/>
            </a:xfrm>
          </p:grpSpPr>
          <p:sp>
            <p:nvSpPr>
              <p:cNvPr id="40" name="Geschweifte Klammer links 39"/>
              <p:cNvSpPr/>
              <p:nvPr/>
            </p:nvSpPr>
            <p:spPr>
              <a:xfrm rot="16200000">
                <a:off x="1381385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Geschweifte Klammer links 40"/>
              <p:cNvSpPr/>
              <p:nvPr/>
            </p:nvSpPr>
            <p:spPr>
              <a:xfrm rot="16200000">
                <a:off x="2611329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 rot="16200000">
                <a:off x="2021341" y="4378800"/>
                <a:ext cx="214314" cy="314978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45732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2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123160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1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Gerade Verbindung 47"/>
            <p:cNvCxnSpPr/>
            <p:nvPr/>
          </p:nvCxnSpPr>
          <p:spPr>
            <a:xfrm rot="5400000" flipH="1" flipV="1">
              <a:off x="1102534" y="4300057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 flipH="1" flipV="1">
              <a:off x="1566346" y="4285462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sp>
        <p:nvSpPr>
          <p:cNvPr id="47" name="Ellipse 46"/>
          <p:cNvSpPr/>
          <p:nvPr/>
        </p:nvSpPr>
        <p:spPr>
          <a:xfrm>
            <a:off x="31066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9155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2590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0679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34114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2203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563878" y="24984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6372799" y="20657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3716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6525199" y="185139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38686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6677599" y="16215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40210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6829999" y="139176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41734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6982399" y="117745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43258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1"/>
          <p:cNvSpPr/>
          <p:nvPr/>
        </p:nvSpPr>
        <p:spPr>
          <a:xfrm>
            <a:off x="7134799" y="1183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72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5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5076825" y="5476875"/>
          <a:ext cx="4067175" cy="1071563"/>
        </p:xfrm>
        <a:graphic>
          <a:graphicData uri="http://schemas.openxmlformats.org/presentationml/2006/ole">
            <p:oleObj spid="_x0000_s189442" name="Formel" r:id="rId3" imgW="1638000" imgH="431640" progId="Equation.3">
              <p:embed/>
            </p:oleObj>
          </a:graphicData>
        </a:graphic>
      </p:graphicFrame>
      <p:sp>
        <p:nvSpPr>
          <p:cNvPr id="74" name="Titel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51"/>
          <p:cNvGrpSpPr/>
          <p:nvPr/>
        </p:nvGrpSpPr>
        <p:grpSpPr>
          <a:xfrm>
            <a:off x="2700811" y="3500438"/>
            <a:ext cx="1824695" cy="1643074"/>
            <a:chOff x="1191166" y="3500438"/>
            <a:chExt cx="1824695" cy="1643074"/>
          </a:xfrm>
        </p:grpSpPr>
        <p:grpSp>
          <p:nvGrpSpPr>
            <p:cNvPr id="4" name="Gruppieren 50"/>
            <p:cNvGrpSpPr/>
            <p:nvPr/>
          </p:nvGrpSpPr>
          <p:grpSpPr>
            <a:xfrm>
              <a:off x="1191166" y="4429132"/>
              <a:ext cx="1824695" cy="714380"/>
              <a:chOff x="1191166" y="4429132"/>
              <a:chExt cx="1824695" cy="714380"/>
            </a:xfrm>
          </p:grpSpPr>
          <p:sp>
            <p:nvSpPr>
              <p:cNvPr id="40" name="Geschweifte Klammer links 39"/>
              <p:cNvSpPr/>
              <p:nvPr/>
            </p:nvSpPr>
            <p:spPr>
              <a:xfrm rot="16200000">
                <a:off x="1381385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Geschweifte Klammer links 40"/>
              <p:cNvSpPr/>
              <p:nvPr/>
            </p:nvSpPr>
            <p:spPr>
              <a:xfrm rot="16200000">
                <a:off x="2611329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 rot="16200000">
                <a:off x="2021341" y="4378800"/>
                <a:ext cx="214314" cy="314978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45732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2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123160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1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Gerade Verbindung 47"/>
            <p:cNvCxnSpPr/>
            <p:nvPr/>
          </p:nvCxnSpPr>
          <p:spPr>
            <a:xfrm rot="5400000" flipH="1" flipV="1">
              <a:off x="1102534" y="4300057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 flipH="1" flipV="1">
              <a:off x="1566346" y="4285462"/>
              <a:ext cx="1571636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sp>
        <p:nvSpPr>
          <p:cNvPr id="47" name="Ellipse 46"/>
          <p:cNvSpPr/>
          <p:nvPr/>
        </p:nvSpPr>
        <p:spPr>
          <a:xfrm>
            <a:off x="31066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9155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2590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0679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34114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2203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563878" y="24984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6372799" y="20657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3716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6525199" y="185139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38686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6677599" y="16215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40210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6829999" y="139176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41734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6982399" y="117745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43258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1"/>
          <p:cNvSpPr/>
          <p:nvPr/>
        </p:nvSpPr>
        <p:spPr>
          <a:xfrm>
            <a:off x="7134799" y="1183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4478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7287199" y="118520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Textfeld 74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5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5076825" y="5476875"/>
          <a:ext cx="4067175" cy="1071563"/>
        </p:xfrm>
        <a:graphic>
          <a:graphicData uri="http://schemas.openxmlformats.org/presentationml/2006/ole">
            <p:oleObj spid="_x0000_s190466" name="Formel" r:id="rId3" imgW="1638000" imgH="431640" progId="Equation.3">
              <p:embed/>
            </p:oleObj>
          </a:graphicData>
        </a:graphic>
      </p:graphicFrame>
      <p:sp>
        <p:nvSpPr>
          <p:cNvPr id="76" name="Titel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51"/>
          <p:cNvGrpSpPr/>
          <p:nvPr/>
        </p:nvGrpSpPr>
        <p:grpSpPr>
          <a:xfrm>
            <a:off x="2849739" y="2421794"/>
            <a:ext cx="1824695" cy="2721718"/>
            <a:chOff x="1191166" y="2421794"/>
            <a:chExt cx="1824695" cy="2721718"/>
          </a:xfrm>
        </p:grpSpPr>
        <p:grpSp>
          <p:nvGrpSpPr>
            <p:cNvPr id="4" name="Gruppieren 50"/>
            <p:cNvGrpSpPr/>
            <p:nvPr/>
          </p:nvGrpSpPr>
          <p:grpSpPr>
            <a:xfrm>
              <a:off x="1191166" y="4429132"/>
              <a:ext cx="1824695" cy="714380"/>
              <a:chOff x="1191166" y="4429132"/>
              <a:chExt cx="1824695" cy="714380"/>
            </a:xfrm>
          </p:grpSpPr>
          <p:sp>
            <p:nvSpPr>
              <p:cNvPr id="40" name="Geschweifte Klammer links 39"/>
              <p:cNvSpPr/>
              <p:nvPr/>
            </p:nvSpPr>
            <p:spPr>
              <a:xfrm rot="16200000">
                <a:off x="1381385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Geschweifte Klammer links 40"/>
              <p:cNvSpPr/>
              <p:nvPr/>
            </p:nvSpPr>
            <p:spPr>
              <a:xfrm rot="16200000">
                <a:off x="2611329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 rot="16200000">
                <a:off x="2021341" y="4378800"/>
                <a:ext cx="214314" cy="314978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45732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2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123160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1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Gerade Verbindung 47"/>
            <p:cNvCxnSpPr/>
            <p:nvPr/>
          </p:nvCxnSpPr>
          <p:spPr>
            <a:xfrm rot="5400000" flipH="1" flipV="1">
              <a:off x="562360" y="3762000"/>
              <a:ext cx="26532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 flipH="1" flipV="1">
              <a:off x="1025564" y="3747600"/>
              <a:ext cx="26532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sp>
        <p:nvSpPr>
          <p:cNvPr id="47" name="Ellipse 46"/>
          <p:cNvSpPr/>
          <p:nvPr/>
        </p:nvSpPr>
        <p:spPr>
          <a:xfrm>
            <a:off x="31066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9155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2590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0679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34114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2203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563878" y="24984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6372799" y="20657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3716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6525199" y="185139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38686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6677599" y="16215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40210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6829999" y="139176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41734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6982399" y="117745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43258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1"/>
          <p:cNvSpPr/>
          <p:nvPr/>
        </p:nvSpPr>
        <p:spPr>
          <a:xfrm>
            <a:off x="7134799" y="117575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4478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7287199" y="116970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Ellipse 74"/>
          <p:cNvSpPr/>
          <p:nvPr/>
        </p:nvSpPr>
        <p:spPr>
          <a:xfrm>
            <a:off x="7439599" y="1183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Ellipse 76"/>
          <p:cNvSpPr/>
          <p:nvPr/>
        </p:nvSpPr>
        <p:spPr>
          <a:xfrm>
            <a:off x="4630678" y="251750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Textfeld 75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5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5076825" y="5476875"/>
          <a:ext cx="4067175" cy="1071563"/>
        </p:xfrm>
        <a:graphic>
          <a:graphicData uri="http://schemas.openxmlformats.org/presentationml/2006/ole">
            <p:oleObj spid="_x0000_s191490" name="Formel" r:id="rId3" imgW="1638000" imgH="431640" progId="Equation.3">
              <p:embed/>
            </p:oleObj>
          </a:graphicData>
        </a:graphic>
      </p:graphicFrame>
      <p:sp>
        <p:nvSpPr>
          <p:cNvPr id="78" name="Titel 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4"/>
          <p:cNvGrpSpPr/>
          <p:nvPr/>
        </p:nvGrpSpPr>
        <p:grpSpPr>
          <a:xfrm>
            <a:off x="632692" y="714356"/>
            <a:ext cx="7631097" cy="4105003"/>
            <a:chOff x="632692" y="714356"/>
            <a:chExt cx="7631097" cy="4105003"/>
          </a:xfrm>
        </p:grpSpPr>
        <p:cxnSp>
          <p:nvCxnSpPr>
            <p:cNvPr id="5" name="Gerade Verbindung mit Pfeil 4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32692" y="71435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V</a:t>
              </a:r>
              <a:endParaRPr lang="de-DE" sz="24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882092" y="4071942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897666" y="2498718"/>
            <a:ext cx="1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2910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2910" y="3880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135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287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440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92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1744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897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049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202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3544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068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6592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8116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2964027" y="399880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51"/>
          <p:cNvGrpSpPr/>
          <p:nvPr/>
        </p:nvGrpSpPr>
        <p:grpSpPr>
          <a:xfrm>
            <a:off x="3612310" y="2421794"/>
            <a:ext cx="1824695" cy="2721718"/>
            <a:chOff x="1191166" y="2421794"/>
            <a:chExt cx="1824695" cy="2721718"/>
          </a:xfrm>
        </p:grpSpPr>
        <p:grpSp>
          <p:nvGrpSpPr>
            <p:cNvPr id="4" name="Gruppieren 50"/>
            <p:cNvGrpSpPr/>
            <p:nvPr/>
          </p:nvGrpSpPr>
          <p:grpSpPr>
            <a:xfrm>
              <a:off x="1191166" y="4429132"/>
              <a:ext cx="1824695" cy="714380"/>
              <a:chOff x="1191166" y="4429132"/>
              <a:chExt cx="1824695" cy="714380"/>
            </a:xfrm>
          </p:grpSpPr>
          <p:sp>
            <p:nvSpPr>
              <p:cNvPr id="40" name="Geschweifte Klammer links 39"/>
              <p:cNvSpPr/>
              <p:nvPr/>
            </p:nvSpPr>
            <p:spPr>
              <a:xfrm rot="16200000">
                <a:off x="1381385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Geschweifte Klammer links 40"/>
              <p:cNvSpPr/>
              <p:nvPr/>
            </p:nvSpPr>
            <p:spPr>
              <a:xfrm rot="16200000">
                <a:off x="2611329" y="4238913"/>
                <a:ext cx="214314" cy="594751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 rot="16200000">
                <a:off x="2021341" y="4378800"/>
                <a:ext cx="214314" cy="314978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45732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2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1231609" y="4558737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sz="3200" b="1" baseline="-25000" dirty="0" smtClean="0">
                    <a:solidFill>
                      <a:srgbClr val="FF0000"/>
                    </a:solidFill>
                  </a:rPr>
                  <a:t>1</a:t>
                </a:r>
                <a:endParaRPr lang="de-DE" sz="3200" b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Gerade Verbindung 47"/>
            <p:cNvCxnSpPr/>
            <p:nvPr/>
          </p:nvCxnSpPr>
          <p:spPr>
            <a:xfrm rot="5400000" flipH="1" flipV="1">
              <a:off x="562360" y="3762000"/>
              <a:ext cx="26532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 flipH="1" flipV="1">
              <a:off x="1025564" y="3747600"/>
              <a:ext cx="26532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5"/>
          <p:cNvGrpSpPr/>
          <p:nvPr/>
        </p:nvGrpSpPr>
        <p:grpSpPr>
          <a:xfrm>
            <a:off x="5357818" y="614776"/>
            <a:ext cx="3710810" cy="1885530"/>
            <a:chOff x="327108" y="786588"/>
            <a:chExt cx="7936681" cy="4032771"/>
          </a:xfrm>
        </p:grpSpPr>
        <p:cxnSp>
          <p:nvCxnSpPr>
            <p:cNvPr id="57" name="Gerade Verbindung mit Pfeil 56"/>
            <p:cNvCxnSpPr/>
            <p:nvPr/>
          </p:nvCxnSpPr>
          <p:spPr>
            <a:xfrm rot="16200000">
              <a:off x="-714412" y="2571744"/>
              <a:ext cx="35719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>
              <a:off x="1063789" y="4357694"/>
              <a:ext cx="7200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327108" y="867148"/>
              <a:ext cx="706959" cy="9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S</a:t>
              </a:r>
              <a:endParaRPr lang="de-DE" sz="2400" b="1" dirty="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7929586" y="435769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t</a:t>
              </a:r>
              <a:endParaRPr lang="de-DE" sz="2400" b="1" dirty="0"/>
            </a:p>
          </p:txBody>
        </p:sp>
      </p:grpSp>
      <p:sp>
        <p:nvSpPr>
          <p:cNvPr id="61" name="Ellipse 60"/>
          <p:cNvSpPr/>
          <p:nvPr/>
        </p:nvSpPr>
        <p:spPr>
          <a:xfrm>
            <a:off x="57631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438970" y="1053397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</a:t>
            </a:r>
          </a:p>
          <a:p>
            <a:r>
              <a:rPr lang="de-DE" sz="1400" dirty="0" smtClean="0"/>
              <a:t>4</a:t>
            </a:r>
          </a:p>
          <a:p>
            <a:r>
              <a:rPr lang="de-DE" sz="1400" dirty="0" smtClean="0"/>
              <a:t>3</a:t>
            </a:r>
          </a:p>
          <a:p>
            <a:r>
              <a:rPr lang="de-DE" sz="1400" dirty="0" smtClean="0"/>
              <a:t>2</a:t>
            </a:r>
          </a:p>
          <a:p>
            <a:r>
              <a:rPr lang="de-DE" sz="1400" dirty="0" smtClean="0"/>
              <a:t>1</a:t>
            </a:r>
          </a:p>
          <a:p>
            <a:r>
              <a:rPr lang="de-DE" sz="1400" dirty="0"/>
              <a:t>0</a:t>
            </a:r>
          </a:p>
        </p:txBody>
      </p:sp>
      <p:sp>
        <p:nvSpPr>
          <p:cNvPr id="47" name="Ellipse 46"/>
          <p:cNvSpPr/>
          <p:nvPr/>
        </p:nvSpPr>
        <p:spPr>
          <a:xfrm>
            <a:off x="31066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9155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2590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0679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3411478" y="4000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220399" y="22240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563878" y="24984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6372799" y="20657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3716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6525199" y="185139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38686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6677599" y="162157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40210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6829999" y="139176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41734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6982399" y="117745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43258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1"/>
          <p:cNvSpPr/>
          <p:nvPr/>
        </p:nvSpPr>
        <p:spPr>
          <a:xfrm>
            <a:off x="7134799" y="117575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4478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7287199" y="116970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Ellipse 74"/>
          <p:cNvSpPr/>
          <p:nvPr/>
        </p:nvSpPr>
        <p:spPr>
          <a:xfrm>
            <a:off x="7439599" y="11835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Ellipse 75"/>
          <p:cNvSpPr/>
          <p:nvPr/>
        </p:nvSpPr>
        <p:spPr>
          <a:xfrm>
            <a:off x="7607272" y="13862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Ellipse 76"/>
          <p:cNvSpPr/>
          <p:nvPr/>
        </p:nvSpPr>
        <p:spPr>
          <a:xfrm>
            <a:off x="4630678" y="250975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7759672" y="161601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4783078" y="25158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Ellipse 79"/>
          <p:cNvSpPr/>
          <p:nvPr/>
        </p:nvSpPr>
        <p:spPr>
          <a:xfrm>
            <a:off x="49354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Ellipse 80"/>
          <p:cNvSpPr/>
          <p:nvPr/>
        </p:nvSpPr>
        <p:spPr>
          <a:xfrm>
            <a:off x="5087878" y="250805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Ellipse 81"/>
          <p:cNvSpPr/>
          <p:nvPr/>
        </p:nvSpPr>
        <p:spPr>
          <a:xfrm>
            <a:off x="7912072" y="18303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Ellipse 82"/>
          <p:cNvSpPr/>
          <p:nvPr/>
        </p:nvSpPr>
        <p:spPr>
          <a:xfrm>
            <a:off x="52402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Ellipse 83"/>
          <p:cNvSpPr/>
          <p:nvPr/>
        </p:nvSpPr>
        <p:spPr>
          <a:xfrm>
            <a:off x="8064472" y="204464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Ellipse 84"/>
          <p:cNvSpPr/>
          <p:nvPr/>
        </p:nvSpPr>
        <p:spPr>
          <a:xfrm>
            <a:off x="5392678" y="250030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Ellipse 85"/>
          <p:cNvSpPr/>
          <p:nvPr/>
        </p:nvSpPr>
        <p:spPr>
          <a:xfrm>
            <a:off x="8216872" y="222028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Textfeld 86"/>
          <p:cNvSpPr txBox="1"/>
          <p:nvPr/>
        </p:nvSpPr>
        <p:spPr>
          <a:xfrm>
            <a:off x="1214414" y="571501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 =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3200" b="1" dirty="0" smtClean="0">
                <a:solidFill>
                  <a:srgbClr val="FF0000"/>
                </a:solidFill>
              </a:rPr>
              <a:t> – S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3200" b="1" dirty="0" smtClean="0">
                <a:solidFill>
                  <a:srgbClr val="FF0000"/>
                </a:solidFill>
              </a:rPr>
              <a:t> = 0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5076825" y="5476875"/>
          <a:ext cx="4067175" cy="1071563"/>
        </p:xfrm>
        <a:graphic>
          <a:graphicData uri="http://schemas.openxmlformats.org/presentationml/2006/ole">
            <p:oleObj spid="_x0000_s192514" name="Formel" r:id="rId3" imgW="1638000" imgH="431640" progId="Equation.3">
              <p:embed/>
            </p:oleObj>
          </a:graphicData>
        </a:graphic>
      </p:graphicFrame>
      <p:sp>
        <p:nvSpPr>
          <p:cNvPr id="88" name="Titel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Trapezoidal filter algorithm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Fast and slow filter algorithm</a:t>
            </a:r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523" y="1851306"/>
            <a:ext cx="7228955" cy="444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 rot="5400000">
            <a:off x="6219088" y="3782176"/>
            <a:ext cx="408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XIA LLC, User‘s Manual Digital Gamma Finder DGF-4C Revision F, Version 4.03</a:t>
            </a:r>
            <a:endParaRPr lang="de-DE" sz="140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877291" y="842528"/>
            <a:ext cx="538941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lang="de-DE" sz="2400" kern="0" smtClean="0">
                <a:sym typeface="Wingdings" pitchFamily="2" charset="2"/>
              </a:rPr>
              <a:t>fast filter </a:t>
            </a:r>
            <a:r>
              <a:rPr lang="de-DE" sz="2400" kern="0" smtClean="0">
                <a:cs typeface="Calibri"/>
                <a:sym typeface="Wingdings" pitchFamily="2" charset="2"/>
              </a:rPr>
              <a:t>→ time determination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lang="de-DE" sz="2400" kern="0" smtClean="0">
                <a:sym typeface="Wingdings" pitchFamily="2" charset="2"/>
              </a:rPr>
              <a:t>slow filter </a:t>
            </a:r>
            <a:r>
              <a:rPr lang="de-DE" sz="2400" kern="0" smtClean="0">
                <a:cs typeface="Calibri"/>
                <a:sym typeface="Wingdings" pitchFamily="2" charset="2"/>
              </a:rPr>
              <a:t>→ energy determination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Energy resolution</a:t>
            </a:r>
            <a:endParaRPr lang="de-DE"/>
          </a:p>
        </p:txBody>
      </p:sp>
      <p:sp>
        <p:nvSpPr>
          <p:cNvPr id="4" name="Inhaltsplatzhalter 32"/>
          <p:cNvSpPr txBox="1">
            <a:spLocks/>
          </p:cNvSpPr>
          <p:nvPr/>
        </p:nvSpPr>
        <p:spPr bwMode="auto">
          <a:xfrm>
            <a:off x="428596" y="785794"/>
            <a:ext cx="8572560" cy="7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r>
              <a:rPr lang="de-DE" sz="2400" kern="0" smtClean="0"/>
              <a:t>time constant </a:t>
            </a:r>
            <a:r>
              <a:rPr lang="de-DE" sz="2400" kern="0" smtClean="0">
                <a:latin typeface="Symbol" pitchFamily="18" charset="2"/>
              </a:rPr>
              <a:t>t </a:t>
            </a:r>
            <a:r>
              <a:rPr lang="de-DE" sz="2400" kern="0" smtClean="0"/>
              <a:t>most important for good energy resolution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de-DE" sz="2400" kern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de-DE" sz="2400" kern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de-DE" sz="2400" kern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de-DE" sz="2400" kern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de-DE" sz="2400" kern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66000"/>
              <a:buBlip>
                <a:blip r:embed="rId2"/>
              </a:buBlip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 </a:t>
            </a:r>
            <a:r>
              <a:rPr lang="de-DE" sz="2400" kern="0" smtClean="0">
                <a:latin typeface="Symbol" pitchFamily="18" charset="2"/>
              </a:rPr>
              <a:t>t </a:t>
            </a:r>
            <a:r>
              <a:rPr lang="de-DE" sz="2400" kern="0" smtClean="0"/>
              <a:t>parameter to get best peak shape and resolution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Grafik 4" descr="tau_scan.png"/>
          <p:cNvPicPr>
            <a:picLocks noChangeAspect="1"/>
          </p:cNvPicPr>
          <p:nvPr/>
        </p:nvPicPr>
        <p:blipFill>
          <a:blip r:embed="rId3" cstate="print"/>
          <a:srcRect l="4119" t="9375" r="5729" b="4166"/>
          <a:stretch>
            <a:fillRect/>
          </a:stretch>
        </p:blipFill>
        <p:spPr>
          <a:xfrm>
            <a:off x="1428728" y="1357298"/>
            <a:ext cx="6357982" cy="471171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5400000">
            <a:off x="6889477" y="2468845"/>
            <a:ext cx="216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courtesy of N. Warr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29058" y="1500174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latin typeface="Symbol" pitchFamily="18" charset="2"/>
              </a:rPr>
              <a:t>t = </a:t>
            </a:r>
            <a:endParaRPr lang="de-DE" sz="1400">
              <a:latin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Activation measurement of </a:t>
            </a:r>
            <a:r>
              <a:rPr lang="de-DE" baseline="30000" smtClean="0"/>
              <a:t>168</a:t>
            </a:r>
            <a:r>
              <a:rPr lang="de-DE" smtClean="0"/>
              <a:t>Yb(</a:t>
            </a:r>
            <a:r>
              <a:rPr lang="el-GR" smtClean="0">
                <a:latin typeface="Arial"/>
                <a:cs typeface="Arial"/>
              </a:rPr>
              <a:t>α</a:t>
            </a:r>
            <a:r>
              <a:rPr lang="de-DE" smtClean="0">
                <a:latin typeface="Arial"/>
                <a:cs typeface="Arial"/>
              </a:rPr>
              <a:t>,n)</a:t>
            </a:r>
            <a:endParaRPr lang="de-DE"/>
          </a:p>
        </p:txBody>
      </p:sp>
      <p:grpSp>
        <p:nvGrpSpPr>
          <p:cNvPr id="77" name="Gruppieren 28"/>
          <p:cNvGrpSpPr/>
          <p:nvPr/>
        </p:nvGrpSpPr>
        <p:grpSpPr>
          <a:xfrm>
            <a:off x="357158" y="2285992"/>
            <a:ext cx="3500462" cy="2643206"/>
            <a:chOff x="714348" y="1785926"/>
            <a:chExt cx="3357586" cy="2500330"/>
          </a:xfrm>
        </p:grpSpPr>
        <p:sp>
          <p:nvSpPr>
            <p:cNvPr id="82" name="Rechteck 81"/>
            <p:cNvSpPr/>
            <p:nvPr/>
          </p:nvSpPr>
          <p:spPr>
            <a:xfrm>
              <a:off x="714348" y="3500438"/>
              <a:ext cx="785818" cy="78581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1571604" y="3500438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3286116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2428860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3286116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2428860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1571604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714348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3286116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2428860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1571604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714348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714348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bg1"/>
                  </a:solidFill>
                </a:rPr>
                <a:t>168</a:t>
              </a:r>
              <a:r>
                <a:rPr lang="de-DE" smtClean="0">
                  <a:solidFill>
                    <a:schemeClr val="bg1"/>
                  </a:solidFill>
                </a:rPr>
                <a:t>Yb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2428860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bg1"/>
                  </a:solidFill>
                </a:rPr>
                <a:t>170</a:t>
              </a:r>
              <a:r>
                <a:rPr lang="de-DE" smtClean="0">
                  <a:solidFill>
                    <a:schemeClr val="bg1"/>
                  </a:solidFill>
                </a:rPr>
                <a:t>Yb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3286116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bg1"/>
                  </a:solidFill>
                </a:rPr>
                <a:t>171</a:t>
              </a:r>
              <a:r>
                <a:rPr lang="de-DE" smtClean="0">
                  <a:solidFill>
                    <a:schemeClr val="bg1"/>
                  </a:solidFill>
                </a:rPr>
                <a:t>Yb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1571604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169</a:t>
              </a:r>
              <a:r>
                <a:rPr lang="de-DE" smtClean="0">
                  <a:solidFill>
                    <a:schemeClr val="tx2"/>
                  </a:solidFill>
                </a:rPr>
                <a:t>Yb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714348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169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1571604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170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2428860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171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3286116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172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3286116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173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2428860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172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1571604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171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714348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170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</p:grpSp>
      <p:sp>
        <p:nvSpPr>
          <p:cNvPr id="110" name="Inhaltsplatzhalter 32"/>
          <p:cNvSpPr txBox="1">
            <a:spLocks/>
          </p:cNvSpPr>
          <p:nvPr/>
        </p:nvSpPr>
        <p:spPr bwMode="auto">
          <a:xfrm>
            <a:off x="428596" y="1214422"/>
            <a:ext cx="8229600" cy="7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r>
              <a:rPr lang="de-DE" sz="2400" kern="0" smtClean="0"/>
              <a:t>m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otivation: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improvement of reaction network at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168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Activation measurement of </a:t>
            </a:r>
            <a:r>
              <a:rPr lang="de-DE" baseline="30000" smtClean="0"/>
              <a:t>168</a:t>
            </a:r>
            <a:r>
              <a:rPr lang="de-DE" smtClean="0"/>
              <a:t>Yb(</a:t>
            </a:r>
            <a:r>
              <a:rPr lang="el-GR" smtClean="0">
                <a:latin typeface="Arial"/>
                <a:cs typeface="Arial"/>
              </a:rPr>
              <a:t>α</a:t>
            </a:r>
            <a:r>
              <a:rPr lang="de-DE" smtClean="0">
                <a:latin typeface="Arial"/>
                <a:cs typeface="Arial"/>
              </a:rPr>
              <a:t>,n)</a:t>
            </a:r>
            <a:endParaRPr lang="de-DE"/>
          </a:p>
        </p:txBody>
      </p:sp>
      <p:grpSp>
        <p:nvGrpSpPr>
          <p:cNvPr id="3" name="Gruppieren 28"/>
          <p:cNvGrpSpPr/>
          <p:nvPr/>
        </p:nvGrpSpPr>
        <p:grpSpPr>
          <a:xfrm>
            <a:off x="357158" y="2285992"/>
            <a:ext cx="3500462" cy="2643206"/>
            <a:chOff x="714348" y="1785926"/>
            <a:chExt cx="3357586" cy="2500330"/>
          </a:xfrm>
        </p:grpSpPr>
        <p:sp>
          <p:nvSpPr>
            <p:cNvPr id="82" name="Rechteck 81"/>
            <p:cNvSpPr/>
            <p:nvPr/>
          </p:nvSpPr>
          <p:spPr>
            <a:xfrm>
              <a:off x="714348" y="3500438"/>
              <a:ext cx="785818" cy="78581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1571604" y="3500438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3286116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2428860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3286116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2428860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1571604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714348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3286116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2428860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1571604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714348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714348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bg1"/>
                  </a:solidFill>
                </a:rPr>
                <a:t>168</a:t>
              </a:r>
              <a:r>
                <a:rPr lang="de-DE" smtClean="0">
                  <a:solidFill>
                    <a:schemeClr val="bg1"/>
                  </a:solidFill>
                </a:rPr>
                <a:t>Yb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2428860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bg1"/>
                  </a:solidFill>
                </a:rPr>
                <a:t>170</a:t>
              </a:r>
              <a:r>
                <a:rPr lang="de-DE" smtClean="0">
                  <a:solidFill>
                    <a:schemeClr val="bg1"/>
                  </a:solidFill>
                </a:rPr>
                <a:t>Yb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3286116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bg1"/>
                  </a:solidFill>
                </a:rPr>
                <a:t>171</a:t>
              </a:r>
              <a:r>
                <a:rPr lang="de-DE" smtClean="0">
                  <a:solidFill>
                    <a:schemeClr val="bg1"/>
                  </a:solidFill>
                </a:rPr>
                <a:t>Yb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1571604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169</a:t>
              </a:r>
              <a:r>
                <a:rPr lang="de-DE" smtClean="0">
                  <a:solidFill>
                    <a:schemeClr val="tx2"/>
                  </a:solidFill>
                </a:rPr>
                <a:t>Yb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714348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169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1571604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170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2428860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171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3286116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172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3286116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173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2428860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172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1571604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171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714348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170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</p:grpSp>
      <p:sp>
        <p:nvSpPr>
          <p:cNvPr id="110" name="Inhaltsplatzhalter 32"/>
          <p:cNvSpPr txBox="1">
            <a:spLocks/>
          </p:cNvSpPr>
          <p:nvPr/>
        </p:nvSpPr>
        <p:spPr bwMode="auto">
          <a:xfrm>
            <a:off x="428596" y="1214422"/>
            <a:ext cx="8229600" cy="7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r>
              <a:rPr lang="de-DE" sz="2400" kern="0" smtClean="0"/>
              <a:t>m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otivation: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improvement of reaction network at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168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Inhaltsplatzhalter 7"/>
          <p:cNvSpPr>
            <a:spLocks noGrp="1"/>
          </p:cNvSpPr>
          <p:nvPr>
            <p:ph idx="1"/>
          </p:nvPr>
        </p:nvSpPr>
        <p:spPr>
          <a:xfrm>
            <a:off x="3929058" y="2143116"/>
            <a:ext cx="5214942" cy="3000396"/>
          </a:xfrm>
        </p:spPr>
        <p:txBody>
          <a:bodyPr/>
          <a:lstStyle/>
          <a:p>
            <a:r>
              <a:rPr lang="de-DE" smtClean="0"/>
              <a:t>problems:</a:t>
            </a:r>
          </a:p>
          <a:p>
            <a:pPr lvl="1"/>
            <a:r>
              <a:rPr lang="de-DE" baseline="30000" smtClean="0"/>
              <a:t>172</a:t>
            </a:r>
            <a:r>
              <a:rPr lang="de-DE" smtClean="0"/>
              <a:t>Hf(</a:t>
            </a:r>
            <a:r>
              <a:rPr lang="de-DE" smtClean="0">
                <a:latin typeface="Symbol" pitchFamily="18" charset="2"/>
              </a:rPr>
              <a:t>g,a</a:t>
            </a:r>
            <a:r>
              <a:rPr lang="de-DE" smtClean="0"/>
              <a:t>) needs unstable target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804025" y="2855462"/>
            <a:ext cx="1631080" cy="1620620"/>
          </a:xfrm>
          <a:prstGeom prst="straightConnector1">
            <a:avLst/>
          </a:prstGeom>
          <a:ln w="76200">
            <a:solidFill>
              <a:srgbClr val="3333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2500298" y="2714620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3333FF"/>
                </a:solidFill>
                <a:latin typeface="Arial"/>
                <a:cs typeface="Arial"/>
              </a:rPr>
              <a:t>(</a:t>
            </a:r>
            <a:r>
              <a:rPr lang="de-DE" sz="2400" b="1" smtClean="0">
                <a:solidFill>
                  <a:srgbClr val="3333FF"/>
                </a:solidFill>
                <a:latin typeface="Symbol" pitchFamily="18" charset="2"/>
                <a:cs typeface="Times New Roman" pitchFamily="18" charset="0"/>
              </a:rPr>
              <a:t>g,a</a:t>
            </a:r>
            <a:r>
              <a:rPr lang="de-DE" sz="2400" b="1" smtClean="0">
                <a:solidFill>
                  <a:srgbClr val="3333FF"/>
                </a:solidFill>
                <a:latin typeface="Arial"/>
                <a:cs typeface="Arial"/>
              </a:rPr>
              <a:t>)</a:t>
            </a:r>
            <a:endParaRPr lang="de-DE" sz="2400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Activation measurement of </a:t>
            </a:r>
            <a:r>
              <a:rPr lang="de-DE" baseline="30000" smtClean="0"/>
              <a:t>168</a:t>
            </a:r>
            <a:r>
              <a:rPr lang="de-DE" smtClean="0"/>
              <a:t>Yb(</a:t>
            </a:r>
            <a:r>
              <a:rPr lang="el-GR" smtClean="0">
                <a:latin typeface="Arial"/>
                <a:cs typeface="Arial"/>
              </a:rPr>
              <a:t>α</a:t>
            </a:r>
            <a:r>
              <a:rPr lang="de-DE" smtClean="0">
                <a:latin typeface="Arial"/>
                <a:cs typeface="Arial"/>
              </a:rPr>
              <a:t>,n)</a:t>
            </a:r>
            <a:endParaRPr lang="de-DE"/>
          </a:p>
        </p:txBody>
      </p:sp>
      <p:grpSp>
        <p:nvGrpSpPr>
          <p:cNvPr id="3" name="Gruppieren 28"/>
          <p:cNvGrpSpPr/>
          <p:nvPr/>
        </p:nvGrpSpPr>
        <p:grpSpPr>
          <a:xfrm>
            <a:off x="357158" y="2285992"/>
            <a:ext cx="3500462" cy="2643206"/>
            <a:chOff x="714348" y="1785926"/>
            <a:chExt cx="3357586" cy="2500330"/>
          </a:xfrm>
        </p:grpSpPr>
        <p:sp>
          <p:nvSpPr>
            <p:cNvPr id="82" name="Rechteck 81"/>
            <p:cNvSpPr/>
            <p:nvPr/>
          </p:nvSpPr>
          <p:spPr>
            <a:xfrm>
              <a:off x="714348" y="3500438"/>
              <a:ext cx="785818" cy="78581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1571604" y="3500438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3286116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2428860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3286116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2428860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1571604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714348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3286116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2428860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1571604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714348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714348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bg1"/>
                  </a:solidFill>
                </a:rPr>
                <a:t>168</a:t>
              </a:r>
              <a:r>
                <a:rPr lang="de-DE" smtClean="0">
                  <a:solidFill>
                    <a:schemeClr val="bg1"/>
                  </a:solidFill>
                </a:rPr>
                <a:t>Yb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2428860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bg1"/>
                  </a:solidFill>
                </a:rPr>
                <a:t>170</a:t>
              </a:r>
              <a:r>
                <a:rPr lang="de-DE" smtClean="0">
                  <a:solidFill>
                    <a:schemeClr val="bg1"/>
                  </a:solidFill>
                </a:rPr>
                <a:t>Yb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3286116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bg1"/>
                  </a:solidFill>
                </a:rPr>
                <a:t>171</a:t>
              </a:r>
              <a:r>
                <a:rPr lang="de-DE" smtClean="0">
                  <a:solidFill>
                    <a:schemeClr val="bg1"/>
                  </a:solidFill>
                </a:rPr>
                <a:t>Yb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1571604" y="364331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169</a:t>
              </a:r>
              <a:r>
                <a:rPr lang="de-DE" smtClean="0">
                  <a:solidFill>
                    <a:schemeClr val="tx2"/>
                  </a:solidFill>
                </a:rPr>
                <a:t>Yb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714348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169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1571604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170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2428860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171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3286116" y="27860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172</a:t>
              </a:r>
              <a:r>
                <a:rPr lang="de-DE" smtClean="0">
                  <a:solidFill>
                    <a:schemeClr val="tx2"/>
                  </a:solidFill>
                </a:rPr>
                <a:t>Lu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3286116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173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2428860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172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1571604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171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714348" y="19288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smtClean="0">
                  <a:solidFill>
                    <a:schemeClr val="tx2"/>
                  </a:solidFill>
                </a:rPr>
                <a:t>170</a:t>
              </a:r>
              <a:r>
                <a:rPr lang="de-DE" smtClean="0">
                  <a:solidFill>
                    <a:schemeClr val="tx2"/>
                  </a:solidFill>
                </a:rPr>
                <a:t>Hf</a:t>
              </a:r>
              <a:endParaRPr lang="de-DE">
                <a:solidFill>
                  <a:schemeClr val="tx2"/>
                </a:solidFill>
              </a:endParaRPr>
            </a:p>
          </p:txBody>
        </p:sp>
      </p:grpSp>
      <p:sp>
        <p:nvSpPr>
          <p:cNvPr id="110" name="Inhaltsplatzhalter 32"/>
          <p:cNvSpPr txBox="1">
            <a:spLocks/>
          </p:cNvSpPr>
          <p:nvPr/>
        </p:nvSpPr>
        <p:spPr bwMode="auto">
          <a:xfrm>
            <a:off x="428596" y="1214422"/>
            <a:ext cx="8229600" cy="7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r>
              <a:rPr lang="de-DE" sz="2400" kern="0" smtClean="0"/>
              <a:t>m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otivation: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improvement of reaction network at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168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Inhaltsplatzhalter 7"/>
          <p:cNvSpPr>
            <a:spLocks noGrp="1"/>
          </p:cNvSpPr>
          <p:nvPr>
            <p:ph idx="1"/>
          </p:nvPr>
        </p:nvSpPr>
        <p:spPr>
          <a:xfrm>
            <a:off x="3929058" y="2143116"/>
            <a:ext cx="5214942" cy="3000396"/>
          </a:xfrm>
        </p:spPr>
        <p:txBody>
          <a:bodyPr/>
          <a:lstStyle/>
          <a:p>
            <a:r>
              <a:rPr lang="de-DE" smtClean="0"/>
              <a:t>problems:</a:t>
            </a:r>
          </a:p>
          <a:p>
            <a:pPr lvl="1"/>
            <a:r>
              <a:rPr lang="de-DE" baseline="30000" smtClean="0"/>
              <a:t>172</a:t>
            </a:r>
            <a:r>
              <a:rPr lang="de-DE" smtClean="0"/>
              <a:t>Hf(</a:t>
            </a:r>
            <a:r>
              <a:rPr lang="de-DE" smtClean="0">
                <a:latin typeface="Symbol" pitchFamily="18" charset="2"/>
              </a:rPr>
              <a:t>g,a</a:t>
            </a:r>
            <a:r>
              <a:rPr lang="de-DE" smtClean="0"/>
              <a:t>) needs unstable target</a:t>
            </a:r>
          </a:p>
          <a:p>
            <a:pPr lvl="1"/>
            <a:r>
              <a:rPr lang="de-DE" baseline="30000" smtClean="0"/>
              <a:t>168</a:t>
            </a:r>
            <a:r>
              <a:rPr lang="de-DE" smtClean="0"/>
              <a:t>Yb(</a:t>
            </a:r>
            <a:r>
              <a:rPr lang="de-DE" smtClean="0">
                <a:latin typeface="Symbol" pitchFamily="18" charset="2"/>
              </a:rPr>
              <a:t>a,g</a:t>
            </a:r>
            <a:r>
              <a:rPr lang="de-DE" smtClean="0"/>
              <a:t>):</a:t>
            </a:r>
          </a:p>
          <a:p>
            <a:pPr lvl="2"/>
            <a:r>
              <a:rPr lang="de-DE" smtClean="0"/>
              <a:t>low cross section</a:t>
            </a:r>
          </a:p>
          <a:p>
            <a:pPr lvl="2"/>
            <a:r>
              <a:rPr lang="de-DE" smtClean="0"/>
              <a:t>weak &amp; low-energetic </a:t>
            </a:r>
          </a:p>
          <a:p>
            <a:pPr lvl="2">
              <a:buNone/>
            </a:pPr>
            <a:r>
              <a:rPr lang="de-DE" smtClean="0">
                <a:latin typeface="Symbol" pitchFamily="18" charset="2"/>
              </a:rPr>
              <a:t>	g</a:t>
            </a:r>
            <a:r>
              <a:rPr lang="de-DE" smtClean="0"/>
              <a:t> transitions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804025" y="2855462"/>
            <a:ext cx="1631080" cy="1620620"/>
          </a:xfrm>
          <a:prstGeom prst="straightConnector1">
            <a:avLst/>
          </a:prstGeom>
          <a:ln w="76200">
            <a:solidFill>
              <a:srgbClr val="3333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2500298" y="2714620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3333FF"/>
                </a:solidFill>
                <a:latin typeface="Arial"/>
                <a:cs typeface="Arial"/>
              </a:rPr>
              <a:t>(</a:t>
            </a:r>
            <a:r>
              <a:rPr lang="de-DE" sz="2400" b="1" smtClean="0">
                <a:solidFill>
                  <a:srgbClr val="3333FF"/>
                </a:solidFill>
                <a:latin typeface="Symbol" pitchFamily="18" charset="2"/>
                <a:cs typeface="Times New Roman" pitchFamily="18" charset="0"/>
              </a:rPr>
              <a:t>a,g</a:t>
            </a:r>
            <a:r>
              <a:rPr lang="de-DE" sz="2400" b="1" smtClean="0">
                <a:solidFill>
                  <a:srgbClr val="3333FF"/>
                </a:solidFill>
                <a:latin typeface="Arial"/>
                <a:cs typeface="Arial"/>
              </a:rPr>
              <a:t>)</a:t>
            </a:r>
            <a:endParaRPr lang="de-DE" sz="2400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Motivation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642910" y="3143248"/>
            <a:ext cx="571504" cy="3571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357290" y="307181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smtClean="0">
                <a:cs typeface="Calibri"/>
              </a:rPr>
              <a:t>σ</a:t>
            </a:r>
            <a:r>
              <a:rPr lang="de-DE" sz="2400" smtClean="0">
                <a:cs typeface="Calibri"/>
              </a:rPr>
              <a:t> ≈ 0.1 – 100 </a:t>
            </a:r>
            <a:r>
              <a:rPr lang="el-GR" sz="2400" smtClean="0">
                <a:cs typeface="Arial"/>
              </a:rPr>
              <a:t>μ</a:t>
            </a:r>
            <a:r>
              <a:rPr lang="de-DE" sz="2400" smtClean="0">
                <a:cs typeface="Arial"/>
              </a:rPr>
              <a:t>b</a:t>
            </a:r>
            <a:r>
              <a:rPr lang="de-DE" sz="2400" smtClean="0">
                <a:cs typeface="Calibri"/>
              </a:rPr>
              <a:t>  </a:t>
            </a:r>
            <a:endParaRPr lang="de-DE" sz="2400"/>
          </a:p>
        </p:txBody>
      </p:sp>
      <p:sp>
        <p:nvSpPr>
          <p:cNvPr id="7" name="Pfeil nach rechts 6"/>
          <p:cNvSpPr/>
          <p:nvPr/>
        </p:nvSpPr>
        <p:spPr>
          <a:xfrm>
            <a:off x="642910" y="4071942"/>
            <a:ext cx="571504" cy="3571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57290" y="4000504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>
                <a:cs typeface="Calibri"/>
              </a:rPr>
              <a:t>very sensitive determination of small cross sections needed</a:t>
            </a:r>
            <a:endParaRPr lang="de-DE" sz="2400"/>
          </a:p>
        </p:txBody>
      </p:sp>
      <p:sp>
        <p:nvSpPr>
          <p:cNvPr id="11" name="Inhaltsplatzhalter 8"/>
          <p:cNvSpPr>
            <a:spLocks noGrp="1"/>
          </p:cNvSpPr>
          <p:nvPr>
            <p:ph idx="1"/>
          </p:nvPr>
        </p:nvSpPr>
        <p:spPr>
          <a:xfrm>
            <a:off x="457200" y="908050"/>
            <a:ext cx="8401080" cy="2092321"/>
          </a:xfrm>
        </p:spPr>
        <p:txBody>
          <a:bodyPr/>
          <a:lstStyle/>
          <a:p>
            <a:r>
              <a:rPr lang="de-DE" smtClean="0"/>
              <a:t>m</a:t>
            </a:r>
            <a:r>
              <a:rPr lang="de-DE" sz="2400" smtClean="0"/>
              <a:t>easurement of ion-induced reactions </a:t>
            </a:r>
          </a:p>
          <a:p>
            <a:r>
              <a:rPr lang="de-DE" smtClean="0"/>
              <a:t>e</a:t>
            </a:r>
            <a:r>
              <a:rPr lang="de-DE" sz="2400" smtClean="0"/>
              <a:t>xperimental difficulties due to:</a:t>
            </a:r>
            <a:br>
              <a:rPr lang="de-DE" sz="2400" smtClean="0"/>
            </a:br>
            <a:r>
              <a:rPr lang="de-DE" sz="2400" smtClean="0"/>
              <a:t>measurement at energies below the Coulomb barrier for heavy nuclei</a:t>
            </a:r>
            <a:endParaRPr lang="de-DE" sz="2400" smtClean="0">
              <a:cs typeface="Calibri"/>
            </a:endParaRPr>
          </a:p>
          <a:p>
            <a:r>
              <a:rPr lang="de-DE" smtClean="0">
                <a:cs typeface="Calibri"/>
              </a:rPr>
              <a:t>e.g. for </a:t>
            </a:r>
            <a:r>
              <a:rPr lang="de-DE" baseline="30000" smtClean="0">
                <a:cs typeface="Calibri"/>
              </a:rPr>
              <a:t>168</a:t>
            </a:r>
            <a:r>
              <a:rPr lang="de-DE" smtClean="0">
                <a:cs typeface="Calibri"/>
              </a:rPr>
              <a:t>Yb(</a:t>
            </a:r>
            <a:r>
              <a:rPr lang="de-DE" smtClean="0">
                <a:latin typeface="Symbol" pitchFamily="18" charset="2"/>
                <a:cs typeface="Calibri"/>
              </a:rPr>
              <a:t>a,g)</a:t>
            </a:r>
            <a:r>
              <a:rPr lang="de-DE" smtClean="0">
                <a:cs typeface="Calibri"/>
              </a:rPr>
              <a:t>: </a:t>
            </a:r>
            <a:r>
              <a:rPr lang="de-DE" smtClean="0"/>
              <a:t>E</a:t>
            </a:r>
            <a:r>
              <a:rPr lang="de-DE" baseline="-25000" smtClean="0"/>
              <a:t>Gamow</a:t>
            </a:r>
            <a:r>
              <a:rPr lang="de-DE" smtClean="0"/>
              <a:t> </a:t>
            </a:r>
            <a:r>
              <a:rPr lang="de-DE" smtClean="0">
                <a:cs typeface="Calibri"/>
              </a:rPr>
              <a:t>≈ 7 – 11 MeV &lt;&lt; E</a:t>
            </a:r>
            <a:r>
              <a:rPr lang="de-DE" baseline="-25000" smtClean="0">
                <a:cs typeface="Calibri"/>
              </a:rPr>
              <a:t>coul</a:t>
            </a:r>
            <a:r>
              <a:rPr lang="de-DE" smtClean="0">
                <a:cs typeface="Calibri"/>
              </a:rPr>
              <a:t> ≈ 24 MeV</a:t>
            </a:r>
            <a:endParaRPr lang="de-DE" sz="2400" smtClean="0">
              <a:cs typeface="Calibri"/>
            </a:endParaRPr>
          </a:p>
          <a:p>
            <a:pPr>
              <a:buNone/>
            </a:pPr>
            <a:endParaRPr lang="de-DE" sz="2400" smtClean="0"/>
          </a:p>
          <a:p>
            <a:pPr>
              <a:buNone/>
            </a:pPr>
            <a:endParaRPr lang="de-DE" sz="2400" smtClean="0"/>
          </a:p>
        </p:txBody>
      </p:sp>
      <p:sp>
        <p:nvSpPr>
          <p:cNvPr id="9" name="Textfeld 8"/>
          <p:cNvSpPr txBox="1"/>
          <p:nvPr/>
        </p:nvSpPr>
        <p:spPr>
          <a:xfrm>
            <a:off x="1357290" y="514351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>
                <a:cs typeface="Calibri"/>
              </a:rPr>
              <a:t>activation / in-beam / AMS</a:t>
            </a:r>
            <a:endParaRPr lang="de-DE" sz="2400"/>
          </a:p>
        </p:txBody>
      </p:sp>
      <p:sp>
        <p:nvSpPr>
          <p:cNvPr id="10" name="Pfeil nach rechts 9"/>
          <p:cNvSpPr/>
          <p:nvPr/>
        </p:nvSpPr>
        <p:spPr>
          <a:xfrm>
            <a:off x="642910" y="5214950"/>
            <a:ext cx="571504" cy="3571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Activation measurement of </a:t>
            </a:r>
            <a:r>
              <a:rPr lang="de-DE" baseline="30000" smtClean="0"/>
              <a:t>168</a:t>
            </a:r>
            <a:r>
              <a:rPr lang="de-DE" smtClean="0"/>
              <a:t>Yb(</a:t>
            </a:r>
            <a:r>
              <a:rPr lang="el-GR" smtClean="0">
                <a:latin typeface="Arial"/>
                <a:cs typeface="Arial"/>
              </a:rPr>
              <a:t>α</a:t>
            </a:r>
            <a:r>
              <a:rPr lang="de-DE" smtClean="0">
                <a:latin typeface="Arial"/>
                <a:cs typeface="Arial"/>
              </a:rPr>
              <a:t>,n)</a:t>
            </a:r>
            <a:endParaRPr lang="de-DE"/>
          </a:p>
        </p:txBody>
      </p:sp>
      <p:grpSp>
        <p:nvGrpSpPr>
          <p:cNvPr id="3" name="Gruppieren 106"/>
          <p:cNvGrpSpPr/>
          <p:nvPr/>
        </p:nvGrpSpPr>
        <p:grpSpPr>
          <a:xfrm>
            <a:off x="357158" y="2285992"/>
            <a:ext cx="3500462" cy="2643206"/>
            <a:chOff x="785786" y="1609200"/>
            <a:chExt cx="3357586" cy="2500330"/>
          </a:xfrm>
        </p:grpSpPr>
        <p:grpSp>
          <p:nvGrpSpPr>
            <p:cNvPr id="4" name="Gruppieren 32"/>
            <p:cNvGrpSpPr/>
            <p:nvPr/>
          </p:nvGrpSpPr>
          <p:grpSpPr>
            <a:xfrm>
              <a:off x="785786" y="1609200"/>
              <a:ext cx="3357586" cy="2500330"/>
              <a:chOff x="785786" y="1857364"/>
              <a:chExt cx="3357586" cy="2500330"/>
            </a:xfrm>
          </p:grpSpPr>
          <p:grpSp>
            <p:nvGrpSpPr>
              <p:cNvPr id="5" name="Gruppieren 28"/>
              <p:cNvGrpSpPr/>
              <p:nvPr/>
            </p:nvGrpSpPr>
            <p:grpSpPr>
              <a:xfrm>
                <a:off x="785786" y="1857364"/>
                <a:ext cx="3357586" cy="2500330"/>
                <a:chOff x="714348" y="1785926"/>
                <a:chExt cx="3357586" cy="2500330"/>
              </a:xfrm>
            </p:grpSpPr>
            <p:sp>
              <p:nvSpPr>
                <p:cNvPr id="82" name="Rechteck 81"/>
                <p:cNvSpPr/>
                <p:nvPr/>
              </p:nvSpPr>
              <p:spPr>
                <a:xfrm>
                  <a:off x="714348" y="3500438"/>
                  <a:ext cx="785818" cy="785818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Rechteck 82"/>
                <p:cNvSpPr/>
                <p:nvPr/>
              </p:nvSpPr>
              <p:spPr>
                <a:xfrm>
                  <a:off x="1571604" y="3500438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4" name="Rechteck 83"/>
                <p:cNvSpPr/>
                <p:nvPr/>
              </p:nvSpPr>
              <p:spPr>
                <a:xfrm>
                  <a:off x="3286116" y="3500438"/>
                  <a:ext cx="785818" cy="78581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5" name="Rechteck 84"/>
                <p:cNvSpPr/>
                <p:nvPr/>
              </p:nvSpPr>
              <p:spPr>
                <a:xfrm>
                  <a:off x="2428860" y="3500438"/>
                  <a:ext cx="785818" cy="78581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Rechteck 85"/>
                <p:cNvSpPr/>
                <p:nvPr/>
              </p:nvSpPr>
              <p:spPr>
                <a:xfrm>
                  <a:off x="3286116" y="2643182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Rechteck 86"/>
                <p:cNvSpPr/>
                <p:nvPr/>
              </p:nvSpPr>
              <p:spPr>
                <a:xfrm>
                  <a:off x="2428860" y="2643182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8" name="Rechteck 87"/>
                <p:cNvSpPr/>
                <p:nvPr/>
              </p:nvSpPr>
              <p:spPr>
                <a:xfrm>
                  <a:off x="1571604" y="2643182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9" name="Rechteck 88"/>
                <p:cNvSpPr/>
                <p:nvPr/>
              </p:nvSpPr>
              <p:spPr>
                <a:xfrm>
                  <a:off x="714348" y="2643182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Rechteck 89"/>
                <p:cNvSpPr/>
                <p:nvPr/>
              </p:nvSpPr>
              <p:spPr>
                <a:xfrm>
                  <a:off x="3286116" y="1785926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Rechteck 90"/>
                <p:cNvSpPr/>
                <p:nvPr/>
              </p:nvSpPr>
              <p:spPr>
                <a:xfrm>
                  <a:off x="2428860" y="1785926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Rechteck 91"/>
                <p:cNvSpPr/>
                <p:nvPr/>
              </p:nvSpPr>
              <p:spPr>
                <a:xfrm>
                  <a:off x="1571604" y="1785926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Rechteck 92"/>
                <p:cNvSpPr/>
                <p:nvPr/>
              </p:nvSpPr>
              <p:spPr>
                <a:xfrm>
                  <a:off x="714348" y="1785926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Textfeld 93"/>
                <p:cNvSpPr txBox="1"/>
                <p:nvPr/>
              </p:nvSpPr>
              <p:spPr>
                <a:xfrm>
                  <a:off x="714348" y="3643314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bg1"/>
                      </a:solidFill>
                    </a:rPr>
                    <a:t>168</a:t>
                  </a:r>
                  <a:r>
                    <a:rPr lang="de-DE" smtClean="0">
                      <a:solidFill>
                        <a:schemeClr val="bg1"/>
                      </a:solidFill>
                    </a:rPr>
                    <a:t>Yb</a:t>
                  </a:r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Textfeld 94"/>
                <p:cNvSpPr txBox="1"/>
                <p:nvPr/>
              </p:nvSpPr>
              <p:spPr>
                <a:xfrm>
                  <a:off x="2428860" y="3643314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bg1"/>
                      </a:solidFill>
                    </a:rPr>
                    <a:t>170</a:t>
                  </a:r>
                  <a:r>
                    <a:rPr lang="de-DE" smtClean="0">
                      <a:solidFill>
                        <a:schemeClr val="bg1"/>
                      </a:solidFill>
                    </a:rPr>
                    <a:t>Yb</a:t>
                  </a:r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Textfeld 95"/>
                <p:cNvSpPr txBox="1"/>
                <p:nvPr/>
              </p:nvSpPr>
              <p:spPr>
                <a:xfrm>
                  <a:off x="3286116" y="3643314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bg1"/>
                      </a:solidFill>
                    </a:rPr>
                    <a:t>171</a:t>
                  </a:r>
                  <a:r>
                    <a:rPr lang="de-DE" smtClean="0">
                      <a:solidFill>
                        <a:schemeClr val="bg1"/>
                      </a:solidFill>
                    </a:rPr>
                    <a:t>Yb</a:t>
                  </a:r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Textfeld 96"/>
                <p:cNvSpPr txBox="1"/>
                <p:nvPr/>
              </p:nvSpPr>
              <p:spPr>
                <a:xfrm>
                  <a:off x="1571604" y="3643314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169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Yb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8" name="Textfeld 97"/>
                <p:cNvSpPr txBox="1"/>
                <p:nvPr/>
              </p:nvSpPr>
              <p:spPr>
                <a:xfrm>
                  <a:off x="714348" y="2786058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169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Lu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9" name="Textfeld 98"/>
                <p:cNvSpPr txBox="1"/>
                <p:nvPr/>
              </p:nvSpPr>
              <p:spPr>
                <a:xfrm>
                  <a:off x="1571604" y="2786058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170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Lu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0" name="Textfeld 99"/>
                <p:cNvSpPr txBox="1"/>
                <p:nvPr/>
              </p:nvSpPr>
              <p:spPr>
                <a:xfrm>
                  <a:off x="2428860" y="2786058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171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Lu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1" name="Textfeld 100"/>
                <p:cNvSpPr txBox="1"/>
                <p:nvPr/>
              </p:nvSpPr>
              <p:spPr>
                <a:xfrm>
                  <a:off x="3286116" y="2786058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172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Lu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2" name="Textfeld 101"/>
                <p:cNvSpPr txBox="1"/>
                <p:nvPr/>
              </p:nvSpPr>
              <p:spPr>
                <a:xfrm>
                  <a:off x="3286116" y="1928802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173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Hf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3" name="Textfeld 102"/>
                <p:cNvSpPr txBox="1"/>
                <p:nvPr/>
              </p:nvSpPr>
              <p:spPr>
                <a:xfrm>
                  <a:off x="2428860" y="1928802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172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Hf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4" name="Textfeld 103"/>
                <p:cNvSpPr txBox="1"/>
                <p:nvPr/>
              </p:nvSpPr>
              <p:spPr>
                <a:xfrm>
                  <a:off x="1571604" y="1928802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171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Hf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5" name="Textfeld 104"/>
                <p:cNvSpPr txBox="1"/>
                <p:nvPr/>
              </p:nvSpPr>
              <p:spPr>
                <a:xfrm>
                  <a:off x="714348" y="1928802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170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Hf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78" name="Gerade Verbindung mit Pfeil 77"/>
              <p:cNvCxnSpPr/>
              <p:nvPr/>
            </p:nvCxnSpPr>
            <p:spPr>
              <a:xfrm rot="10800000">
                <a:off x="1857356" y="2357430"/>
                <a:ext cx="928694" cy="1588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feld 78"/>
              <p:cNvSpPr txBox="1"/>
              <p:nvPr/>
            </p:nvSpPr>
            <p:spPr>
              <a:xfrm>
                <a:off x="1071538" y="2143116"/>
                <a:ext cx="851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smtClean="0">
                    <a:solidFill>
                      <a:srgbClr val="3333FF"/>
                    </a:solidFill>
                    <a:latin typeface="Arial"/>
                    <a:cs typeface="Arial"/>
                  </a:rPr>
                  <a:t>(</a:t>
                </a:r>
                <a:r>
                  <a:rPr lang="el-GR" sz="2400" b="1" smtClean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de-DE" sz="2400" b="1" smtClean="0">
                    <a:solidFill>
                      <a:srgbClr val="3333FF"/>
                    </a:solidFill>
                    <a:latin typeface="Arial"/>
                    <a:cs typeface="Arial"/>
                  </a:rPr>
                  <a:t>,n)</a:t>
                </a:r>
                <a:endParaRPr lang="de-DE" sz="2400" b="1">
                  <a:solidFill>
                    <a:srgbClr val="3333FF"/>
                  </a:solidFill>
                </a:endParaRPr>
              </a:p>
            </p:txBody>
          </p:sp>
          <p:cxnSp>
            <p:nvCxnSpPr>
              <p:cNvPr id="80" name="Gerade Verbindung mit Pfeil 79"/>
              <p:cNvCxnSpPr>
                <a:stCxn id="79" idx="3"/>
                <a:endCxn id="100" idx="2"/>
              </p:cNvCxnSpPr>
              <p:nvPr/>
            </p:nvCxnSpPr>
            <p:spPr>
              <a:xfrm>
                <a:off x="1923053" y="2373949"/>
                <a:ext cx="970154" cy="852879"/>
              </a:xfrm>
              <a:prstGeom prst="straightConnector1">
                <a:avLst/>
              </a:prstGeom>
              <a:ln w="76200">
                <a:solidFill>
                  <a:srgbClr val="FFFF00">
                    <a:alpha val="59000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mit Pfeil 80"/>
              <p:cNvCxnSpPr/>
              <p:nvPr/>
            </p:nvCxnSpPr>
            <p:spPr>
              <a:xfrm>
                <a:off x="2928926" y="3286124"/>
                <a:ext cx="970154" cy="852879"/>
              </a:xfrm>
              <a:prstGeom prst="straightConnector1">
                <a:avLst/>
              </a:prstGeom>
              <a:ln w="76200">
                <a:solidFill>
                  <a:srgbClr val="FFFF00">
                    <a:alpha val="59000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Gerade Verbindung mit Pfeil 105"/>
            <p:cNvCxnSpPr/>
            <p:nvPr/>
          </p:nvCxnSpPr>
          <p:spPr>
            <a:xfrm flipV="1">
              <a:off x="1214414" y="2147888"/>
              <a:ext cx="1564505" cy="1533019"/>
            </a:xfrm>
            <a:prstGeom prst="straightConnector1">
              <a:avLst/>
            </a:prstGeom>
            <a:ln w="762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Inhaltsplatzhalter 32"/>
          <p:cNvSpPr txBox="1">
            <a:spLocks/>
          </p:cNvSpPr>
          <p:nvPr/>
        </p:nvSpPr>
        <p:spPr bwMode="auto">
          <a:xfrm>
            <a:off x="428596" y="1214422"/>
            <a:ext cx="8229600" cy="7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r>
              <a:rPr lang="de-DE" sz="2400" kern="0" smtClean="0"/>
              <a:t>m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otivation: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improvement of reaction network at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168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Inhaltsplatzhalter 7"/>
          <p:cNvSpPr>
            <a:spLocks noGrp="1"/>
          </p:cNvSpPr>
          <p:nvPr>
            <p:ph idx="1"/>
          </p:nvPr>
        </p:nvSpPr>
        <p:spPr>
          <a:xfrm>
            <a:off x="3929058" y="2143116"/>
            <a:ext cx="5214942" cy="3000396"/>
          </a:xfrm>
        </p:spPr>
        <p:txBody>
          <a:bodyPr/>
          <a:lstStyle/>
          <a:p>
            <a:r>
              <a:rPr lang="de-DE" smtClean="0"/>
              <a:t>problems:</a:t>
            </a:r>
          </a:p>
          <a:p>
            <a:pPr lvl="1"/>
            <a:r>
              <a:rPr lang="de-DE" baseline="30000" smtClean="0"/>
              <a:t>172</a:t>
            </a:r>
            <a:r>
              <a:rPr lang="de-DE" smtClean="0"/>
              <a:t>Hf(</a:t>
            </a:r>
            <a:r>
              <a:rPr lang="de-DE" smtClean="0">
                <a:latin typeface="Symbol" pitchFamily="18" charset="2"/>
              </a:rPr>
              <a:t>g,a</a:t>
            </a:r>
            <a:r>
              <a:rPr lang="de-DE" smtClean="0"/>
              <a:t>) needs unstable target</a:t>
            </a:r>
          </a:p>
          <a:p>
            <a:pPr lvl="1"/>
            <a:r>
              <a:rPr lang="de-DE" baseline="30000" smtClean="0"/>
              <a:t>168</a:t>
            </a:r>
            <a:r>
              <a:rPr lang="de-DE" smtClean="0"/>
              <a:t>Yb(</a:t>
            </a:r>
            <a:r>
              <a:rPr lang="de-DE" smtClean="0">
                <a:latin typeface="Symbol" pitchFamily="18" charset="2"/>
              </a:rPr>
              <a:t>a,g</a:t>
            </a:r>
            <a:r>
              <a:rPr lang="de-DE" smtClean="0"/>
              <a:t>):</a:t>
            </a:r>
          </a:p>
          <a:p>
            <a:pPr lvl="2"/>
            <a:r>
              <a:rPr lang="de-DE" smtClean="0"/>
              <a:t>low cross section</a:t>
            </a:r>
          </a:p>
          <a:p>
            <a:pPr lvl="2"/>
            <a:r>
              <a:rPr lang="de-DE" smtClean="0"/>
              <a:t>weak &amp; low-energetic </a:t>
            </a:r>
          </a:p>
          <a:p>
            <a:pPr lvl="2">
              <a:buNone/>
            </a:pPr>
            <a:r>
              <a:rPr lang="de-DE" smtClean="0">
                <a:latin typeface="Symbol" pitchFamily="18" charset="2"/>
              </a:rPr>
              <a:t>	g</a:t>
            </a:r>
            <a:r>
              <a:rPr lang="de-DE" smtClean="0"/>
              <a:t> transitions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357290" y="5572140"/>
            <a:ext cx="6429420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smtClean="0"/>
              <a:t>measure</a:t>
            </a:r>
            <a:r>
              <a:rPr lang="de-DE" sz="2400" baseline="30000" smtClean="0"/>
              <a:t>168</a:t>
            </a:r>
            <a:r>
              <a:rPr lang="de-DE" sz="2400" smtClean="0"/>
              <a:t>Yb(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sz="2400" smtClean="0">
                <a:cs typeface="Arial"/>
              </a:rPr>
              <a:t>,n) to improve </a:t>
            </a:r>
            <a:r>
              <a:rPr lang="de-DE" sz="2400" smtClean="0">
                <a:latin typeface="Symbol" pitchFamily="18" charset="2"/>
                <a:cs typeface="Arial"/>
              </a:rPr>
              <a:t>a</a:t>
            </a:r>
            <a:r>
              <a:rPr lang="de-DE" sz="2400" smtClean="0">
                <a:cs typeface="Arial"/>
              </a:rPr>
              <a:t>+</a:t>
            </a:r>
            <a:r>
              <a:rPr lang="de-DE" sz="2400" baseline="30000" smtClean="0">
                <a:cs typeface="Arial"/>
              </a:rPr>
              <a:t>168</a:t>
            </a:r>
            <a:r>
              <a:rPr lang="de-DE" sz="2400" smtClean="0">
                <a:cs typeface="Arial"/>
              </a:rPr>
              <a:t>Yb OMP</a:t>
            </a:r>
            <a:endParaRPr lang="de-DE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Activation measurement of </a:t>
            </a:r>
            <a:r>
              <a:rPr lang="de-DE" baseline="30000" smtClean="0"/>
              <a:t>168</a:t>
            </a:r>
            <a:r>
              <a:rPr lang="de-DE" smtClean="0"/>
              <a:t>Yb(</a:t>
            </a:r>
            <a:r>
              <a:rPr lang="el-GR" smtClean="0">
                <a:latin typeface="Arial"/>
                <a:cs typeface="Arial"/>
              </a:rPr>
              <a:t>α</a:t>
            </a:r>
            <a:r>
              <a:rPr lang="de-DE" smtClean="0">
                <a:latin typeface="Arial"/>
                <a:cs typeface="Arial"/>
              </a:rPr>
              <a:t>,n)</a:t>
            </a:r>
            <a:endParaRPr lang="de-DE"/>
          </a:p>
        </p:txBody>
      </p:sp>
      <p:grpSp>
        <p:nvGrpSpPr>
          <p:cNvPr id="3" name="Gruppieren 106"/>
          <p:cNvGrpSpPr/>
          <p:nvPr/>
        </p:nvGrpSpPr>
        <p:grpSpPr>
          <a:xfrm>
            <a:off x="357158" y="2285992"/>
            <a:ext cx="3500462" cy="2643206"/>
            <a:chOff x="785786" y="1609200"/>
            <a:chExt cx="3357586" cy="2500330"/>
          </a:xfrm>
        </p:grpSpPr>
        <p:grpSp>
          <p:nvGrpSpPr>
            <p:cNvPr id="4" name="Gruppieren 32"/>
            <p:cNvGrpSpPr/>
            <p:nvPr/>
          </p:nvGrpSpPr>
          <p:grpSpPr>
            <a:xfrm>
              <a:off x="785786" y="1609200"/>
              <a:ext cx="3357586" cy="2500330"/>
              <a:chOff x="785786" y="1857364"/>
              <a:chExt cx="3357586" cy="2500330"/>
            </a:xfrm>
          </p:grpSpPr>
          <p:grpSp>
            <p:nvGrpSpPr>
              <p:cNvPr id="5" name="Gruppieren 28"/>
              <p:cNvGrpSpPr/>
              <p:nvPr/>
            </p:nvGrpSpPr>
            <p:grpSpPr>
              <a:xfrm>
                <a:off x="785786" y="1857364"/>
                <a:ext cx="3357586" cy="2500330"/>
                <a:chOff x="714348" y="1785926"/>
                <a:chExt cx="3357586" cy="2500330"/>
              </a:xfrm>
            </p:grpSpPr>
            <p:sp>
              <p:nvSpPr>
                <p:cNvPr id="82" name="Rechteck 81"/>
                <p:cNvSpPr/>
                <p:nvPr/>
              </p:nvSpPr>
              <p:spPr>
                <a:xfrm>
                  <a:off x="714348" y="3500438"/>
                  <a:ext cx="785818" cy="785818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Rechteck 82"/>
                <p:cNvSpPr/>
                <p:nvPr/>
              </p:nvSpPr>
              <p:spPr>
                <a:xfrm>
                  <a:off x="1571604" y="3500438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4" name="Rechteck 83"/>
                <p:cNvSpPr/>
                <p:nvPr/>
              </p:nvSpPr>
              <p:spPr>
                <a:xfrm>
                  <a:off x="3286116" y="3500438"/>
                  <a:ext cx="785818" cy="78581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5" name="Rechteck 84"/>
                <p:cNvSpPr/>
                <p:nvPr/>
              </p:nvSpPr>
              <p:spPr>
                <a:xfrm>
                  <a:off x="2428860" y="3500438"/>
                  <a:ext cx="785818" cy="78581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Rechteck 85"/>
                <p:cNvSpPr/>
                <p:nvPr/>
              </p:nvSpPr>
              <p:spPr>
                <a:xfrm>
                  <a:off x="3286116" y="2643182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Rechteck 86"/>
                <p:cNvSpPr/>
                <p:nvPr/>
              </p:nvSpPr>
              <p:spPr>
                <a:xfrm>
                  <a:off x="2428860" y="2643182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8" name="Rechteck 87"/>
                <p:cNvSpPr/>
                <p:nvPr/>
              </p:nvSpPr>
              <p:spPr>
                <a:xfrm>
                  <a:off x="1571604" y="2643182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9" name="Rechteck 88"/>
                <p:cNvSpPr/>
                <p:nvPr/>
              </p:nvSpPr>
              <p:spPr>
                <a:xfrm>
                  <a:off x="714348" y="2643182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Rechteck 89"/>
                <p:cNvSpPr/>
                <p:nvPr/>
              </p:nvSpPr>
              <p:spPr>
                <a:xfrm>
                  <a:off x="3286116" y="1785926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Rechteck 90"/>
                <p:cNvSpPr/>
                <p:nvPr/>
              </p:nvSpPr>
              <p:spPr>
                <a:xfrm>
                  <a:off x="2428860" y="1785926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Rechteck 91"/>
                <p:cNvSpPr/>
                <p:nvPr/>
              </p:nvSpPr>
              <p:spPr>
                <a:xfrm>
                  <a:off x="1571604" y="1785926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Rechteck 92"/>
                <p:cNvSpPr/>
                <p:nvPr/>
              </p:nvSpPr>
              <p:spPr>
                <a:xfrm>
                  <a:off x="714348" y="1785926"/>
                  <a:ext cx="785818" cy="785818"/>
                </a:xfrm>
                <a:prstGeom prst="rect">
                  <a:avLst/>
                </a:prstGeom>
                <a:solidFill>
                  <a:srgbClr val="F3A3A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Textfeld 93"/>
                <p:cNvSpPr txBox="1"/>
                <p:nvPr/>
              </p:nvSpPr>
              <p:spPr>
                <a:xfrm>
                  <a:off x="714348" y="3643314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bg1"/>
                      </a:solidFill>
                    </a:rPr>
                    <a:t>168</a:t>
                  </a:r>
                  <a:r>
                    <a:rPr lang="de-DE" smtClean="0">
                      <a:solidFill>
                        <a:schemeClr val="bg1"/>
                      </a:solidFill>
                    </a:rPr>
                    <a:t>Yb</a:t>
                  </a:r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Textfeld 94"/>
                <p:cNvSpPr txBox="1"/>
                <p:nvPr/>
              </p:nvSpPr>
              <p:spPr>
                <a:xfrm>
                  <a:off x="2428860" y="3643314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bg1"/>
                      </a:solidFill>
                    </a:rPr>
                    <a:t>170</a:t>
                  </a:r>
                  <a:r>
                    <a:rPr lang="de-DE" smtClean="0">
                      <a:solidFill>
                        <a:schemeClr val="bg1"/>
                      </a:solidFill>
                    </a:rPr>
                    <a:t>Yb</a:t>
                  </a:r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Textfeld 95"/>
                <p:cNvSpPr txBox="1"/>
                <p:nvPr/>
              </p:nvSpPr>
              <p:spPr>
                <a:xfrm>
                  <a:off x="3286116" y="3643314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bg1"/>
                      </a:solidFill>
                    </a:rPr>
                    <a:t>171</a:t>
                  </a:r>
                  <a:r>
                    <a:rPr lang="de-DE" smtClean="0">
                      <a:solidFill>
                        <a:schemeClr val="bg1"/>
                      </a:solidFill>
                    </a:rPr>
                    <a:t>Yb</a:t>
                  </a:r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Textfeld 96"/>
                <p:cNvSpPr txBox="1"/>
                <p:nvPr/>
              </p:nvSpPr>
              <p:spPr>
                <a:xfrm>
                  <a:off x="1571604" y="3643314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169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Yb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8" name="Textfeld 97"/>
                <p:cNvSpPr txBox="1"/>
                <p:nvPr/>
              </p:nvSpPr>
              <p:spPr>
                <a:xfrm>
                  <a:off x="714348" y="2786058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169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Lu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9" name="Textfeld 98"/>
                <p:cNvSpPr txBox="1"/>
                <p:nvPr/>
              </p:nvSpPr>
              <p:spPr>
                <a:xfrm>
                  <a:off x="1571604" y="2786058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170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Lu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0" name="Textfeld 99"/>
                <p:cNvSpPr txBox="1"/>
                <p:nvPr/>
              </p:nvSpPr>
              <p:spPr>
                <a:xfrm>
                  <a:off x="2428860" y="2786058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171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Lu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1" name="Textfeld 100"/>
                <p:cNvSpPr txBox="1"/>
                <p:nvPr/>
              </p:nvSpPr>
              <p:spPr>
                <a:xfrm>
                  <a:off x="3286116" y="2786058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172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Lu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2" name="Textfeld 101"/>
                <p:cNvSpPr txBox="1"/>
                <p:nvPr/>
              </p:nvSpPr>
              <p:spPr>
                <a:xfrm>
                  <a:off x="3286116" y="1928802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173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Hf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3" name="Textfeld 102"/>
                <p:cNvSpPr txBox="1"/>
                <p:nvPr/>
              </p:nvSpPr>
              <p:spPr>
                <a:xfrm>
                  <a:off x="2428860" y="1928802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172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Hf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4" name="Textfeld 103"/>
                <p:cNvSpPr txBox="1"/>
                <p:nvPr/>
              </p:nvSpPr>
              <p:spPr>
                <a:xfrm>
                  <a:off x="1571604" y="1928802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171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Hf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5" name="Textfeld 104"/>
                <p:cNvSpPr txBox="1"/>
                <p:nvPr/>
              </p:nvSpPr>
              <p:spPr>
                <a:xfrm>
                  <a:off x="714348" y="1928802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aseline="30000" smtClean="0">
                      <a:solidFill>
                        <a:schemeClr val="tx2"/>
                      </a:solidFill>
                    </a:rPr>
                    <a:t>170</a:t>
                  </a:r>
                  <a:r>
                    <a:rPr lang="de-DE" smtClean="0">
                      <a:solidFill>
                        <a:schemeClr val="tx2"/>
                      </a:solidFill>
                    </a:rPr>
                    <a:t>Hf</a:t>
                  </a:r>
                  <a:endParaRPr lang="de-DE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78" name="Gerade Verbindung mit Pfeil 77"/>
              <p:cNvCxnSpPr/>
              <p:nvPr/>
            </p:nvCxnSpPr>
            <p:spPr>
              <a:xfrm rot="10800000">
                <a:off x="1857356" y="2357430"/>
                <a:ext cx="928694" cy="1588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feld 78"/>
              <p:cNvSpPr txBox="1"/>
              <p:nvPr/>
            </p:nvSpPr>
            <p:spPr>
              <a:xfrm>
                <a:off x="1071538" y="2143116"/>
                <a:ext cx="851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smtClean="0">
                    <a:solidFill>
                      <a:srgbClr val="3333FF"/>
                    </a:solidFill>
                    <a:latin typeface="Arial"/>
                    <a:cs typeface="Arial"/>
                  </a:rPr>
                  <a:t>(</a:t>
                </a:r>
                <a:r>
                  <a:rPr lang="el-GR" sz="2400" b="1" smtClean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de-DE" sz="2400" b="1" smtClean="0">
                    <a:solidFill>
                      <a:srgbClr val="3333FF"/>
                    </a:solidFill>
                    <a:latin typeface="Arial"/>
                    <a:cs typeface="Arial"/>
                  </a:rPr>
                  <a:t>,n)</a:t>
                </a:r>
                <a:endParaRPr lang="de-DE" sz="2400" b="1">
                  <a:solidFill>
                    <a:srgbClr val="3333FF"/>
                  </a:solidFill>
                </a:endParaRPr>
              </a:p>
            </p:txBody>
          </p:sp>
          <p:cxnSp>
            <p:nvCxnSpPr>
              <p:cNvPr id="80" name="Gerade Verbindung mit Pfeil 79"/>
              <p:cNvCxnSpPr>
                <a:stCxn id="79" idx="3"/>
                <a:endCxn id="100" idx="2"/>
              </p:cNvCxnSpPr>
              <p:nvPr/>
            </p:nvCxnSpPr>
            <p:spPr>
              <a:xfrm>
                <a:off x="1923053" y="2373949"/>
                <a:ext cx="970154" cy="852879"/>
              </a:xfrm>
              <a:prstGeom prst="straightConnector1">
                <a:avLst/>
              </a:prstGeom>
              <a:ln w="76200">
                <a:solidFill>
                  <a:srgbClr val="FFFF00">
                    <a:alpha val="59000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mit Pfeil 80"/>
              <p:cNvCxnSpPr/>
              <p:nvPr/>
            </p:nvCxnSpPr>
            <p:spPr>
              <a:xfrm>
                <a:off x="2928926" y="3286124"/>
                <a:ext cx="970154" cy="852879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Gerade Verbindung mit Pfeil 105"/>
            <p:cNvCxnSpPr/>
            <p:nvPr/>
          </p:nvCxnSpPr>
          <p:spPr>
            <a:xfrm flipV="1">
              <a:off x="1214414" y="2147888"/>
              <a:ext cx="1564505" cy="1533019"/>
            </a:xfrm>
            <a:prstGeom prst="straightConnector1">
              <a:avLst/>
            </a:prstGeom>
            <a:ln w="762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Inhaltsplatzhalter 32"/>
          <p:cNvSpPr txBox="1">
            <a:spLocks/>
          </p:cNvSpPr>
          <p:nvPr/>
        </p:nvSpPr>
        <p:spPr bwMode="auto">
          <a:xfrm>
            <a:off x="428596" y="1214422"/>
            <a:ext cx="8229600" cy="7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r>
              <a:rPr lang="de-DE" sz="2400" kern="0" smtClean="0"/>
              <a:t>m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otivation: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improvement of reaction network at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168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0" name="Grafik 39" descr="sensitivity.png"/>
          <p:cNvPicPr>
            <a:picLocks noChangeAspect="1"/>
          </p:cNvPicPr>
          <p:nvPr/>
        </p:nvPicPr>
        <p:blipFill>
          <a:blip r:embed="rId3" cstate="print"/>
          <a:srcRect l="8144" t="10416" r="6131" b="13542"/>
          <a:stretch>
            <a:fillRect/>
          </a:stretch>
        </p:blipFill>
        <p:spPr>
          <a:xfrm>
            <a:off x="3929058" y="2045181"/>
            <a:ext cx="5214942" cy="3574561"/>
          </a:xfrm>
          <a:prstGeom prst="rect">
            <a:avLst/>
          </a:prstGeom>
        </p:spPr>
      </p:pic>
      <p:sp>
        <p:nvSpPr>
          <p:cNvPr id="42" name="Pfeil nach rechts 41"/>
          <p:cNvSpPr/>
          <p:nvPr/>
        </p:nvSpPr>
        <p:spPr>
          <a:xfrm>
            <a:off x="500034" y="5786454"/>
            <a:ext cx="571504" cy="3571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214414" y="5715016"/>
            <a:ext cx="635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cross section sensitive to </a:t>
            </a:r>
            <a:r>
              <a:rPr lang="de-DE" sz="2400" smtClean="0">
                <a:latin typeface="Symbol" pitchFamily="18" charset="2"/>
              </a:rPr>
              <a:t>g</a:t>
            </a:r>
            <a:r>
              <a:rPr lang="de-DE" sz="2400" smtClean="0"/>
              <a:t> and neutron width</a:t>
            </a:r>
            <a:endParaRPr lang="de-DE" sz="2400">
              <a:latin typeface="Symbol" pitchFamily="18" charset="2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698185" y="1785926"/>
            <a:ext cx="3445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T. Rauscher, NON-SMOKER</a:t>
            </a:r>
            <a:r>
              <a:rPr lang="de-DE" sz="1400" baseline="30000" smtClean="0"/>
              <a:t>WEB</a:t>
            </a:r>
            <a:r>
              <a:rPr lang="de-DE" sz="1400" smtClean="0"/>
              <a:t>,5.8.1dw</a:t>
            </a:r>
            <a:r>
              <a:rPr lang="de-DE" sz="1400" baseline="30000" smtClean="0"/>
              <a:t> </a:t>
            </a:r>
            <a:endParaRPr lang="de-DE" sz="1400" baseline="30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Kühlfalle_IMG_0106.jpg"/>
          <p:cNvPicPr>
            <a:picLocks noChangeAspect="1"/>
          </p:cNvPicPr>
          <p:nvPr/>
        </p:nvPicPr>
        <p:blipFill>
          <a:blip r:embed="rId2" cstate="print"/>
          <a:srcRect l="8696" b="14975"/>
          <a:stretch>
            <a:fillRect/>
          </a:stretch>
        </p:blipFill>
        <p:spPr>
          <a:xfrm>
            <a:off x="285720" y="785794"/>
            <a:ext cx="4500562" cy="31432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Experimental setup @ PTB Braunschweig</a:t>
            </a:r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1000100" y="2786058"/>
            <a:ext cx="2571768" cy="71438"/>
          </a:xfrm>
          <a:prstGeom prst="straightConnector1">
            <a:avLst/>
          </a:prstGeom>
          <a:ln w="66675" cap="sq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 rot="168203">
            <a:off x="1755217" y="2969310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2000" b="1" smtClean="0">
                <a:solidFill>
                  <a:srgbClr val="FF0000"/>
                </a:solidFill>
              </a:rPr>
              <a:t>-beam</a:t>
            </a:r>
            <a:endParaRPr lang="de-DE" sz="2000" b="1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 advClick="0" advTm="39266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IMG_0834.JPG"/>
          <p:cNvPicPr>
            <a:picLocks noChangeAspect="1"/>
          </p:cNvPicPr>
          <p:nvPr/>
        </p:nvPicPr>
        <p:blipFill>
          <a:blip r:embed="rId3" cstate="print"/>
          <a:srcRect l="43750" t="10416" r="5468" b="51042"/>
          <a:stretch>
            <a:fillRect/>
          </a:stretch>
        </p:blipFill>
        <p:spPr>
          <a:xfrm>
            <a:off x="0" y="1500174"/>
            <a:ext cx="4643470" cy="2643206"/>
          </a:xfrm>
          <a:prstGeom prst="rect">
            <a:avLst/>
          </a:prstGeom>
        </p:spPr>
      </p:pic>
      <p:graphicFrame>
        <p:nvGraphicFramePr>
          <p:cNvPr id="27" name="Objekt 26"/>
          <p:cNvGraphicFramePr>
            <a:graphicFrameLocks/>
          </p:cNvGraphicFramePr>
          <p:nvPr/>
        </p:nvGraphicFramePr>
        <p:xfrm>
          <a:off x="4857750" y="1071563"/>
          <a:ext cx="4124325" cy="3357562"/>
        </p:xfrm>
        <a:graphic>
          <a:graphicData uri="http://schemas.openxmlformats.org/presentationml/2006/ole">
            <p:oleObj spid="_x0000_s193539" name="Acrobat Document" r:id="rId4" imgW="2657846" imgH="2048161" progId="AcroExch.Document.7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Experimental setup @ PTB Braunschweig</a:t>
            </a:r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57158" y="2714620"/>
            <a:ext cx="2643206" cy="0"/>
          </a:xfrm>
          <a:prstGeom prst="straightConnector1">
            <a:avLst/>
          </a:prstGeom>
          <a:ln w="66675" cap="sq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071538" y="2786058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2000" b="1" smtClean="0">
                <a:solidFill>
                  <a:srgbClr val="FF0000"/>
                </a:solidFill>
              </a:rPr>
              <a:t>-beam</a:t>
            </a:r>
            <a:endParaRPr lang="de-DE" sz="2000" b="1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285984" y="2000240"/>
            <a:ext cx="1500198" cy="15001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>
            <a:stCxn id="7" idx="0"/>
          </p:cNvCxnSpPr>
          <p:nvPr/>
        </p:nvCxnSpPr>
        <p:spPr>
          <a:xfrm flipV="1">
            <a:off x="3036083" y="1071546"/>
            <a:ext cx="1821669" cy="928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>
            <a:stCxn id="7" idx="4"/>
          </p:cNvCxnSpPr>
          <p:nvPr/>
        </p:nvCxnSpPr>
        <p:spPr>
          <a:xfrm>
            <a:off x="3036083" y="3500438"/>
            <a:ext cx="1821669" cy="928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5286380" y="407194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Cooling trap</a:t>
            </a:r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7358082" y="2428868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Target</a:t>
            </a:r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 rot="16200000">
            <a:off x="7678084" y="234151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Water cooling</a:t>
            </a:r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4357686" y="648340"/>
            <a:ext cx="131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U = -300V</a:t>
            </a:r>
            <a:endParaRPr lang="de-DE"/>
          </a:p>
        </p:txBody>
      </p:sp>
      <p:sp>
        <p:nvSpPr>
          <p:cNvPr id="36" name="Inhaltsplatzhalter 2"/>
          <p:cNvSpPr>
            <a:spLocks noGrp="1"/>
          </p:cNvSpPr>
          <p:nvPr>
            <p:ph idx="1"/>
          </p:nvPr>
        </p:nvSpPr>
        <p:spPr>
          <a:xfrm>
            <a:off x="457200" y="4627296"/>
            <a:ext cx="8229600" cy="1714512"/>
          </a:xfrm>
        </p:spPr>
        <p:txBody>
          <a:bodyPr numCol="1"/>
          <a:lstStyle/>
          <a:p>
            <a:r>
              <a:rPr lang="de-DE" smtClean="0"/>
              <a:t>E</a:t>
            </a:r>
            <a:r>
              <a:rPr lang="de-DE" baseline="-25000" smtClean="0">
                <a:latin typeface="Symbol" pitchFamily="18" charset="2"/>
              </a:rPr>
              <a:t>a</a:t>
            </a:r>
            <a:r>
              <a:rPr lang="de-DE" smtClean="0"/>
              <a:t> = 12.9 MeV – 15.1 MeV</a:t>
            </a:r>
          </a:p>
          <a:p>
            <a:r>
              <a:rPr lang="de-DE" smtClean="0">
                <a:cs typeface="Calibri"/>
              </a:rPr>
              <a:t>activation period </a:t>
            </a:r>
            <a:r>
              <a:rPr lang="de-DE" smtClean="0">
                <a:latin typeface="Calibri"/>
                <a:cs typeface="Calibri"/>
              </a:rPr>
              <a:t>≈ </a:t>
            </a:r>
            <a:r>
              <a:rPr lang="de-DE" smtClean="0">
                <a:cs typeface="Calibri"/>
              </a:rPr>
              <a:t>5 h – 20 h</a:t>
            </a:r>
          </a:p>
          <a:p>
            <a:r>
              <a:rPr lang="de-DE" smtClean="0">
                <a:cs typeface="Calibri"/>
              </a:rPr>
              <a:t>current </a:t>
            </a:r>
            <a:r>
              <a:rPr lang="de-DE" smtClean="0">
                <a:latin typeface="Calibri"/>
                <a:cs typeface="Calibri"/>
              </a:rPr>
              <a:t>≈ </a:t>
            </a:r>
            <a:r>
              <a:rPr lang="de-DE" smtClean="0">
                <a:cs typeface="Calibri"/>
              </a:rPr>
              <a:t>600 nA</a:t>
            </a:r>
          </a:p>
          <a:p>
            <a:r>
              <a:rPr lang="de-DE" smtClean="0">
                <a:cs typeface="Calibri"/>
              </a:rPr>
              <a:t>target thickness </a:t>
            </a:r>
            <a:r>
              <a:rPr lang="de-DE" smtClean="0">
                <a:latin typeface="Calibri"/>
                <a:cs typeface="Calibri"/>
              </a:rPr>
              <a:t>≈ </a:t>
            </a:r>
            <a:r>
              <a:rPr lang="de-DE" smtClean="0">
                <a:cs typeface="Calibri"/>
              </a:rPr>
              <a:t>230 – 450 </a:t>
            </a:r>
          </a:p>
          <a:p>
            <a:endParaRPr lang="de-DE" smtClean="0">
              <a:cs typeface="Calibri"/>
            </a:endParaRPr>
          </a:p>
          <a:p>
            <a:pPr>
              <a:buNone/>
            </a:pPr>
            <a:endParaRPr lang="de-DE" smtClean="0">
              <a:cs typeface="Calibri"/>
            </a:endParaRPr>
          </a:p>
          <a:p>
            <a:pPr>
              <a:buNone/>
            </a:pPr>
            <a:endParaRPr lang="de-DE"/>
          </a:p>
        </p:txBody>
      </p:sp>
      <p:cxnSp>
        <p:nvCxnSpPr>
          <p:cNvPr id="31" name="Gerade Verbindung 30"/>
          <p:cNvCxnSpPr>
            <a:stCxn id="30" idx="3"/>
          </p:cNvCxnSpPr>
          <p:nvPr/>
        </p:nvCxnSpPr>
        <p:spPr>
          <a:xfrm>
            <a:off x="5668788" y="833006"/>
            <a:ext cx="290806" cy="22989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kt 36"/>
          <p:cNvGraphicFramePr>
            <a:graphicFrameLocks noChangeAspect="1"/>
          </p:cNvGraphicFramePr>
          <p:nvPr/>
        </p:nvGraphicFramePr>
        <p:xfrm>
          <a:off x="4714876" y="5786454"/>
          <a:ext cx="622300" cy="714375"/>
        </p:xfrm>
        <a:graphic>
          <a:graphicData uri="http://schemas.openxmlformats.org/presentationml/2006/ole">
            <p:oleObj spid="_x0000_s193538" name="Formel" r:id="rId5" imgW="342720" imgH="393480" progId="Equation.3">
              <p:embed/>
            </p:oleObj>
          </a:graphicData>
        </a:graphic>
      </p:graphicFrame>
      <p:cxnSp>
        <p:nvCxnSpPr>
          <p:cNvPr id="20" name="Gerade Verbindung mit Pfeil 19"/>
          <p:cNvCxnSpPr/>
          <p:nvPr/>
        </p:nvCxnSpPr>
        <p:spPr>
          <a:xfrm>
            <a:off x="5143504" y="2571744"/>
            <a:ext cx="1714512" cy="0"/>
          </a:xfrm>
          <a:prstGeom prst="straightConnector1">
            <a:avLst/>
          </a:prstGeom>
          <a:ln w="66675" cap="sq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429256" y="2143116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2000" b="1" smtClean="0">
                <a:solidFill>
                  <a:srgbClr val="FF0000"/>
                </a:solidFill>
              </a:rPr>
              <a:t>-beam</a:t>
            </a:r>
            <a:endParaRPr lang="de-DE" sz="2000" b="1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8643966" y="2811458"/>
            <a:ext cx="285752" cy="0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H="1">
            <a:off x="8629679" y="2327266"/>
            <a:ext cx="285720" cy="0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39266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Activation measurement of </a:t>
            </a:r>
            <a:r>
              <a:rPr lang="de-DE" baseline="30000" smtClean="0"/>
              <a:t>168</a:t>
            </a:r>
            <a:r>
              <a:rPr lang="de-DE" smtClean="0"/>
              <a:t>Yb(</a:t>
            </a:r>
            <a:r>
              <a:rPr lang="el-GR" smtClean="0">
                <a:cs typeface="Arial"/>
              </a:rPr>
              <a:t>α</a:t>
            </a:r>
            <a:r>
              <a:rPr lang="de-DE" smtClean="0">
                <a:cs typeface="Arial"/>
              </a:rPr>
              <a:t>,n)</a:t>
            </a:r>
            <a:endParaRPr lang="de-DE"/>
          </a:p>
        </p:txBody>
      </p:sp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500034" y="5500678"/>
            <a:ext cx="7072362" cy="1357322"/>
          </a:xfrm>
        </p:spPr>
        <p:txBody>
          <a:bodyPr/>
          <a:lstStyle/>
          <a:p>
            <a:r>
              <a:rPr lang="de-DE" smtClean="0"/>
              <a:t>E</a:t>
            </a:r>
            <a:r>
              <a:rPr lang="de-DE" baseline="-25000" smtClean="0">
                <a:latin typeface="Symbol" pitchFamily="18" charset="2"/>
              </a:rPr>
              <a:t>a </a:t>
            </a:r>
            <a:r>
              <a:rPr lang="de-DE" smtClean="0"/>
              <a:t>= 14.55 MeV</a:t>
            </a:r>
          </a:p>
          <a:p>
            <a:r>
              <a:rPr lang="de-DE" smtClean="0"/>
              <a:t>counting period </a:t>
            </a:r>
            <a:r>
              <a:rPr lang="de-DE" smtClean="0">
                <a:latin typeface="Calibri"/>
                <a:cs typeface="Calibri"/>
              </a:rPr>
              <a:t>≈ </a:t>
            </a:r>
            <a:r>
              <a:rPr lang="de-DE" smtClean="0">
                <a:cs typeface="Calibri"/>
              </a:rPr>
              <a:t>23 h</a:t>
            </a:r>
            <a:endParaRPr lang="de-DE" smtClean="0"/>
          </a:p>
        </p:txBody>
      </p:sp>
      <p:grpSp>
        <p:nvGrpSpPr>
          <p:cNvPr id="54" name="Gruppieren 53"/>
          <p:cNvGrpSpPr/>
          <p:nvPr/>
        </p:nvGrpSpPr>
        <p:grpSpPr>
          <a:xfrm>
            <a:off x="214282" y="642918"/>
            <a:ext cx="4857784" cy="4922554"/>
            <a:chOff x="428596" y="642918"/>
            <a:chExt cx="4857784" cy="4922554"/>
          </a:xfrm>
        </p:grpSpPr>
        <p:pic>
          <p:nvPicPr>
            <p:cNvPr id="14" name="Grafik 13" descr="spektrum_eng.png"/>
            <p:cNvPicPr>
              <a:picLocks noChangeAspect="1"/>
            </p:cNvPicPr>
            <p:nvPr/>
          </p:nvPicPr>
          <p:blipFill>
            <a:blip r:embed="rId2" cstate="print"/>
            <a:srcRect l="8049" t="9375" r="31581" b="11458"/>
            <a:stretch>
              <a:fillRect/>
            </a:stretch>
          </p:blipFill>
          <p:spPr>
            <a:xfrm>
              <a:off x="428596" y="642918"/>
              <a:ext cx="4857784" cy="4922554"/>
            </a:xfrm>
            <a:prstGeom prst="rect">
              <a:avLst/>
            </a:prstGeom>
          </p:spPr>
        </p:pic>
        <p:cxnSp>
          <p:nvCxnSpPr>
            <p:cNvPr id="5" name="Gerade Verbindung mit Pfeil 4"/>
            <p:cNvCxnSpPr/>
            <p:nvPr/>
          </p:nvCxnSpPr>
          <p:spPr>
            <a:xfrm flipH="1">
              <a:off x="3205154" y="1327650"/>
              <a:ext cx="363600" cy="1074"/>
            </a:xfrm>
            <a:prstGeom prst="straightConnector1">
              <a:avLst/>
            </a:prstGeom>
            <a:ln w="63500">
              <a:solidFill>
                <a:srgbClr val="EA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H="1">
              <a:off x="1909747" y="2566981"/>
              <a:ext cx="15" cy="604835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 rot="16200000">
              <a:off x="4312516" y="252418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smtClean="0">
                  <a:solidFill>
                    <a:srgbClr val="3333FF"/>
                  </a:solidFill>
                </a:rPr>
                <a:t>840 keV</a:t>
              </a:r>
              <a:endParaRPr lang="de-DE" b="1">
                <a:solidFill>
                  <a:srgbClr val="3333FF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 rot="16200000">
              <a:off x="1381974" y="1776462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smtClean="0">
                  <a:solidFill>
                    <a:srgbClr val="00B050"/>
                  </a:solidFill>
                </a:rPr>
                <a:t>667 keV</a:t>
              </a:r>
              <a:endParaRPr lang="de-DE" b="1">
                <a:solidFill>
                  <a:srgbClr val="00B050"/>
                </a:solidFill>
              </a:endParaRP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4824414" y="3370262"/>
              <a:ext cx="0" cy="571504"/>
            </a:xfrm>
            <a:prstGeom prst="straightConnector1">
              <a:avLst/>
            </a:prstGeom>
            <a:ln w="63500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3571868" y="1142984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smtClean="0">
                  <a:solidFill>
                    <a:srgbClr val="FF0000"/>
                  </a:solidFill>
                </a:rPr>
                <a:t>740 keV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4929190" y="857232"/>
            <a:ext cx="4022449" cy="4890821"/>
            <a:chOff x="4929190" y="1142984"/>
            <a:chExt cx="4022449" cy="4890821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6706142" y="3071810"/>
              <a:ext cx="2245497" cy="2614688"/>
              <a:chOff x="6229896" y="2714620"/>
              <a:chExt cx="2245497" cy="2614688"/>
            </a:xfrm>
          </p:grpSpPr>
          <p:cxnSp>
            <p:nvCxnSpPr>
              <p:cNvPr id="21" name="Gerade Verbindung mit Pfeil 20"/>
              <p:cNvCxnSpPr/>
              <p:nvPr/>
            </p:nvCxnSpPr>
            <p:spPr>
              <a:xfrm>
                <a:off x="6801400" y="3500438"/>
                <a:ext cx="0" cy="1143008"/>
              </a:xfrm>
              <a:prstGeom prst="straightConnector1">
                <a:avLst/>
              </a:prstGeom>
              <a:ln w="63500">
                <a:solidFill>
                  <a:srgbClr val="EA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mit Pfeil 21"/>
              <p:cNvCxnSpPr/>
              <p:nvPr/>
            </p:nvCxnSpPr>
            <p:spPr>
              <a:xfrm>
                <a:off x="6444210" y="2928934"/>
                <a:ext cx="0" cy="1714512"/>
              </a:xfrm>
              <a:prstGeom prst="straightConnector1">
                <a:avLst/>
              </a:prstGeom>
              <a:ln w="635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/>
            </p:nvCxnSpPr>
            <p:spPr>
              <a:xfrm>
                <a:off x="6229896" y="2928934"/>
                <a:ext cx="115567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/>
            </p:nvCxnSpPr>
            <p:spPr>
              <a:xfrm>
                <a:off x="6229896" y="3500438"/>
                <a:ext cx="115567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/>
            </p:nvCxnSpPr>
            <p:spPr>
              <a:xfrm>
                <a:off x="6229896" y="4286256"/>
                <a:ext cx="115567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>
                <a:off x="6229896" y="4643446"/>
                <a:ext cx="115567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>
              <a:xfrm>
                <a:off x="6229896" y="5143512"/>
                <a:ext cx="115567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feld 30"/>
              <p:cNvSpPr txBox="1"/>
              <p:nvPr/>
            </p:nvSpPr>
            <p:spPr>
              <a:xfrm>
                <a:off x="7444342" y="2714620"/>
                <a:ext cx="1031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935 keV</a:t>
                </a:r>
                <a:endParaRPr lang="de-DE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7444342" y="3286124"/>
                <a:ext cx="1031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835 keV</a:t>
                </a:r>
                <a:endParaRPr lang="de-DE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444342" y="4071942"/>
                <a:ext cx="1031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168 keV</a:t>
                </a:r>
                <a:endParaRPr lang="de-DE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7444342" y="4429132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95 keV</a:t>
                </a:r>
              </a:p>
              <a:p>
                <a:r>
                  <a:rPr lang="de-DE" smtClean="0">
                    <a:cs typeface="Calibri"/>
                  </a:rPr>
                  <a:t>≈ 5 ms</a:t>
                </a:r>
                <a:endParaRPr lang="de-DE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7444342" y="4929198"/>
                <a:ext cx="5629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g.s</a:t>
                </a:r>
                <a:r>
                  <a:rPr lang="de-DE" sz="2000" smtClean="0"/>
                  <a:t>.</a:t>
                </a:r>
                <a:endParaRPr lang="de-DE" sz="2000"/>
              </a:p>
            </p:txBody>
          </p:sp>
          <p:cxnSp>
            <p:nvCxnSpPr>
              <p:cNvPr id="37" name="Gerade Verbindung mit Pfeil 36"/>
              <p:cNvCxnSpPr/>
              <p:nvPr/>
            </p:nvCxnSpPr>
            <p:spPr>
              <a:xfrm>
                <a:off x="7158590" y="3500438"/>
                <a:ext cx="0" cy="785818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mit Pfeil 37"/>
              <p:cNvCxnSpPr/>
              <p:nvPr/>
            </p:nvCxnSpPr>
            <p:spPr>
              <a:xfrm>
                <a:off x="7158590" y="4286256"/>
                <a:ext cx="0" cy="35719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hteck 39"/>
            <p:cNvSpPr/>
            <p:nvPr/>
          </p:nvSpPr>
          <p:spPr bwMode="auto">
            <a:xfrm>
              <a:off x="6858016" y="5572140"/>
              <a:ext cx="9028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baseline="30000" smtClean="0"/>
                <a:t>171</a:t>
              </a:r>
              <a:r>
                <a:rPr lang="de-DE" sz="2400" smtClean="0"/>
                <a:t>Yb</a:t>
              </a:r>
              <a:endParaRPr lang="de-DE" sz="2400" dirty="0"/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5286380" y="2071678"/>
              <a:ext cx="115567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 bwMode="auto">
            <a:xfrm>
              <a:off x="5000628" y="1142984"/>
              <a:ext cx="1194370" cy="437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baseline="30000" smtClean="0"/>
                <a:t>168</a:t>
              </a:r>
              <a:r>
                <a:rPr lang="de-DE" sz="2400" smtClean="0"/>
                <a:t>Yb(</a:t>
              </a:r>
              <a:r>
                <a:rPr lang="de-DE" sz="2400" smtClean="0">
                  <a:latin typeface="Symbol" pitchFamily="18" charset="2"/>
                </a:rPr>
                <a:t>a,</a:t>
              </a:r>
              <a:r>
                <a:rPr lang="de-DE" sz="2400" smtClean="0">
                  <a:latin typeface="+mn-lt"/>
                </a:rPr>
                <a:t>n</a:t>
              </a:r>
              <a:r>
                <a:rPr lang="de-DE" sz="2400" dirty="0"/>
                <a:t>)</a:t>
              </a:r>
            </a:p>
          </p:txBody>
        </p:sp>
        <p:cxnSp>
          <p:nvCxnSpPr>
            <p:cNvPr id="43" name="Gerade Verbindung mit Pfeil 42"/>
            <p:cNvCxnSpPr/>
            <p:nvPr/>
          </p:nvCxnSpPr>
          <p:spPr>
            <a:xfrm>
              <a:off x="5572132" y="1571612"/>
              <a:ext cx="214314" cy="428628"/>
            </a:xfrm>
            <a:prstGeom prst="straightConnector1">
              <a:avLst/>
            </a:prstGeom>
            <a:ln w="76200" cap="flat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5286380" y="2500306"/>
              <a:ext cx="115567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/>
          </p:nvSpPr>
          <p:spPr bwMode="auto">
            <a:xfrm>
              <a:off x="4929190" y="2500306"/>
              <a:ext cx="669550" cy="437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baseline="30000" smtClean="0"/>
                <a:t>171</a:t>
              </a:r>
              <a:r>
                <a:rPr lang="de-DE" sz="2400" smtClean="0"/>
                <a:t>Lu</a:t>
              </a:r>
              <a:endParaRPr lang="de-DE" sz="2400" dirty="0"/>
            </a:p>
          </p:txBody>
        </p:sp>
        <p:cxnSp>
          <p:nvCxnSpPr>
            <p:cNvPr id="46" name="Gerade Verbindung mit Pfeil 45"/>
            <p:cNvCxnSpPr/>
            <p:nvPr/>
          </p:nvCxnSpPr>
          <p:spPr>
            <a:xfrm>
              <a:off x="6429388" y="2500306"/>
              <a:ext cx="285752" cy="785818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>
              <a:off x="6429388" y="2500306"/>
              <a:ext cx="285752" cy="1357322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/>
            <p:cNvSpPr txBox="1"/>
            <p:nvPr/>
          </p:nvSpPr>
          <p:spPr>
            <a:xfrm>
              <a:off x="6072198" y="2857496"/>
              <a:ext cx="387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400" b="1" smtClean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ε</a:t>
              </a:r>
              <a:endParaRPr lang="de-DE" sz="2400" b="1">
                <a:solidFill>
                  <a:schemeClr val="accent4">
                    <a:lumMod val="50000"/>
                    <a:lumOff val="50000"/>
                  </a:schemeClr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6643702" y="2571744"/>
              <a:ext cx="15716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smtClean="0">
                  <a:solidFill>
                    <a:schemeClr val="accent4">
                      <a:lumMod val="50000"/>
                      <a:lumOff val="50000"/>
                    </a:schemeClr>
                  </a:solidFill>
                </a:rPr>
                <a:t>T</a:t>
              </a:r>
              <a:r>
                <a:rPr lang="de-DE" b="1" baseline="-25000" smtClean="0">
                  <a:solidFill>
                    <a:schemeClr val="accent4">
                      <a:lumMod val="50000"/>
                      <a:lumOff val="50000"/>
                    </a:schemeClr>
                  </a:solidFill>
                </a:rPr>
                <a:t>1/2</a:t>
              </a:r>
              <a:r>
                <a:rPr lang="de-DE" b="1" smtClean="0">
                  <a:solidFill>
                    <a:schemeClr val="accent4">
                      <a:lumMod val="50000"/>
                      <a:lumOff val="50000"/>
                    </a:schemeClr>
                  </a:solidFill>
                </a:rPr>
                <a:t> = 8.24 d</a:t>
              </a:r>
            </a:p>
            <a:p>
              <a:endParaRPr lang="de-DE"/>
            </a:p>
          </p:txBody>
        </p:sp>
        <p:sp>
          <p:nvSpPr>
            <p:cNvPr id="50" name="Rechteck 49"/>
            <p:cNvSpPr/>
            <p:nvPr/>
          </p:nvSpPr>
          <p:spPr bwMode="auto">
            <a:xfrm>
              <a:off x="4929190" y="2071678"/>
              <a:ext cx="8338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baseline="30000" smtClean="0"/>
                <a:t>171</a:t>
              </a:r>
              <a:r>
                <a:rPr lang="de-DE" sz="2400" smtClean="0"/>
                <a:t>Hf</a:t>
              </a:r>
              <a:endParaRPr lang="de-DE" sz="2400" dirty="0"/>
            </a:p>
          </p:txBody>
        </p:sp>
        <p:cxnSp>
          <p:nvCxnSpPr>
            <p:cNvPr id="62" name="Gerade Verbindung mit Pfeil 61"/>
            <p:cNvCxnSpPr/>
            <p:nvPr/>
          </p:nvCxnSpPr>
          <p:spPr>
            <a:xfrm>
              <a:off x="5857884" y="2143116"/>
              <a:ext cx="142876" cy="285752"/>
            </a:xfrm>
            <a:prstGeom prst="straightConnector1">
              <a:avLst/>
            </a:prstGeom>
            <a:ln w="76200" cap="flat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feld 50"/>
          <p:cNvSpPr txBox="1"/>
          <p:nvPr/>
        </p:nvSpPr>
        <p:spPr>
          <a:xfrm rot="16200000">
            <a:off x="7571699" y="375247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>
                <a:solidFill>
                  <a:srgbClr val="00B050"/>
                </a:solidFill>
              </a:rPr>
              <a:t>667</a:t>
            </a:r>
            <a:endParaRPr lang="de-DE" sz="1400" b="1">
              <a:solidFill>
                <a:srgbClr val="00B05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 rot="16200000">
            <a:off x="7199121" y="373083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3" name="Textfeld 52"/>
          <p:cNvSpPr txBox="1"/>
          <p:nvPr/>
        </p:nvSpPr>
        <p:spPr>
          <a:xfrm rot="16200000">
            <a:off x="6841931" y="373083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>
                <a:solidFill>
                  <a:srgbClr val="3333FF"/>
                </a:solidFill>
              </a:rPr>
              <a:t>840</a:t>
            </a:r>
            <a:endParaRPr lang="de-DE" sz="1400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advClick="0" advTm="40607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Results: </a:t>
            </a:r>
            <a:r>
              <a:rPr lang="de-DE" baseline="30000" smtClean="0"/>
              <a:t>168</a:t>
            </a:r>
            <a:r>
              <a:rPr lang="de-DE" smtClean="0"/>
              <a:t>Yb(</a:t>
            </a:r>
            <a:r>
              <a:rPr lang="de-DE" smtClean="0">
                <a:latin typeface="Symbol" pitchFamily="18" charset="2"/>
              </a:rPr>
              <a:t>a</a:t>
            </a:r>
            <a:r>
              <a:rPr lang="de-DE" smtClean="0"/>
              <a:t>,n)</a:t>
            </a:r>
            <a:r>
              <a:rPr lang="de-DE" baseline="30000" smtClean="0"/>
              <a:t>171</a:t>
            </a:r>
            <a:r>
              <a:rPr lang="de-DE" smtClean="0"/>
              <a:t>Hf</a:t>
            </a:r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00034" y="4786322"/>
            <a:ext cx="8429684" cy="1357322"/>
          </a:xfrm>
        </p:spPr>
        <p:txBody>
          <a:bodyPr/>
          <a:lstStyle/>
          <a:p>
            <a:r>
              <a:rPr lang="de-DE" smtClean="0"/>
              <a:t>no calculation reproduces energy dependence correctly</a:t>
            </a:r>
          </a:p>
          <a:p>
            <a:r>
              <a:rPr lang="de-DE" smtClean="0"/>
              <a:t>overprediction of cross sections up to one order of magnitude</a:t>
            </a:r>
          </a:p>
          <a:p>
            <a:pPr>
              <a:buNone/>
            </a:pPr>
            <a:endParaRPr lang="de-DE" smtClean="0"/>
          </a:p>
          <a:p>
            <a:pPr>
              <a:buNone/>
            </a:pPr>
            <a:endParaRPr lang="de-DE" smtClean="0"/>
          </a:p>
        </p:txBody>
      </p:sp>
      <p:pic>
        <p:nvPicPr>
          <p:cNvPr id="6" name="Grafik 5" descr="cs_omp.png"/>
          <p:cNvPicPr>
            <a:picLocks noChangeAspect="1"/>
          </p:cNvPicPr>
          <p:nvPr/>
        </p:nvPicPr>
        <p:blipFill>
          <a:blip r:embed="rId2" cstate="print"/>
          <a:srcRect l="8144" t="22916" r="5729" b="12500"/>
          <a:stretch>
            <a:fillRect/>
          </a:stretch>
        </p:blipFill>
        <p:spPr>
          <a:xfrm>
            <a:off x="1058287" y="785794"/>
            <a:ext cx="7027426" cy="407196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5400000">
            <a:off x="6361152" y="2568542"/>
            <a:ext cx="4518096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smtClean="0"/>
              <a:t>T. Rauscher, NON-SMOKER</a:t>
            </a:r>
            <a:r>
              <a:rPr lang="de-DE" sz="1400" baseline="30000" smtClean="0"/>
              <a:t>WEB</a:t>
            </a:r>
            <a:r>
              <a:rPr lang="de-DE" sz="1400" smtClean="0"/>
              <a:t>,5.8.1dw</a:t>
            </a:r>
          </a:p>
          <a:p>
            <a:pPr algn="ctr"/>
            <a:r>
              <a:rPr lang="de-DE" sz="1400" smtClean="0"/>
              <a:t>A.J. Koning, S. Hilaire and M.C. Duijvestijn,TALYS-1.2</a:t>
            </a:r>
          </a:p>
          <a:p>
            <a:pPr algn="ctr"/>
            <a:r>
              <a:rPr lang="de-DE" sz="1400" baseline="30000" smtClean="0"/>
              <a:t> </a:t>
            </a:r>
            <a:endParaRPr lang="de-DE" sz="1400" baseline="30000"/>
          </a:p>
        </p:txBody>
      </p:sp>
      <p:sp>
        <p:nvSpPr>
          <p:cNvPr id="8" name="Textfeld 7"/>
          <p:cNvSpPr txBox="1"/>
          <p:nvPr/>
        </p:nvSpPr>
        <p:spPr>
          <a:xfrm>
            <a:off x="2214546" y="1000108"/>
            <a:ext cx="226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PRELIMINARY</a:t>
            </a:r>
            <a:endParaRPr lang="de-DE" sz="24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Click="0" advTm="37129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Limitations of activation technique</a:t>
            </a:r>
            <a:endParaRPr lang="de-DE"/>
          </a:p>
        </p:txBody>
      </p:sp>
      <p:pic>
        <p:nvPicPr>
          <p:cNvPr id="5" name="Picture 20" descr="pProzess_Split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1050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4975225" y="3548063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/>
              <a:t>Activation technique not applicable</a:t>
            </a:r>
          </a:p>
          <a:p>
            <a:r>
              <a:rPr lang="de-DE" sz="1800"/>
              <a:t>in many cases because of</a:t>
            </a:r>
          </a:p>
        </p:txBody>
      </p:sp>
      <p:sp>
        <p:nvSpPr>
          <p:cNvPr id="7" name="Line 53"/>
          <p:cNvSpPr>
            <a:spLocks noChangeShapeType="1"/>
          </p:cNvSpPr>
          <p:nvPr/>
        </p:nvSpPr>
        <p:spPr bwMode="auto">
          <a:xfrm>
            <a:off x="7454900" y="2628900"/>
            <a:ext cx="952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975350" y="2089150"/>
            <a:ext cx="146050" cy="146050"/>
            <a:chOff x="4776" y="1408"/>
            <a:chExt cx="92" cy="92"/>
          </a:xfrm>
        </p:grpSpPr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5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57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7620000" y="996950"/>
            <a:ext cx="146050" cy="146050"/>
            <a:chOff x="4776" y="1408"/>
            <a:chExt cx="92" cy="92"/>
          </a:xfrm>
        </p:grpSpPr>
        <p:sp>
          <p:nvSpPr>
            <p:cNvPr id="13" name="Rectangle 6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6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6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5422900" y="2362200"/>
            <a:ext cx="146050" cy="146050"/>
            <a:chOff x="4776" y="1408"/>
            <a:chExt cx="92" cy="92"/>
          </a:xfrm>
        </p:grpSpPr>
        <p:sp>
          <p:nvSpPr>
            <p:cNvPr id="17" name="Rectangle 6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6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6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4876800" y="2641600"/>
            <a:ext cx="146050" cy="146050"/>
            <a:chOff x="4776" y="1408"/>
            <a:chExt cx="92" cy="92"/>
          </a:xfrm>
        </p:grpSpPr>
        <p:sp>
          <p:nvSpPr>
            <p:cNvPr id="21" name="Rectangle 6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6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7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4330700" y="2908300"/>
            <a:ext cx="146050" cy="146050"/>
            <a:chOff x="4776" y="1408"/>
            <a:chExt cx="92" cy="92"/>
          </a:xfrm>
        </p:grpSpPr>
        <p:sp>
          <p:nvSpPr>
            <p:cNvPr id="25" name="Rectangle 72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73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74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oup 75"/>
          <p:cNvGrpSpPr>
            <a:grpSpLocks/>
          </p:cNvGrpSpPr>
          <p:nvPr/>
        </p:nvGrpSpPr>
        <p:grpSpPr bwMode="auto">
          <a:xfrm>
            <a:off x="3232150" y="3460750"/>
            <a:ext cx="146050" cy="146050"/>
            <a:chOff x="4776" y="1408"/>
            <a:chExt cx="92" cy="92"/>
          </a:xfrm>
        </p:grpSpPr>
        <p:sp>
          <p:nvSpPr>
            <p:cNvPr id="29" name="Rectangle 76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77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78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" name="Group 79"/>
          <p:cNvGrpSpPr>
            <a:grpSpLocks/>
          </p:cNvGrpSpPr>
          <p:nvPr/>
        </p:nvGrpSpPr>
        <p:grpSpPr bwMode="auto">
          <a:xfrm>
            <a:off x="2679700" y="3733800"/>
            <a:ext cx="146050" cy="146050"/>
            <a:chOff x="4776" y="1408"/>
            <a:chExt cx="92" cy="92"/>
          </a:xfrm>
        </p:grpSpPr>
        <p:sp>
          <p:nvSpPr>
            <p:cNvPr id="33" name="Rectangle 8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8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8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 bwMode="auto">
          <a:xfrm>
            <a:off x="2406650" y="4013200"/>
            <a:ext cx="146050" cy="146050"/>
            <a:chOff x="4776" y="1408"/>
            <a:chExt cx="92" cy="92"/>
          </a:xfrm>
        </p:grpSpPr>
        <p:sp>
          <p:nvSpPr>
            <p:cNvPr id="37" name="Rectangle 8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8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8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" name="Group 91"/>
          <p:cNvGrpSpPr>
            <a:grpSpLocks/>
          </p:cNvGrpSpPr>
          <p:nvPr/>
        </p:nvGrpSpPr>
        <p:grpSpPr bwMode="auto">
          <a:xfrm>
            <a:off x="2133600" y="4286250"/>
            <a:ext cx="146050" cy="146050"/>
            <a:chOff x="4776" y="1408"/>
            <a:chExt cx="92" cy="92"/>
          </a:xfrm>
        </p:grpSpPr>
        <p:sp>
          <p:nvSpPr>
            <p:cNvPr id="41" name="Rectangle 92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93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94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4" name="Group 95"/>
          <p:cNvGrpSpPr>
            <a:grpSpLocks/>
          </p:cNvGrpSpPr>
          <p:nvPr/>
        </p:nvGrpSpPr>
        <p:grpSpPr bwMode="auto">
          <a:xfrm>
            <a:off x="1860550" y="4279900"/>
            <a:ext cx="146050" cy="146050"/>
            <a:chOff x="4776" y="1408"/>
            <a:chExt cx="92" cy="92"/>
          </a:xfrm>
        </p:grpSpPr>
        <p:sp>
          <p:nvSpPr>
            <p:cNvPr id="45" name="Rectangle 96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97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98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8" name="Group 99"/>
          <p:cNvGrpSpPr>
            <a:grpSpLocks/>
          </p:cNvGrpSpPr>
          <p:nvPr/>
        </p:nvGrpSpPr>
        <p:grpSpPr bwMode="auto">
          <a:xfrm>
            <a:off x="488950" y="5378450"/>
            <a:ext cx="146050" cy="146050"/>
            <a:chOff x="4776" y="1408"/>
            <a:chExt cx="92" cy="92"/>
          </a:xfrm>
        </p:grpSpPr>
        <p:sp>
          <p:nvSpPr>
            <p:cNvPr id="4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2" name="Group 103"/>
          <p:cNvGrpSpPr>
            <a:grpSpLocks/>
          </p:cNvGrpSpPr>
          <p:nvPr/>
        </p:nvGrpSpPr>
        <p:grpSpPr bwMode="auto">
          <a:xfrm>
            <a:off x="1397000" y="3009900"/>
            <a:ext cx="146050" cy="146050"/>
            <a:chOff x="4776" y="1408"/>
            <a:chExt cx="92" cy="92"/>
          </a:xfrm>
        </p:grpSpPr>
        <p:sp>
          <p:nvSpPr>
            <p:cNvPr id="53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6" name="Group 107"/>
          <p:cNvGrpSpPr>
            <a:grpSpLocks/>
          </p:cNvGrpSpPr>
          <p:nvPr/>
        </p:nvGrpSpPr>
        <p:grpSpPr bwMode="auto">
          <a:xfrm>
            <a:off x="2768600" y="2190750"/>
            <a:ext cx="146050" cy="146050"/>
            <a:chOff x="4776" y="1408"/>
            <a:chExt cx="92" cy="92"/>
          </a:xfrm>
        </p:grpSpPr>
        <p:sp>
          <p:nvSpPr>
            <p:cNvPr id="57" name="Rectangle 10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8" name="Line 10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11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1" name="Text Box 118"/>
          <p:cNvSpPr txBox="1">
            <a:spLocks noChangeArrowheads="1"/>
          </p:cNvSpPr>
          <p:nvPr/>
        </p:nvSpPr>
        <p:spPr bwMode="auto">
          <a:xfrm>
            <a:off x="5051425" y="4160838"/>
            <a:ext cx="3970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sz="1800" b="1"/>
              <a:t> stable reaction products</a:t>
            </a:r>
            <a:endParaRPr lang="de-DE" sz="1800"/>
          </a:p>
          <a:p>
            <a:pPr>
              <a:buFontTx/>
              <a:buChar char="•"/>
            </a:pPr>
            <a:r>
              <a:rPr lang="de-DE" sz="1800" b="1"/>
              <a:t> inconvenient half-lives</a:t>
            </a:r>
          </a:p>
          <a:p>
            <a:pPr>
              <a:buFontTx/>
              <a:buChar char="•"/>
            </a:pPr>
            <a:r>
              <a:rPr lang="de-DE" sz="1800" b="1"/>
              <a:t> weak </a:t>
            </a:r>
            <a:r>
              <a:rPr lang="de-DE" sz="1800" b="1">
                <a:latin typeface="Symbol" pitchFamily="18" charset="2"/>
              </a:rPr>
              <a:t>g</a:t>
            </a:r>
            <a:r>
              <a:rPr lang="de-DE" sz="1800" b="1"/>
              <a:t> intensities</a:t>
            </a:r>
            <a:endParaRPr lang="de-DE" sz="1800"/>
          </a:p>
        </p:txBody>
      </p:sp>
      <p:grpSp>
        <p:nvGrpSpPr>
          <p:cNvPr id="62" name="Group 121"/>
          <p:cNvGrpSpPr>
            <a:grpSpLocks/>
          </p:cNvGrpSpPr>
          <p:nvPr/>
        </p:nvGrpSpPr>
        <p:grpSpPr bwMode="auto">
          <a:xfrm>
            <a:off x="5148263" y="2363788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63" name="Rectangle 122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4" name="Line 123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5" name="Line 124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66" name="Group 125"/>
          <p:cNvGrpSpPr>
            <a:grpSpLocks/>
          </p:cNvGrpSpPr>
          <p:nvPr/>
        </p:nvGrpSpPr>
        <p:grpSpPr bwMode="auto">
          <a:xfrm>
            <a:off x="6113463" y="2224088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67" name="Rectangle 126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8" name="Line 127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9" name="Line 128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70" name="Group 129"/>
          <p:cNvGrpSpPr>
            <a:grpSpLocks/>
          </p:cNvGrpSpPr>
          <p:nvPr/>
        </p:nvGrpSpPr>
        <p:grpSpPr bwMode="auto">
          <a:xfrm>
            <a:off x="5697538" y="2089150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71" name="Rectangle 13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72" name="Line 13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73" name="Line 13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74" name="Group 133"/>
          <p:cNvGrpSpPr>
            <a:grpSpLocks/>
          </p:cNvGrpSpPr>
          <p:nvPr/>
        </p:nvGrpSpPr>
        <p:grpSpPr bwMode="auto">
          <a:xfrm>
            <a:off x="6248400" y="1544638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75" name="Rectangle 13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76" name="Line 13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77" name="Line 13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78" name="Group 137"/>
          <p:cNvGrpSpPr>
            <a:grpSpLocks/>
          </p:cNvGrpSpPr>
          <p:nvPr/>
        </p:nvGrpSpPr>
        <p:grpSpPr bwMode="auto">
          <a:xfrm>
            <a:off x="1674813" y="2738438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79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0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1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82" name="Group 141"/>
          <p:cNvGrpSpPr>
            <a:grpSpLocks/>
          </p:cNvGrpSpPr>
          <p:nvPr/>
        </p:nvGrpSpPr>
        <p:grpSpPr bwMode="auto">
          <a:xfrm>
            <a:off x="3592513" y="1641475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83" name="Rectangle 142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4" name="Line 143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5" name="Line 144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86" name="Group 99"/>
          <p:cNvGrpSpPr>
            <a:grpSpLocks/>
          </p:cNvGrpSpPr>
          <p:nvPr/>
        </p:nvGrpSpPr>
        <p:grpSpPr bwMode="auto">
          <a:xfrm>
            <a:off x="768350" y="5384800"/>
            <a:ext cx="146050" cy="146050"/>
            <a:chOff x="4776" y="1408"/>
            <a:chExt cx="92" cy="92"/>
          </a:xfrm>
        </p:grpSpPr>
        <p:sp>
          <p:nvSpPr>
            <p:cNvPr id="8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" name="Group 99"/>
          <p:cNvGrpSpPr>
            <a:grpSpLocks/>
          </p:cNvGrpSpPr>
          <p:nvPr/>
        </p:nvGrpSpPr>
        <p:grpSpPr bwMode="auto">
          <a:xfrm>
            <a:off x="1047750" y="5386388"/>
            <a:ext cx="146050" cy="146050"/>
            <a:chOff x="4776" y="1408"/>
            <a:chExt cx="92" cy="92"/>
          </a:xfrm>
        </p:grpSpPr>
        <p:sp>
          <p:nvSpPr>
            <p:cNvPr id="9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" name="Group 99"/>
          <p:cNvGrpSpPr>
            <a:grpSpLocks/>
          </p:cNvGrpSpPr>
          <p:nvPr/>
        </p:nvGrpSpPr>
        <p:grpSpPr bwMode="auto">
          <a:xfrm>
            <a:off x="1314450" y="5387975"/>
            <a:ext cx="146050" cy="146050"/>
            <a:chOff x="4776" y="1408"/>
            <a:chExt cx="92" cy="92"/>
          </a:xfrm>
        </p:grpSpPr>
        <p:sp>
          <p:nvSpPr>
            <p:cNvPr id="9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8" name="Group 99"/>
          <p:cNvGrpSpPr>
            <a:grpSpLocks/>
          </p:cNvGrpSpPr>
          <p:nvPr/>
        </p:nvGrpSpPr>
        <p:grpSpPr bwMode="auto">
          <a:xfrm>
            <a:off x="1316038" y="5243513"/>
            <a:ext cx="146050" cy="146050"/>
            <a:chOff x="4776" y="1408"/>
            <a:chExt cx="92" cy="92"/>
          </a:xfrm>
        </p:grpSpPr>
        <p:sp>
          <p:nvSpPr>
            <p:cNvPr id="9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2" name="Group 99"/>
          <p:cNvGrpSpPr>
            <a:grpSpLocks/>
          </p:cNvGrpSpPr>
          <p:nvPr/>
        </p:nvGrpSpPr>
        <p:grpSpPr bwMode="auto">
          <a:xfrm>
            <a:off x="1317625" y="5099050"/>
            <a:ext cx="146050" cy="146050"/>
            <a:chOff x="4776" y="1408"/>
            <a:chExt cx="92" cy="92"/>
          </a:xfrm>
        </p:grpSpPr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6" name="Group 99"/>
          <p:cNvGrpSpPr>
            <a:grpSpLocks/>
          </p:cNvGrpSpPr>
          <p:nvPr/>
        </p:nvGrpSpPr>
        <p:grpSpPr bwMode="auto">
          <a:xfrm>
            <a:off x="1039813" y="5105400"/>
            <a:ext cx="146050" cy="146050"/>
            <a:chOff x="4776" y="1408"/>
            <a:chExt cx="92" cy="92"/>
          </a:xfrm>
        </p:grpSpPr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0" name="Group 99"/>
          <p:cNvGrpSpPr>
            <a:grpSpLocks/>
          </p:cNvGrpSpPr>
          <p:nvPr/>
        </p:nvGrpSpPr>
        <p:grpSpPr bwMode="auto">
          <a:xfrm>
            <a:off x="1589088" y="5380038"/>
            <a:ext cx="146050" cy="146050"/>
            <a:chOff x="4776" y="1408"/>
            <a:chExt cx="92" cy="92"/>
          </a:xfrm>
        </p:grpSpPr>
        <p:sp>
          <p:nvSpPr>
            <p:cNvPr id="11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4" name="Group 99"/>
          <p:cNvGrpSpPr>
            <a:grpSpLocks/>
          </p:cNvGrpSpPr>
          <p:nvPr/>
        </p:nvGrpSpPr>
        <p:grpSpPr bwMode="auto">
          <a:xfrm>
            <a:off x="1458913" y="5099050"/>
            <a:ext cx="146050" cy="146050"/>
            <a:chOff x="4776" y="1408"/>
            <a:chExt cx="92" cy="92"/>
          </a:xfrm>
        </p:grpSpPr>
        <p:sp>
          <p:nvSpPr>
            <p:cNvPr id="11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8" name="Group 99"/>
          <p:cNvGrpSpPr>
            <a:grpSpLocks/>
          </p:cNvGrpSpPr>
          <p:nvPr/>
        </p:nvGrpSpPr>
        <p:grpSpPr bwMode="auto">
          <a:xfrm>
            <a:off x="1582738" y="5100638"/>
            <a:ext cx="146050" cy="146050"/>
            <a:chOff x="4776" y="1408"/>
            <a:chExt cx="92" cy="92"/>
          </a:xfrm>
        </p:grpSpPr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2" name="Group 99"/>
          <p:cNvGrpSpPr>
            <a:grpSpLocks/>
          </p:cNvGrpSpPr>
          <p:nvPr/>
        </p:nvGrpSpPr>
        <p:grpSpPr bwMode="auto">
          <a:xfrm>
            <a:off x="1589088" y="4970463"/>
            <a:ext cx="146050" cy="146050"/>
            <a:chOff x="4776" y="1408"/>
            <a:chExt cx="92" cy="92"/>
          </a:xfrm>
        </p:grpSpPr>
        <p:sp>
          <p:nvSpPr>
            <p:cNvPr id="12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6" name="Group 99"/>
          <p:cNvGrpSpPr>
            <a:grpSpLocks/>
          </p:cNvGrpSpPr>
          <p:nvPr/>
        </p:nvGrpSpPr>
        <p:grpSpPr bwMode="auto">
          <a:xfrm>
            <a:off x="1590675" y="4835525"/>
            <a:ext cx="146050" cy="146050"/>
            <a:chOff x="4776" y="1408"/>
            <a:chExt cx="92" cy="92"/>
          </a:xfrm>
        </p:grpSpPr>
        <p:sp>
          <p:nvSpPr>
            <p:cNvPr id="12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0" name="Group 99"/>
          <p:cNvGrpSpPr>
            <a:grpSpLocks/>
          </p:cNvGrpSpPr>
          <p:nvPr/>
        </p:nvGrpSpPr>
        <p:grpSpPr bwMode="auto">
          <a:xfrm>
            <a:off x="1728788" y="4837113"/>
            <a:ext cx="146050" cy="146050"/>
            <a:chOff x="4776" y="1408"/>
            <a:chExt cx="92" cy="92"/>
          </a:xfrm>
        </p:grpSpPr>
        <p:sp>
          <p:nvSpPr>
            <p:cNvPr id="13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4" name="Group 99"/>
          <p:cNvGrpSpPr>
            <a:grpSpLocks/>
          </p:cNvGrpSpPr>
          <p:nvPr/>
        </p:nvGrpSpPr>
        <p:grpSpPr bwMode="auto">
          <a:xfrm>
            <a:off x="1862138" y="4695825"/>
            <a:ext cx="146050" cy="146050"/>
            <a:chOff x="4776" y="1408"/>
            <a:chExt cx="92" cy="92"/>
          </a:xfrm>
        </p:grpSpPr>
        <p:sp>
          <p:nvSpPr>
            <p:cNvPr id="13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" name="Group 99"/>
          <p:cNvGrpSpPr>
            <a:grpSpLocks/>
          </p:cNvGrpSpPr>
          <p:nvPr/>
        </p:nvGrpSpPr>
        <p:grpSpPr bwMode="auto">
          <a:xfrm>
            <a:off x="1863725" y="4840288"/>
            <a:ext cx="146050" cy="146050"/>
            <a:chOff x="4776" y="1408"/>
            <a:chExt cx="92" cy="92"/>
          </a:xfrm>
        </p:grpSpPr>
        <p:sp>
          <p:nvSpPr>
            <p:cNvPr id="13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2" name="Group 99"/>
          <p:cNvGrpSpPr>
            <a:grpSpLocks/>
          </p:cNvGrpSpPr>
          <p:nvPr/>
        </p:nvGrpSpPr>
        <p:grpSpPr bwMode="auto">
          <a:xfrm>
            <a:off x="1860550" y="4552950"/>
            <a:ext cx="146050" cy="146050"/>
            <a:chOff x="4776" y="1408"/>
            <a:chExt cx="92" cy="92"/>
          </a:xfrm>
        </p:grpSpPr>
        <p:sp>
          <p:nvSpPr>
            <p:cNvPr id="14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6" name="Group 99"/>
          <p:cNvGrpSpPr>
            <a:grpSpLocks/>
          </p:cNvGrpSpPr>
          <p:nvPr/>
        </p:nvGrpSpPr>
        <p:grpSpPr bwMode="auto">
          <a:xfrm>
            <a:off x="2003425" y="4554538"/>
            <a:ext cx="146050" cy="146050"/>
            <a:chOff x="4776" y="1408"/>
            <a:chExt cx="92" cy="92"/>
          </a:xfrm>
        </p:grpSpPr>
        <p:sp>
          <p:nvSpPr>
            <p:cNvPr id="14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0" name="Group 99"/>
          <p:cNvGrpSpPr>
            <a:grpSpLocks/>
          </p:cNvGrpSpPr>
          <p:nvPr/>
        </p:nvGrpSpPr>
        <p:grpSpPr bwMode="auto">
          <a:xfrm>
            <a:off x="2136775" y="4551363"/>
            <a:ext cx="146050" cy="146050"/>
            <a:chOff x="4776" y="1408"/>
            <a:chExt cx="92" cy="92"/>
          </a:xfrm>
        </p:grpSpPr>
        <p:sp>
          <p:nvSpPr>
            <p:cNvPr id="15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4" name="Group 99"/>
          <p:cNvGrpSpPr>
            <a:grpSpLocks/>
          </p:cNvGrpSpPr>
          <p:nvPr/>
        </p:nvGrpSpPr>
        <p:grpSpPr bwMode="auto">
          <a:xfrm>
            <a:off x="2411413" y="4552950"/>
            <a:ext cx="146050" cy="146050"/>
            <a:chOff x="4776" y="1408"/>
            <a:chExt cx="92" cy="92"/>
          </a:xfrm>
        </p:grpSpPr>
        <p:sp>
          <p:nvSpPr>
            <p:cNvPr id="15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8" name="Group 99"/>
          <p:cNvGrpSpPr>
            <a:grpSpLocks/>
          </p:cNvGrpSpPr>
          <p:nvPr/>
        </p:nvGrpSpPr>
        <p:grpSpPr bwMode="auto">
          <a:xfrm>
            <a:off x="2687638" y="4554538"/>
            <a:ext cx="146050" cy="146050"/>
            <a:chOff x="4776" y="1408"/>
            <a:chExt cx="92" cy="92"/>
          </a:xfrm>
        </p:grpSpPr>
        <p:sp>
          <p:nvSpPr>
            <p:cNvPr id="15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2" name="Group 99"/>
          <p:cNvGrpSpPr>
            <a:grpSpLocks/>
          </p:cNvGrpSpPr>
          <p:nvPr/>
        </p:nvGrpSpPr>
        <p:grpSpPr bwMode="auto">
          <a:xfrm>
            <a:off x="2278063" y="4283075"/>
            <a:ext cx="146050" cy="146050"/>
            <a:chOff x="4776" y="1408"/>
            <a:chExt cx="92" cy="92"/>
          </a:xfrm>
        </p:grpSpPr>
        <p:sp>
          <p:nvSpPr>
            <p:cNvPr id="16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6" name="Group 99"/>
          <p:cNvGrpSpPr>
            <a:grpSpLocks/>
          </p:cNvGrpSpPr>
          <p:nvPr/>
        </p:nvGrpSpPr>
        <p:grpSpPr bwMode="auto">
          <a:xfrm>
            <a:off x="2406650" y="4279900"/>
            <a:ext cx="146050" cy="146050"/>
            <a:chOff x="4776" y="1408"/>
            <a:chExt cx="92" cy="92"/>
          </a:xfrm>
        </p:grpSpPr>
        <p:sp>
          <p:nvSpPr>
            <p:cNvPr id="16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0" name="Group 99"/>
          <p:cNvGrpSpPr>
            <a:grpSpLocks/>
          </p:cNvGrpSpPr>
          <p:nvPr/>
        </p:nvGrpSpPr>
        <p:grpSpPr bwMode="auto">
          <a:xfrm>
            <a:off x="2549525" y="4281488"/>
            <a:ext cx="146050" cy="146050"/>
            <a:chOff x="4776" y="1408"/>
            <a:chExt cx="92" cy="92"/>
          </a:xfrm>
        </p:grpSpPr>
        <p:sp>
          <p:nvSpPr>
            <p:cNvPr id="17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4" name="Group 99"/>
          <p:cNvGrpSpPr>
            <a:grpSpLocks/>
          </p:cNvGrpSpPr>
          <p:nvPr/>
        </p:nvGrpSpPr>
        <p:grpSpPr bwMode="auto">
          <a:xfrm>
            <a:off x="2689225" y="4278313"/>
            <a:ext cx="146050" cy="146050"/>
            <a:chOff x="4776" y="1408"/>
            <a:chExt cx="92" cy="92"/>
          </a:xfrm>
        </p:grpSpPr>
        <p:sp>
          <p:nvSpPr>
            <p:cNvPr id="17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" name="Group 99"/>
          <p:cNvGrpSpPr>
            <a:grpSpLocks/>
          </p:cNvGrpSpPr>
          <p:nvPr/>
        </p:nvGrpSpPr>
        <p:grpSpPr bwMode="auto">
          <a:xfrm>
            <a:off x="2959100" y="4275138"/>
            <a:ext cx="146050" cy="146050"/>
            <a:chOff x="4776" y="1408"/>
            <a:chExt cx="92" cy="92"/>
          </a:xfrm>
        </p:grpSpPr>
        <p:sp>
          <p:nvSpPr>
            <p:cNvPr id="17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2" name="Group 99"/>
          <p:cNvGrpSpPr>
            <a:grpSpLocks/>
          </p:cNvGrpSpPr>
          <p:nvPr/>
        </p:nvGrpSpPr>
        <p:grpSpPr bwMode="auto">
          <a:xfrm>
            <a:off x="2682875" y="4008438"/>
            <a:ext cx="146050" cy="146050"/>
            <a:chOff x="4776" y="1408"/>
            <a:chExt cx="92" cy="92"/>
          </a:xfrm>
        </p:grpSpPr>
        <p:sp>
          <p:nvSpPr>
            <p:cNvPr id="18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6" name="Group 99"/>
          <p:cNvGrpSpPr>
            <a:grpSpLocks/>
          </p:cNvGrpSpPr>
          <p:nvPr/>
        </p:nvGrpSpPr>
        <p:grpSpPr bwMode="auto">
          <a:xfrm>
            <a:off x="2825750" y="4005263"/>
            <a:ext cx="146050" cy="146050"/>
            <a:chOff x="4776" y="1408"/>
            <a:chExt cx="92" cy="92"/>
          </a:xfrm>
        </p:grpSpPr>
        <p:sp>
          <p:nvSpPr>
            <p:cNvPr id="18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0" name="Group 99"/>
          <p:cNvGrpSpPr>
            <a:grpSpLocks/>
          </p:cNvGrpSpPr>
          <p:nvPr/>
        </p:nvGrpSpPr>
        <p:grpSpPr bwMode="auto">
          <a:xfrm>
            <a:off x="2959100" y="4006850"/>
            <a:ext cx="146050" cy="146050"/>
            <a:chOff x="4776" y="1408"/>
            <a:chExt cx="92" cy="92"/>
          </a:xfrm>
        </p:grpSpPr>
        <p:sp>
          <p:nvSpPr>
            <p:cNvPr id="19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4" name="Group 99"/>
          <p:cNvGrpSpPr>
            <a:grpSpLocks/>
          </p:cNvGrpSpPr>
          <p:nvPr/>
        </p:nvGrpSpPr>
        <p:grpSpPr bwMode="auto">
          <a:xfrm>
            <a:off x="2960688" y="3871913"/>
            <a:ext cx="146050" cy="146050"/>
            <a:chOff x="4776" y="1408"/>
            <a:chExt cx="92" cy="92"/>
          </a:xfrm>
        </p:grpSpPr>
        <p:sp>
          <p:nvSpPr>
            <p:cNvPr id="19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8" name="Group 99"/>
          <p:cNvGrpSpPr>
            <a:grpSpLocks/>
          </p:cNvGrpSpPr>
          <p:nvPr/>
        </p:nvGrpSpPr>
        <p:grpSpPr bwMode="auto">
          <a:xfrm>
            <a:off x="2962275" y="3736975"/>
            <a:ext cx="146050" cy="146050"/>
            <a:chOff x="4776" y="1408"/>
            <a:chExt cx="92" cy="92"/>
          </a:xfrm>
        </p:grpSpPr>
        <p:sp>
          <p:nvSpPr>
            <p:cNvPr id="19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2" name="Group 99"/>
          <p:cNvGrpSpPr>
            <a:grpSpLocks/>
          </p:cNvGrpSpPr>
          <p:nvPr/>
        </p:nvGrpSpPr>
        <p:grpSpPr bwMode="auto">
          <a:xfrm>
            <a:off x="3236913" y="4006850"/>
            <a:ext cx="146050" cy="146050"/>
            <a:chOff x="4776" y="1408"/>
            <a:chExt cx="92" cy="92"/>
          </a:xfrm>
        </p:grpSpPr>
        <p:sp>
          <p:nvSpPr>
            <p:cNvPr id="20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6" name="Group 99"/>
          <p:cNvGrpSpPr>
            <a:grpSpLocks/>
          </p:cNvGrpSpPr>
          <p:nvPr/>
        </p:nvGrpSpPr>
        <p:grpSpPr bwMode="auto">
          <a:xfrm>
            <a:off x="3243263" y="3730625"/>
            <a:ext cx="146050" cy="146050"/>
            <a:chOff x="4776" y="1408"/>
            <a:chExt cx="92" cy="92"/>
          </a:xfrm>
        </p:grpSpPr>
        <p:sp>
          <p:nvSpPr>
            <p:cNvPr id="20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0" name="Group 99"/>
          <p:cNvGrpSpPr>
            <a:grpSpLocks/>
          </p:cNvGrpSpPr>
          <p:nvPr/>
        </p:nvGrpSpPr>
        <p:grpSpPr bwMode="auto">
          <a:xfrm>
            <a:off x="3513138" y="3732213"/>
            <a:ext cx="146050" cy="146050"/>
            <a:chOff x="4776" y="1408"/>
            <a:chExt cx="92" cy="92"/>
          </a:xfrm>
        </p:grpSpPr>
        <p:sp>
          <p:nvSpPr>
            <p:cNvPr id="21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4" name="Group 99"/>
          <p:cNvGrpSpPr>
            <a:grpSpLocks/>
          </p:cNvGrpSpPr>
          <p:nvPr/>
        </p:nvGrpSpPr>
        <p:grpSpPr bwMode="auto">
          <a:xfrm>
            <a:off x="3783013" y="3733800"/>
            <a:ext cx="146050" cy="146050"/>
            <a:chOff x="4776" y="1408"/>
            <a:chExt cx="92" cy="92"/>
          </a:xfrm>
        </p:grpSpPr>
        <p:sp>
          <p:nvSpPr>
            <p:cNvPr id="21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8" name="Group 99"/>
          <p:cNvGrpSpPr>
            <a:grpSpLocks/>
          </p:cNvGrpSpPr>
          <p:nvPr/>
        </p:nvGrpSpPr>
        <p:grpSpPr bwMode="auto">
          <a:xfrm>
            <a:off x="3511550" y="3594100"/>
            <a:ext cx="146050" cy="146050"/>
            <a:chOff x="4776" y="1408"/>
            <a:chExt cx="92" cy="92"/>
          </a:xfrm>
        </p:grpSpPr>
        <p:sp>
          <p:nvSpPr>
            <p:cNvPr id="21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2" name="Group 99"/>
          <p:cNvGrpSpPr>
            <a:grpSpLocks/>
          </p:cNvGrpSpPr>
          <p:nvPr/>
        </p:nvGrpSpPr>
        <p:grpSpPr bwMode="auto">
          <a:xfrm>
            <a:off x="3513138" y="3459163"/>
            <a:ext cx="146050" cy="146050"/>
            <a:chOff x="4776" y="1408"/>
            <a:chExt cx="92" cy="92"/>
          </a:xfrm>
        </p:grpSpPr>
        <p:sp>
          <p:nvSpPr>
            <p:cNvPr id="22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6" name="Group 99"/>
          <p:cNvGrpSpPr>
            <a:grpSpLocks/>
          </p:cNvGrpSpPr>
          <p:nvPr/>
        </p:nvGrpSpPr>
        <p:grpSpPr bwMode="auto">
          <a:xfrm>
            <a:off x="3641725" y="3460750"/>
            <a:ext cx="146050" cy="146050"/>
            <a:chOff x="4776" y="1408"/>
            <a:chExt cx="92" cy="92"/>
          </a:xfrm>
        </p:grpSpPr>
        <p:sp>
          <p:nvSpPr>
            <p:cNvPr id="22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0" name="Group 99"/>
          <p:cNvGrpSpPr>
            <a:grpSpLocks/>
          </p:cNvGrpSpPr>
          <p:nvPr/>
        </p:nvGrpSpPr>
        <p:grpSpPr bwMode="auto">
          <a:xfrm>
            <a:off x="3770313" y="3462338"/>
            <a:ext cx="146050" cy="146050"/>
            <a:chOff x="4776" y="1408"/>
            <a:chExt cx="92" cy="92"/>
          </a:xfrm>
        </p:grpSpPr>
        <p:sp>
          <p:nvSpPr>
            <p:cNvPr id="23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4" name="Group 99"/>
          <p:cNvGrpSpPr>
            <a:grpSpLocks/>
          </p:cNvGrpSpPr>
          <p:nvPr/>
        </p:nvGrpSpPr>
        <p:grpSpPr bwMode="auto">
          <a:xfrm>
            <a:off x="3922713" y="3459163"/>
            <a:ext cx="146050" cy="146050"/>
            <a:chOff x="4776" y="1408"/>
            <a:chExt cx="92" cy="92"/>
          </a:xfrm>
        </p:grpSpPr>
        <p:sp>
          <p:nvSpPr>
            <p:cNvPr id="23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8" name="Group 99"/>
          <p:cNvGrpSpPr>
            <a:grpSpLocks/>
          </p:cNvGrpSpPr>
          <p:nvPr/>
        </p:nvGrpSpPr>
        <p:grpSpPr bwMode="auto">
          <a:xfrm>
            <a:off x="4057650" y="3460750"/>
            <a:ext cx="146050" cy="146050"/>
            <a:chOff x="4776" y="1408"/>
            <a:chExt cx="92" cy="92"/>
          </a:xfrm>
        </p:grpSpPr>
        <p:sp>
          <p:nvSpPr>
            <p:cNvPr id="23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2" name="Group 99"/>
          <p:cNvGrpSpPr>
            <a:grpSpLocks/>
          </p:cNvGrpSpPr>
          <p:nvPr/>
        </p:nvGrpSpPr>
        <p:grpSpPr bwMode="auto">
          <a:xfrm>
            <a:off x="4322763" y="3462338"/>
            <a:ext cx="146050" cy="146050"/>
            <a:chOff x="4776" y="1408"/>
            <a:chExt cx="92" cy="92"/>
          </a:xfrm>
        </p:grpSpPr>
        <p:sp>
          <p:nvSpPr>
            <p:cNvPr id="24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6" name="Group 99"/>
          <p:cNvGrpSpPr>
            <a:grpSpLocks/>
          </p:cNvGrpSpPr>
          <p:nvPr/>
        </p:nvGrpSpPr>
        <p:grpSpPr bwMode="auto">
          <a:xfrm>
            <a:off x="4056063" y="3184525"/>
            <a:ext cx="146050" cy="146050"/>
            <a:chOff x="4776" y="1408"/>
            <a:chExt cx="92" cy="92"/>
          </a:xfrm>
        </p:grpSpPr>
        <p:sp>
          <p:nvSpPr>
            <p:cNvPr id="24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0" name="Group 99"/>
          <p:cNvGrpSpPr>
            <a:grpSpLocks/>
          </p:cNvGrpSpPr>
          <p:nvPr/>
        </p:nvGrpSpPr>
        <p:grpSpPr bwMode="auto">
          <a:xfrm>
            <a:off x="4330700" y="3186113"/>
            <a:ext cx="146050" cy="146050"/>
            <a:chOff x="4776" y="1408"/>
            <a:chExt cx="92" cy="92"/>
          </a:xfrm>
        </p:grpSpPr>
        <p:sp>
          <p:nvSpPr>
            <p:cNvPr id="25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4" name="Group 99"/>
          <p:cNvGrpSpPr>
            <a:grpSpLocks/>
          </p:cNvGrpSpPr>
          <p:nvPr/>
        </p:nvGrpSpPr>
        <p:grpSpPr bwMode="auto">
          <a:xfrm>
            <a:off x="4468813" y="3187700"/>
            <a:ext cx="146050" cy="146050"/>
            <a:chOff x="4776" y="1408"/>
            <a:chExt cx="92" cy="92"/>
          </a:xfrm>
        </p:grpSpPr>
        <p:sp>
          <p:nvSpPr>
            <p:cNvPr id="25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8" name="Group 99"/>
          <p:cNvGrpSpPr>
            <a:grpSpLocks/>
          </p:cNvGrpSpPr>
          <p:nvPr/>
        </p:nvGrpSpPr>
        <p:grpSpPr bwMode="auto">
          <a:xfrm>
            <a:off x="4602163" y="3184525"/>
            <a:ext cx="146050" cy="146050"/>
            <a:chOff x="4776" y="1408"/>
            <a:chExt cx="92" cy="92"/>
          </a:xfrm>
        </p:grpSpPr>
        <p:sp>
          <p:nvSpPr>
            <p:cNvPr id="25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2" name="Group 99"/>
          <p:cNvGrpSpPr>
            <a:grpSpLocks/>
          </p:cNvGrpSpPr>
          <p:nvPr/>
        </p:nvGrpSpPr>
        <p:grpSpPr bwMode="auto">
          <a:xfrm>
            <a:off x="4876800" y="3186113"/>
            <a:ext cx="146050" cy="146050"/>
            <a:chOff x="4776" y="1408"/>
            <a:chExt cx="92" cy="92"/>
          </a:xfrm>
        </p:grpSpPr>
        <p:sp>
          <p:nvSpPr>
            <p:cNvPr id="26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6" name="Group 99"/>
          <p:cNvGrpSpPr>
            <a:grpSpLocks/>
          </p:cNvGrpSpPr>
          <p:nvPr/>
        </p:nvGrpSpPr>
        <p:grpSpPr bwMode="auto">
          <a:xfrm>
            <a:off x="5146675" y="3182938"/>
            <a:ext cx="146050" cy="146050"/>
            <a:chOff x="4776" y="1408"/>
            <a:chExt cx="92" cy="92"/>
          </a:xfrm>
        </p:grpSpPr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0" name="Group 99"/>
          <p:cNvGrpSpPr>
            <a:grpSpLocks/>
          </p:cNvGrpSpPr>
          <p:nvPr/>
        </p:nvGrpSpPr>
        <p:grpSpPr bwMode="auto">
          <a:xfrm>
            <a:off x="4606925" y="2916238"/>
            <a:ext cx="146050" cy="146050"/>
            <a:chOff x="4776" y="1408"/>
            <a:chExt cx="92" cy="92"/>
          </a:xfrm>
        </p:grpSpPr>
        <p:sp>
          <p:nvSpPr>
            <p:cNvPr id="27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4" name="Group 99"/>
          <p:cNvGrpSpPr>
            <a:grpSpLocks/>
          </p:cNvGrpSpPr>
          <p:nvPr/>
        </p:nvGrpSpPr>
        <p:grpSpPr bwMode="auto">
          <a:xfrm>
            <a:off x="4881563" y="2908300"/>
            <a:ext cx="146050" cy="146050"/>
            <a:chOff x="4776" y="1408"/>
            <a:chExt cx="92" cy="92"/>
          </a:xfrm>
        </p:grpSpPr>
        <p:sp>
          <p:nvSpPr>
            <p:cNvPr id="27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8" name="Group 99"/>
          <p:cNvGrpSpPr>
            <a:grpSpLocks/>
          </p:cNvGrpSpPr>
          <p:nvPr/>
        </p:nvGrpSpPr>
        <p:grpSpPr bwMode="auto">
          <a:xfrm>
            <a:off x="5014913" y="2909888"/>
            <a:ext cx="146050" cy="146050"/>
            <a:chOff x="4776" y="1408"/>
            <a:chExt cx="92" cy="92"/>
          </a:xfrm>
        </p:grpSpPr>
        <p:sp>
          <p:nvSpPr>
            <p:cNvPr id="27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2" name="Group 99"/>
          <p:cNvGrpSpPr>
            <a:grpSpLocks/>
          </p:cNvGrpSpPr>
          <p:nvPr/>
        </p:nvGrpSpPr>
        <p:grpSpPr bwMode="auto">
          <a:xfrm>
            <a:off x="5148263" y="2911475"/>
            <a:ext cx="146050" cy="146050"/>
            <a:chOff x="4776" y="1408"/>
            <a:chExt cx="92" cy="92"/>
          </a:xfrm>
        </p:grpSpPr>
        <p:sp>
          <p:nvSpPr>
            <p:cNvPr id="28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6" name="Group 99"/>
          <p:cNvGrpSpPr>
            <a:grpSpLocks/>
          </p:cNvGrpSpPr>
          <p:nvPr/>
        </p:nvGrpSpPr>
        <p:grpSpPr bwMode="auto">
          <a:xfrm>
            <a:off x="5429250" y="2908300"/>
            <a:ext cx="146050" cy="146050"/>
            <a:chOff x="4776" y="1408"/>
            <a:chExt cx="92" cy="92"/>
          </a:xfrm>
        </p:grpSpPr>
        <p:sp>
          <p:nvSpPr>
            <p:cNvPr id="28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0" name="Group 99"/>
          <p:cNvGrpSpPr>
            <a:grpSpLocks/>
          </p:cNvGrpSpPr>
          <p:nvPr/>
        </p:nvGrpSpPr>
        <p:grpSpPr bwMode="auto">
          <a:xfrm>
            <a:off x="5708650" y="2909888"/>
            <a:ext cx="146050" cy="146050"/>
            <a:chOff x="4776" y="1408"/>
            <a:chExt cx="92" cy="92"/>
          </a:xfrm>
        </p:grpSpPr>
        <p:sp>
          <p:nvSpPr>
            <p:cNvPr id="29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4" name="Group 99"/>
          <p:cNvGrpSpPr>
            <a:grpSpLocks/>
          </p:cNvGrpSpPr>
          <p:nvPr/>
        </p:nvGrpSpPr>
        <p:grpSpPr bwMode="auto">
          <a:xfrm>
            <a:off x="5151438" y="2641600"/>
            <a:ext cx="146050" cy="146050"/>
            <a:chOff x="4776" y="1408"/>
            <a:chExt cx="92" cy="92"/>
          </a:xfrm>
        </p:grpSpPr>
        <p:sp>
          <p:nvSpPr>
            <p:cNvPr id="29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8" name="Group 99"/>
          <p:cNvGrpSpPr>
            <a:grpSpLocks/>
          </p:cNvGrpSpPr>
          <p:nvPr/>
        </p:nvGrpSpPr>
        <p:grpSpPr bwMode="auto">
          <a:xfrm>
            <a:off x="5437188" y="2638425"/>
            <a:ext cx="146050" cy="146050"/>
            <a:chOff x="4776" y="1408"/>
            <a:chExt cx="92" cy="92"/>
          </a:xfrm>
        </p:grpSpPr>
        <p:sp>
          <p:nvSpPr>
            <p:cNvPr id="29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2" name="Group 99"/>
          <p:cNvGrpSpPr>
            <a:grpSpLocks/>
          </p:cNvGrpSpPr>
          <p:nvPr/>
        </p:nvGrpSpPr>
        <p:grpSpPr bwMode="auto">
          <a:xfrm>
            <a:off x="5575300" y="2635250"/>
            <a:ext cx="146050" cy="146050"/>
            <a:chOff x="4776" y="1408"/>
            <a:chExt cx="92" cy="92"/>
          </a:xfrm>
        </p:grpSpPr>
        <p:sp>
          <p:nvSpPr>
            <p:cNvPr id="30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6" name="Group 99"/>
          <p:cNvGrpSpPr>
            <a:grpSpLocks/>
          </p:cNvGrpSpPr>
          <p:nvPr/>
        </p:nvGrpSpPr>
        <p:grpSpPr bwMode="auto">
          <a:xfrm>
            <a:off x="5708650" y="2636838"/>
            <a:ext cx="146050" cy="146050"/>
            <a:chOff x="4776" y="1408"/>
            <a:chExt cx="92" cy="92"/>
          </a:xfrm>
        </p:grpSpPr>
        <p:sp>
          <p:nvSpPr>
            <p:cNvPr id="30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0" name="Group 99"/>
          <p:cNvGrpSpPr>
            <a:grpSpLocks/>
          </p:cNvGrpSpPr>
          <p:nvPr/>
        </p:nvGrpSpPr>
        <p:grpSpPr bwMode="auto">
          <a:xfrm>
            <a:off x="5978525" y="2638425"/>
            <a:ext cx="146050" cy="146050"/>
            <a:chOff x="4776" y="1408"/>
            <a:chExt cx="92" cy="92"/>
          </a:xfrm>
        </p:grpSpPr>
        <p:sp>
          <p:nvSpPr>
            <p:cNvPr id="31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4" name="Group 99"/>
          <p:cNvGrpSpPr>
            <a:grpSpLocks/>
          </p:cNvGrpSpPr>
          <p:nvPr/>
        </p:nvGrpSpPr>
        <p:grpSpPr bwMode="auto">
          <a:xfrm>
            <a:off x="5702300" y="2362200"/>
            <a:ext cx="146050" cy="146050"/>
            <a:chOff x="4776" y="1408"/>
            <a:chExt cx="92" cy="92"/>
          </a:xfrm>
        </p:grpSpPr>
        <p:sp>
          <p:nvSpPr>
            <p:cNvPr id="31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8" name="Group 99"/>
          <p:cNvGrpSpPr>
            <a:grpSpLocks/>
          </p:cNvGrpSpPr>
          <p:nvPr/>
        </p:nvGrpSpPr>
        <p:grpSpPr bwMode="auto">
          <a:xfrm>
            <a:off x="5845175" y="2363788"/>
            <a:ext cx="146050" cy="146050"/>
            <a:chOff x="4776" y="1408"/>
            <a:chExt cx="92" cy="92"/>
          </a:xfrm>
        </p:grpSpPr>
        <p:sp>
          <p:nvSpPr>
            <p:cNvPr id="31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2" name="Group 99"/>
          <p:cNvGrpSpPr>
            <a:grpSpLocks/>
          </p:cNvGrpSpPr>
          <p:nvPr/>
        </p:nvGrpSpPr>
        <p:grpSpPr bwMode="auto">
          <a:xfrm>
            <a:off x="5988050" y="2360613"/>
            <a:ext cx="146050" cy="146050"/>
            <a:chOff x="4776" y="1408"/>
            <a:chExt cx="92" cy="92"/>
          </a:xfrm>
        </p:grpSpPr>
        <p:sp>
          <p:nvSpPr>
            <p:cNvPr id="32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6" name="Group 99"/>
          <p:cNvGrpSpPr>
            <a:grpSpLocks/>
          </p:cNvGrpSpPr>
          <p:nvPr/>
        </p:nvGrpSpPr>
        <p:grpSpPr bwMode="auto">
          <a:xfrm>
            <a:off x="6248400" y="2357438"/>
            <a:ext cx="146050" cy="146050"/>
            <a:chOff x="4776" y="1408"/>
            <a:chExt cx="92" cy="92"/>
          </a:xfrm>
        </p:grpSpPr>
        <p:sp>
          <p:nvSpPr>
            <p:cNvPr id="32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0" name="Group 99"/>
          <p:cNvGrpSpPr>
            <a:grpSpLocks/>
          </p:cNvGrpSpPr>
          <p:nvPr/>
        </p:nvGrpSpPr>
        <p:grpSpPr bwMode="auto">
          <a:xfrm>
            <a:off x="6249988" y="2085975"/>
            <a:ext cx="146050" cy="146050"/>
            <a:chOff x="4776" y="1408"/>
            <a:chExt cx="92" cy="92"/>
          </a:xfrm>
        </p:grpSpPr>
        <p:sp>
          <p:nvSpPr>
            <p:cNvPr id="33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4" name="Group 99"/>
          <p:cNvGrpSpPr>
            <a:grpSpLocks/>
          </p:cNvGrpSpPr>
          <p:nvPr/>
        </p:nvGrpSpPr>
        <p:grpSpPr bwMode="auto">
          <a:xfrm>
            <a:off x="6524625" y="2092325"/>
            <a:ext cx="146050" cy="146050"/>
            <a:chOff x="4776" y="1408"/>
            <a:chExt cx="92" cy="92"/>
          </a:xfrm>
        </p:grpSpPr>
        <p:sp>
          <p:nvSpPr>
            <p:cNvPr id="33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8" name="Group 99"/>
          <p:cNvGrpSpPr>
            <a:grpSpLocks/>
          </p:cNvGrpSpPr>
          <p:nvPr/>
        </p:nvGrpSpPr>
        <p:grpSpPr bwMode="auto">
          <a:xfrm>
            <a:off x="6521450" y="1819275"/>
            <a:ext cx="146050" cy="146050"/>
            <a:chOff x="4776" y="1408"/>
            <a:chExt cx="92" cy="92"/>
          </a:xfrm>
        </p:grpSpPr>
        <p:sp>
          <p:nvSpPr>
            <p:cNvPr id="33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2" name="Group 99"/>
          <p:cNvGrpSpPr>
            <a:grpSpLocks/>
          </p:cNvGrpSpPr>
          <p:nvPr/>
        </p:nvGrpSpPr>
        <p:grpSpPr bwMode="auto">
          <a:xfrm>
            <a:off x="6386513" y="1820863"/>
            <a:ext cx="146050" cy="146050"/>
            <a:chOff x="4776" y="1408"/>
            <a:chExt cx="92" cy="92"/>
          </a:xfrm>
        </p:grpSpPr>
        <p:sp>
          <p:nvSpPr>
            <p:cNvPr id="34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6" name="Group 99"/>
          <p:cNvGrpSpPr>
            <a:grpSpLocks/>
          </p:cNvGrpSpPr>
          <p:nvPr/>
        </p:nvGrpSpPr>
        <p:grpSpPr bwMode="auto">
          <a:xfrm>
            <a:off x="6670675" y="1817688"/>
            <a:ext cx="146050" cy="146050"/>
            <a:chOff x="4776" y="1408"/>
            <a:chExt cx="92" cy="92"/>
          </a:xfrm>
        </p:grpSpPr>
        <p:sp>
          <p:nvSpPr>
            <p:cNvPr id="34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50" name="Group 99"/>
          <p:cNvGrpSpPr>
            <a:grpSpLocks/>
          </p:cNvGrpSpPr>
          <p:nvPr/>
        </p:nvGrpSpPr>
        <p:grpSpPr bwMode="auto">
          <a:xfrm>
            <a:off x="6799263" y="1819275"/>
            <a:ext cx="146050" cy="146050"/>
            <a:chOff x="4776" y="1408"/>
            <a:chExt cx="92" cy="92"/>
          </a:xfrm>
        </p:grpSpPr>
        <p:sp>
          <p:nvSpPr>
            <p:cNvPr id="35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54" name="Group 99"/>
          <p:cNvGrpSpPr>
            <a:grpSpLocks/>
          </p:cNvGrpSpPr>
          <p:nvPr/>
        </p:nvGrpSpPr>
        <p:grpSpPr bwMode="auto">
          <a:xfrm>
            <a:off x="7065963" y="1825625"/>
            <a:ext cx="146050" cy="146050"/>
            <a:chOff x="4776" y="1408"/>
            <a:chExt cx="92" cy="92"/>
          </a:xfrm>
        </p:grpSpPr>
        <p:sp>
          <p:nvSpPr>
            <p:cNvPr id="35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58" name="Group 99"/>
          <p:cNvGrpSpPr>
            <a:grpSpLocks/>
          </p:cNvGrpSpPr>
          <p:nvPr/>
        </p:nvGrpSpPr>
        <p:grpSpPr bwMode="auto">
          <a:xfrm>
            <a:off x="7331075" y="1822450"/>
            <a:ext cx="146050" cy="146050"/>
            <a:chOff x="4776" y="1408"/>
            <a:chExt cx="92" cy="92"/>
          </a:xfrm>
        </p:grpSpPr>
        <p:sp>
          <p:nvSpPr>
            <p:cNvPr id="35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2" name="Group 99"/>
          <p:cNvGrpSpPr>
            <a:grpSpLocks/>
          </p:cNvGrpSpPr>
          <p:nvPr/>
        </p:nvGrpSpPr>
        <p:grpSpPr bwMode="auto">
          <a:xfrm>
            <a:off x="6796088" y="1541463"/>
            <a:ext cx="146050" cy="146050"/>
            <a:chOff x="4776" y="1408"/>
            <a:chExt cx="92" cy="92"/>
          </a:xfrm>
        </p:grpSpPr>
        <p:sp>
          <p:nvSpPr>
            <p:cNvPr id="36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6" name="Group 99"/>
          <p:cNvGrpSpPr>
            <a:grpSpLocks/>
          </p:cNvGrpSpPr>
          <p:nvPr/>
        </p:nvGrpSpPr>
        <p:grpSpPr bwMode="auto">
          <a:xfrm>
            <a:off x="7075488" y="1543050"/>
            <a:ext cx="146050" cy="146050"/>
            <a:chOff x="4776" y="1408"/>
            <a:chExt cx="92" cy="92"/>
          </a:xfrm>
        </p:grpSpPr>
        <p:sp>
          <p:nvSpPr>
            <p:cNvPr id="36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0" name="Group 99"/>
          <p:cNvGrpSpPr>
            <a:grpSpLocks/>
          </p:cNvGrpSpPr>
          <p:nvPr/>
        </p:nvGrpSpPr>
        <p:grpSpPr bwMode="auto">
          <a:xfrm>
            <a:off x="7354888" y="1544638"/>
            <a:ext cx="146050" cy="146050"/>
            <a:chOff x="4776" y="1408"/>
            <a:chExt cx="92" cy="92"/>
          </a:xfrm>
        </p:grpSpPr>
        <p:sp>
          <p:nvSpPr>
            <p:cNvPr id="37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4" name="Group 99"/>
          <p:cNvGrpSpPr>
            <a:grpSpLocks/>
          </p:cNvGrpSpPr>
          <p:nvPr/>
        </p:nvGrpSpPr>
        <p:grpSpPr bwMode="auto">
          <a:xfrm>
            <a:off x="7073900" y="1268413"/>
            <a:ext cx="146050" cy="146050"/>
            <a:chOff x="4776" y="1408"/>
            <a:chExt cx="92" cy="92"/>
          </a:xfrm>
        </p:grpSpPr>
        <p:sp>
          <p:nvSpPr>
            <p:cNvPr id="37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8" name="Group 99"/>
          <p:cNvGrpSpPr>
            <a:grpSpLocks/>
          </p:cNvGrpSpPr>
          <p:nvPr/>
        </p:nvGrpSpPr>
        <p:grpSpPr bwMode="auto">
          <a:xfrm>
            <a:off x="7621588" y="1543050"/>
            <a:ext cx="146050" cy="146050"/>
            <a:chOff x="4776" y="1408"/>
            <a:chExt cx="92" cy="92"/>
          </a:xfrm>
        </p:grpSpPr>
        <p:sp>
          <p:nvSpPr>
            <p:cNvPr id="37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2" name="Group 99"/>
          <p:cNvGrpSpPr>
            <a:grpSpLocks/>
          </p:cNvGrpSpPr>
          <p:nvPr/>
        </p:nvGrpSpPr>
        <p:grpSpPr bwMode="auto">
          <a:xfrm>
            <a:off x="7350125" y="1266825"/>
            <a:ext cx="146050" cy="146050"/>
            <a:chOff x="4776" y="1408"/>
            <a:chExt cx="92" cy="92"/>
          </a:xfrm>
        </p:grpSpPr>
        <p:sp>
          <p:nvSpPr>
            <p:cNvPr id="38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6" name="Group 99"/>
          <p:cNvGrpSpPr>
            <a:grpSpLocks/>
          </p:cNvGrpSpPr>
          <p:nvPr/>
        </p:nvGrpSpPr>
        <p:grpSpPr bwMode="auto">
          <a:xfrm>
            <a:off x="7620000" y="1263650"/>
            <a:ext cx="146050" cy="146050"/>
            <a:chOff x="4776" y="1408"/>
            <a:chExt cx="92" cy="92"/>
          </a:xfrm>
        </p:grpSpPr>
        <p:sp>
          <p:nvSpPr>
            <p:cNvPr id="38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0" name="Group 99"/>
          <p:cNvGrpSpPr>
            <a:grpSpLocks/>
          </p:cNvGrpSpPr>
          <p:nvPr/>
        </p:nvGrpSpPr>
        <p:grpSpPr bwMode="auto">
          <a:xfrm>
            <a:off x="7889875" y="1260475"/>
            <a:ext cx="146050" cy="146050"/>
            <a:chOff x="4776" y="1408"/>
            <a:chExt cx="92" cy="92"/>
          </a:xfrm>
        </p:grpSpPr>
        <p:sp>
          <p:nvSpPr>
            <p:cNvPr id="39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4" name="Group 99"/>
          <p:cNvGrpSpPr>
            <a:grpSpLocks/>
          </p:cNvGrpSpPr>
          <p:nvPr/>
        </p:nvGrpSpPr>
        <p:grpSpPr bwMode="auto">
          <a:xfrm>
            <a:off x="8161338" y="1257300"/>
            <a:ext cx="146050" cy="146050"/>
            <a:chOff x="4776" y="1408"/>
            <a:chExt cx="92" cy="92"/>
          </a:xfrm>
        </p:grpSpPr>
        <p:sp>
          <p:nvSpPr>
            <p:cNvPr id="39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8" name="Group 99"/>
          <p:cNvGrpSpPr>
            <a:grpSpLocks/>
          </p:cNvGrpSpPr>
          <p:nvPr/>
        </p:nvGrpSpPr>
        <p:grpSpPr bwMode="auto">
          <a:xfrm>
            <a:off x="7893050" y="995363"/>
            <a:ext cx="146050" cy="146050"/>
            <a:chOff x="4776" y="1408"/>
            <a:chExt cx="92" cy="92"/>
          </a:xfrm>
        </p:grpSpPr>
        <p:sp>
          <p:nvSpPr>
            <p:cNvPr id="399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2" name="Group 99"/>
          <p:cNvGrpSpPr>
            <a:grpSpLocks/>
          </p:cNvGrpSpPr>
          <p:nvPr/>
        </p:nvGrpSpPr>
        <p:grpSpPr bwMode="auto">
          <a:xfrm>
            <a:off x="8437563" y="996950"/>
            <a:ext cx="146050" cy="146050"/>
            <a:chOff x="4776" y="1408"/>
            <a:chExt cx="92" cy="92"/>
          </a:xfrm>
        </p:grpSpPr>
        <p:sp>
          <p:nvSpPr>
            <p:cNvPr id="40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6" name="Group 99"/>
          <p:cNvGrpSpPr>
            <a:grpSpLocks/>
          </p:cNvGrpSpPr>
          <p:nvPr/>
        </p:nvGrpSpPr>
        <p:grpSpPr bwMode="auto">
          <a:xfrm>
            <a:off x="8312150" y="993775"/>
            <a:ext cx="146050" cy="146050"/>
            <a:chOff x="4776" y="1408"/>
            <a:chExt cx="92" cy="92"/>
          </a:xfrm>
        </p:grpSpPr>
        <p:sp>
          <p:nvSpPr>
            <p:cNvPr id="40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0" name="Group 99"/>
          <p:cNvGrpSpPr>
            <a:grpSpLocks/>
          </p:cNvGrpSpPr>
          <p:nvPr/>
        </p:nvGrpSpPr>
        <p:grpSpPr bwMode="auto">
          <a:xfrm>
            <a:off x="8170863" y="995363"/>
            <a:ext cx="146050" cy="146050"/>
            <a:chOff x="4776" y="1408"/>
            <a:chExt cx="92" cy="92"/>
          </a:xfrm>
        </p:grpSpPr>
        <p:sp>
          <p:nvSpPr>
            <p:cNvPr id="411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2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4" name="Group 99"/>
          <p:cNvGrpSpPr>
            <a:grpSpLocks/>
          </p:cNvGrpSpPr>
          <p:nvPr/>
        </p:nvGrpSpPr>
        <p:grpSpPr bwMode="auto">
          <a:xfrm>
            <a:off x="8447088" y="855663"/>
            <a:ext cx="146050" cy="146050"/>
            <a:chOff x="4776" y="1408"/>
            <a:chExt cx="92" cy="92"/>
          </a:xfrm>
        </p:grpSpPr>
        <p:sp>
          <p:nvSpPr>
            <p:cNvPr id="415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6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8" name="Group 103"/>
          <p:cNvGrpSpPr>
            <a:grpSpLocks/>
          </p:cNvGrpSpPr>
          <p:nvPr/>
        </p:nvGrpSpPr>
        <p:grpSpPr bwMode="auto">
          <a:xfrm>
            <a:off x="1671638" y="3006725"/>
            <a:ext cx="146050" cy="146050"/>
            <a:chOff x="4776" y="1408"/>
            <a:chExt cx="92" cy="92"/>
          </a:xfrm>
        </p:grpSpPr>
        <p:sp>
          <p:nvSpPr>
            <p:cNvPr id="419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22" name="Group 103"/>
          <p:cNvGrpSpPr>
            <a:grpSpLocks/>
          </p:cNvGrpSpPr>
          <p:nvPr/>
        </p:nvGrpSpPr>
        <p:grpSpPr bwMode="auto">
          <a:xfrm>
            <a:off x="1946275" y="3008313"/>
            <a:ext cx="146050" cy="146050"/>
            <a:chOff x="4776" y="1408"/>
            <a:chExt cx="92" cy="92"/>
          </a:xfrm>
        </p:grpSpPr>
        <p:sp>
          <p:nvSpPr>
            <p:cNvPr id="423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4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5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26" name="Group 103"/>
          <p:cNvGrpSpPr>
            <a:grpSpLocks/>
          </p:cNvGrpSpPr>
          <p:nvPr/>
        </p:nvGrpSpPr>
        <p:grpSpPr bwMode="auto">
          <a:xfrm>
            <a:off x="2222500" y="3000375"/>
            <a:ext cx="146050" cy="146050"/>
            <a:chOff x="4776" y="1408"/>
            <a:chExt cx="92" cy="92"/>
          </a:xfrm>
        </p:grpSpPr>
        <p:sp>
          <p:nvSpPr>
            <p:cNvPr id="427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9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0" name="Group 103"/>
          <p:cNvGrpSpPr>
            <a:grpSpLocks/>
          </p:cNvGrpSpPr>
          <p:nvPr/>
        </p:nvGrpSpPr>
        <p:grpSpPr bwMode="auto">
          <a:xfrm>
            <a:off x="1808163" y="3006725"/>
            <a:ext cx="146050" cy="146050"/>
            <a:chOff x="4776" y="1408"/>
            <a:chExt cx="92" cy="92"/>
          </a:xfrm>
        </p:grpSpPr>
        <p:sp>
          <p:nvSpPr>
            <p:cNvPr id="431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2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3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4" name="Group 103"/>
          <p:cNvGrpSpPr>
            <a:grpSpLocks/>
          </p:cNvGrpSpPr>
          <p:nvPr/>
        </p:nvGrpSpPr>
        <p:grpSpPr bwMode="auto">
          <a:xfrm>
            <a:off x="1946275" y="2730500"/>
            <a:ext cx="146050" cy="146050"/>
            <a:chOff x="4776" y="1408"/>
            <a:chExt cx="92" cy="92"/>
          </a:xfrm>
        </p:grpSpPr>
        <p:sp>
          <p:nvSpPr>
            <p:cNvPr id="435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6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7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8" name="Group 103"/>
          <p:cNvGrpSpPr>
            <a:grpSpLocks/>
          </p:cNvGrpSpPr>
          <p:nvPr/>
        </p:nvGrpSpPr>
        <p:grpSpPr bwMode="auto">
          <a:xfrm>
            <a:off x="2227263" y="2736850"/>
            <a:ext cx="146050" cy="146050"/>
            <a:chOff x="4776" y="1408"/>
            <a:chExt cx="92" cy="92"/>
          </a:xfrm>
        </p:grpSpPr>
        <p:sp>
          <p:nvSpPr>
            <p:cNvPr id="439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42" name="Group 103"/>
          <p:cNvGrpSpPr>
            <a:grpSpLocks/>
          </p:cNvGrpSpPr>
          <p:nvPr/>
        </p:nvGrpSpPr>
        <p:grpSpPr bwMode="auto">
          <a:xfrm>
            <a:off x="2497138" y="2738438"/>
            <a:ext cx="146050" cy="146050"/>
            <a:chOff x="4776" y="1408"/>
            <a:chExt cx="92" cy="92"/>
          </a:xfrm>
        </p:grpSpPr>
        <p:sp>
          <p:nvSpPr>
            <p:cNvPr id="443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4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5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46" name="Group 103"/>
          <p:cNvGrpSpPr>
            <a:grpSpLocks/>
          </p:cNvGrpSpPr>
          <p:nvPr/>
        </p:nvGrpSpPr>
        <p:grpSpPr bwMode="auto">
          <a:xfrm>
            <a:off x="2767013" y="2740025"/>
            <a:ext cx="146050" cy="146050"/>
            <a:chOff x="4776" y="1408"/>
            <a:chExt cx="92" cy="92"/>
          </a:xfrm>
        </p:grpSpPr>
        <p:sp>
          <p:nvSpPr>
            <p:cNvPr id="447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8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9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50" name="Group 103"/>
          <p:cNvGrpSpPr>
            <a:grpSpLocks/>
          </p:cNvGrpSpPr>
          <p:nvPr/>
        </p:nvGrpSpPr>
        <p:grpSpPr bwMode="auto">
          <a:xfrm>
            <a:off x="2363788" y="2736850"/>
            <a:ext cx="146050" cy="146050"/>
            <a:chOff x="4776" y="1408"/>
            <a:chExt cx="92" cy="92"/>
          </a:xfrm>
        </p:grpSpPr>
        <p:sp>
          <p:nvSpPr>
            <p:cNvPr id="451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2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3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54" name="Group 103"/>
          <p:cNvGrpSpPr>
            <a:grpSpLocks/>
          </p:cNvGrpSpPr>
          <p:nvPr/>
        </p:nvGrpSpPr>
        <p:grpSpPr bwMode="auto">
          <a:xfrm>
            <a:off x="2633663" y="2597150"/>
            <a:ext cx="146050" cy="146050"/>
            <a:chOff x="4776" y="1408"/>
            <a:chExt cx="92" cy="92"/>
          </a:xfrm>
        </p:grpSpPr>
        <p:sp>
          <p:nvSpPr>
            <p:cNvPr id="455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6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7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58" name="Group 103"/>
          <p:cNvGrpSpPr>
            <a:grpSpLocks/>
          </p:cNvGrpSpPr>
          <p:nvPr/>
        </p:nvGrpSpPr>
        <p:grpSpPr bwMode="auto">
          <a:xfrm>
            <a:off x="2498725" y="2466975"/>
            <a:ext cx="146050" cy="146050"/>
            <a:chOff x="4776" y="1408"/>
            <a:chExt cx="92" cy="92"/>
          </a:xfrm>
        </p:grpSpPr>
        <p:sp>
          <p:nvSpPr>
            <p:cNvPr id="459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1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62" name="Group 103"/>
          <p:cNvGrpSpPr>
            <a:grpSpLocks/>
          </p:cNvGrpSpPr>
          <p:nvPr/>
        </p:nvGrpSpPr>
        <p:grpSpPr bwMode="auto">
          <a:xfrm>
            <a:off x="2778125" y="2463800"/>
            <a:ext cx="146050" cy="146050"/>
            <a:chOff x="4776" y="1408"/>
            <a:chExt cx="92" cy="92"/>
          </a:xfrm>
        </p:grpSpPr>
        <p:sp>
          <p:nvSpPr>
            <p:cNvPr id="463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4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5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66" name="Group 103"/>
          <p:cNvGrpSpPr>
            <a:grpSpLocks/>
          </p:cNvGrpSpPr>
          <p:nvPr/>
        </p:nvGrpSpPr>
        <p:grpSpPr bwMode="auto">
          <a:xfrm>
            <a:off x="2921000" y="2465388"/>
            <a:ext cx="146050" cy="146050"/>
            <a:chOff x="4776" y="1408"/>
            <a:chExt cx="92" cy="92"/>
          </a:xfrm>
        </p:grpSpPr>
        <p:sp>
          <p:nvSpPr>
            <p:cNvPr id="467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8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9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0" name="Group 103"/>
          <p:cNvGrpSpPr>
            <a:grpSpLocks/>
          </p:cNvGrpSpPr>
          <p:nvPr/>
        </p:nvGrpSpPr>
        <p:grpSpPr bwMode="auto">
          <a:xfrm>
            <a:off x="3044825" y="2466975"/>
            <a:ext cx="146050" cy="146050"/>
            <a:chOff x="4776" y="1408"/>
            <a:chExt cx="92" cy="92"/>
          </a:xfrm>
        </p:grpSpPr>
        <p:sp>
          <p:nvSpPr>
            <p:cNvPr id="471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2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3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4" name="Group 103"/>
          <p:cNvGrpSpPr>
            <a:grpSpLocks/>
          </p:cNvGrpSpPr>
          <p:nvPr/>
        </p:nvGrpSpPr>
        <p:grpSpPr bwMode="auto">
          <a:xfrm>
            <a:off x="3051175" y="2189163"/>
            <a:ext cx="146050" cy="146050"/>
            <a:chOff x="4776" y="1408"/>
            <a:chExt cx="92" cy="92"/>
          </a:xfrm>
        </p:grpSpPr>
        <p:sp>
          <p:nvSpPr>
            <p:cNvPr id="475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6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7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8" name="Group 103"/>
          <p:cNvGrpSpPr>
            <a:grpSpLocks/>
          </p:cNvGrpSpPr>
          <p:nvPr/>
        </p:nvGrpSpPr>
        <p:grpSpPr bwMode="auto">
          <a:xfrm>
            <a:off x="3179763" y="2190750"/>
            <a:ext cx="146050" cy="146050"/>
            <a:chOff x="4776" y="1408"/>
            <a:chExt cx="92" cy="92"/>
          </a:xfrm>
        </p:grpSpPr>
        <p:sp>
          <p:nvSpPr>
            <p:cNvPr id="479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0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82" name="Group 103"/>
          <p:cNvGrpSpPr>
            <a:grpSpLocks/>
          </p:cNvGrpSpPr>
          <p:nvPr/>
        </p:nvGrpSpPr>
        <p:grpSpPr bwMode="auto">
          <a:xfrm>
            <a:off x="3317875" y="2192338"/>
            <a:ext cx="146050" cy="146050"/>
            <a:chOff x="4776" y="1408"/>
            <a:chExt cx="92" cy="92"/>
          </a:xfrm>
        </p:grpSpPr>
        <p:sp>
          <p:nvSpPr>
            <p:cNvPr id="483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4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5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86" name="Group 103"/>
          <p:cNvGrpSpPr>
            <a:grpSpLocks/>
          </p:cNvGrpSpPr>
          <p:nvPr/>
        </p:nvGrpSpPr>
        <p:grpSpPr bwMode="auto">
          <a:xfrm>
            <a:off x="3594100" y="2189163"/>
            <a:ext cx="146050" cy="146050"/>
            <a:chOff x="4776" y="1408"/>
            <a:chExt cx="92" cy="92"/>
          </a:xfrm>
        </p:grpSpPr>
        <p:sp>
          <p:nvSpPr>
            <p:cNvPr id="487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8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9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90" name="Group 103"/>
          <p:cNvGrpSpPr>
            <a:grpSpLocks/>
          </p:cNvGrpSpPr>
          <p:nvPr/>
        </p:nvGrpSpPr>
        <p:grpSpPr bwMode="auto">
          <a:xfrm>
            <a:off x="3316288" y="1912938"/>
            <a:ext cx="146050" cy="146050"/>
            <a:chOff x="4776" y="1408"/>
            <a:chExt cx="92" cy="92"/>
          </a:xfrm>
        </p:grpSpPr>
        <p:sp>
          <p:nvSpPr>
            <p:cNvPr id="491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3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94" name="Group 103"/>
          <p:cNvGrpSpPr>
            <a:grpSpLocks/>
          </p:cNvGrpSpPr>
          <p:nvPr/>
        </p:nvGrpSpPr>
        <p:grpSpPr bwMode="auto">
          <a:xfrm>
            <a:off x="3597275" y="1914525"/>
            <a:ext cx="146050" cy="146050"/>
            <a:chOff x="4776" y="1408"/>
            <a:chExt cx="92" cy="92"/>
          </a:xfrm>
        </p:grpSpPr>
        <p:sp>
          <p:nvSpPr>
            <p:cNvPr id="495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6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7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98" name="Group 103"/>
          <p:cNvGrpSpPr>
            <a:grpSpLocks/>
          </p:cNvGrpSpPr>
          <p:nvPr/>
        </p:nvGrpSpPr>
        <p:grpSpPr bwMode="auto">
          <a:xfrm>
            <a:off x="3871913" y="1916113"/>
            <a:ext cx="146050" cy="146050"/>
            <a:chOff x="4776" y="1408"/>
            <a:chExt cx="92" cy="92"/>
          </a:xfrm>
        </p:grpSpPr>
        <p:sp>
          <p:nvSpPr>
            <p:cNvPr id="499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0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1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" name="Group 103"/>
          <p:cNvGrpSpPr>
            <a:grpSpLocks/>
          </p:cNvGrpSpPr>
          <p:nvPr/>
        </p:nvGrpSpPr>
        <p:grpSpPr bwMode="auto">
          <a:xfrm>
            <a:off x="4141788" y="1917700"/>
            <a:ext cx="146050" cy="146050"/>
            <a:chOff x="4776" y="1408"/>
            <a:chExt cx="92" cy="92"/>
          </a:xfrm>
        </p:grpSpPr>
        <p:sp>
          <p:nvSpPr>
            <p:cNvPr id="503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4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5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6" name="Group 103"/>
          <p:cNvGrpSpPr>
            <a:grpSpLocks/>
          </p:cNvGrpSpPr>
          <p:nvPr/>
        </p:nvGrpSpPr>
        <p:grpSpPr bwMode="auto">
          <a:xfrm>
            <a:off x="3870325" y="1636713"/>
            <a:ext cx="146050" cy="146050"/>
            <a:chOff x="4776" y="1408"/>
            <a:chExt cx="92" cy="92"/>
          </a:xfrm>
        </p:grpSpPr>
        <p:sp>
          <p:nvSpPr>
            <p:cNvPr id="507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8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9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0" name="Group 103"/>
          <p:cNvGrpSpPr>
            <a:grpSpLocks/>
          </p:cNvGrpSpPr>
          <p:nvPr/>
        </p:nvGrpSpPr>
        <p:grpSpPr bwMode="auto">
          <a:xfrm>
            <a:off x="4149725" y="1638300"/>
            <a:ext cx="146050" cy="146050"/>
            <a:chOff x="4776" y="1408"/>
            <a:chExt cx="92" cy="92"/>
          </a:xfrm>
        </p:grpSpPr>
        <p:sp>
          <p:nvSpPr>
            <p:cNvPr id="511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4" name="Group 103"/>
          <p:cNvGrpSpPr>
            <a:grpSpLocks/>
          </p:cNvGrpSpPr>
          <p:nvPr/>
        </p:nvGrpSpPr>
        <p:grpSpPr bwMode="auto">
          <a:xfrm>
            <a:off x="4283075" y="1639888"/>
            <a:ext cx="146050" cy="146050"/>
            <a:chOff x="4776" y="1408"/>
            <a:chExt cx="92" cy="92"/>
          </a:xfrm>
        </p:grpSpPr>
        <p:sp>
          <p:nvSpPr>
            <p:cNvPr id="515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6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8" name="Group 103"/>
          <p:cNvGrpSpPr>
            <a:grpSpLocks/>
          </p:cNvGrpSpPr>
          <p:nvPr/>
        </p:nvGrpSpPr>
        <p:grpSpPr bwMode="auto">
          <a:xfrm>
            <a:off x="4416425" y="1641475"/>
            <a:ext cx="146050" cy="146050"/>
            <a:chOff x="4776" y="1408"/>
            <a:chExt cx="92" cy="92"/>
          </a:xfrm>
        </p:grpSpPr>
        <p:sp>
          <p:nvSpPr>
            <p:cNvPr id="519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0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1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22" name="Group 103"/>
          <p:cNvGrpSpPr>
            <a:grpSpLocks/>
          </p:cNvGrpSpPr>
          <p:nvPr/>
        </p:nvGrpSpPr>
        <p:grpSpPr bwMode="auto">
          <a:xfrm>
            <a:off x="4695825" y="1643063"/>
            <a:ext cx="146050" cy="146050"/>
            <a:chOff x="4776" y="1408"/>
            <a:chExt cx="92" cy="92"/>
          </a:xfrm>
        </p:grpSpPr>
        <p:sp>
          <p:nvSpPr>
            <p:cNvPr id="523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4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5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26" name="Group 103"/>
          <p:cNvGrpSpPr>
            <a:grpSpLocks/>
          </p:cNvGrpSpPr>
          <p:nvPr/>
        </p:nvGrpSpPr>
        <p:grpSpPr bwMode="auto">
          <a:xfrm>
            <a:off x="4692650" y="1371600"/>
            <a:ext cx="146050" cy="146050"/>
            <a:chOff x="4776" y="1408"/>
            <a:chExt cx="92" cy="92"/>
          </a:xfrm>
        </p:grpSpPr>
        <p:sp>
          <p:nvSpPr>
            <p:cNvPr id="527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8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9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30" name="Group 103"/>
          <p:cNvGrpSpPr>
            <a:grpSpLocks/>
          </p:cNvGrpSpPr>
          <p:nvPr/>
        </p:nvGrpSpPr>
        <p:grpSpPr bwMode="auto">
          <a:xfrm>
            <a:off x="4968875" y="1373188"/>
            <a:ext cx="146050" cy="146050"/>
            <a:chOff x="4776" y="1408"/>
            <a:chExt cx="92" cy="92"/>
          </a:xfrm>
        </p:grpSpPr>
        <p:sp>
          <p:nvSpPr>
            <p:cNvPr id="531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2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34" name="Group 103"/>
          <p:cNvGrpSpPr>
            <a:grpSpLocks/>
          </p:cNvGrpSpPr>
          <p:nvPr/>
        </p:nvGrpSpPr>
        <p:grpSpPr bwMode="auto">
          <a:xfrm>
            <a:off x="5243513" y="1374775"/>
            <a:ext cx="146050" cy="146050"/>
            <a:chOff x="4776" y="1408"/>
            <a:chExt cx="92" cy="92"/>
          </a:xfrm>
        </p:grpSpPr>
        <p:sp>
          <p:nvSpPr>
            <p:cNvPr id="535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6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7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38" name="Group 103"/>
          <p:cNvGrpSpPr>
            <a:grpSpLocks/>
          </p:cNvGrpSpPr>
          <p:nvPr/>
        </p:nvGrpSpPr>
        <p:grpSpPr bwMode="auto">
          <a:xfrm>
            <a:off x="5240338" y="1230313"/>
            <a:ext cx="146050" cy="146050"/>
            <a:chOff x="4776" y="1408"/>
            <a:chExt cx="92" cy="92"/>
          </a:xfrm>
        </p:grpSpPr>
        <p:sp>
          <p:nvSpPr>
            <p:cNvPr id="539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0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1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42" name="Group 137"/>
          <p:cNvGrpSpPr>
            <a:grpSpLocks/>
          </p:cNvGrpSpPr>
          <p:nvPr/>
        </p:nvGrpSpPr>
        <p:grpSpPr bwMode="auto">
          <a:xfrm>
            <a:off x="903386" y="5384228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43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44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45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46" name="Group 137"/>
          <p:cNvGrpSpPr>
            <a:grpSpLocks/>
          </p:cNvGrpSpPr>
          <p:nvPr/>
        </p:nvGrpSpPr>
        <p:grpSpPr bwMode="auto">
          <a:xfrm>
            <a:off x="1857065" y="5107707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47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48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49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50" name="Group 137"/>
          <p:cNvGrpSpPr>
            <a:grpSpLocks/>
          </p:cNvGrpSpPr>
          <p:nvPr/>
        </p:nvGrpSpPr>
        <p:grpSpPr bwMode="auto">
          <a:xfrm>
            <a:off x="2136728" y="4416408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51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52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53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54" name="Group 137"/>
          <p:cNvGrpSpPr>
            <a:grpSpLocks/>
          </p:cNvGrpSpPr>
          <p:nvPr/>
        </p:nvGrpSpPr>
        <p:grpSpPr bwMode="auto">
          <a:xfrm>
            <a:off x="2538938" y="4012626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55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56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57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58" name="Group 137"/>
          <p:cNvGrpSpPr>
            <a:grpSpLocks/>
          </p:cNvGrpSpPr>
          <p:nvPr/>
        </p:nvGrpSpPr>
        <p:grpSpPr bwMode="auto">
          <a:xfrm>
            <a:off x="3101404" y="3736105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59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0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1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62" name="Group 137"/>
          <p:cNvGrpSpPr>
            <a:grpSpLocks/>
          </p:cNvGrpSpPr>
          <p:nvPr/>
        </p:nvGrpSpPr>
        <p:grpSpPr bwMode="auto">
          <a:xfrm>
            <a:off x="5153306" y="2776140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63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5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66" name="Group 99"/>
          <p:cNvGrpSpPr>
            <a:grpSpLocks/>
          </p:cNvGrpSpPr>
          <p:nvPr/>
        </p:nvGrpSpPr>
        <p:grpSpPr bwMode="auto">
          <a:xfrm>
            <a:off x="4883150" y="3051175"/>
            <a:ext cx="146050" cy="146050"/>
            <a:chOff x="4776" y="1408"/>
            <a:chExt cx="92" cy="92"/>
          </a:xfrm>
        </p:grpSpPr>
        <p:sp>
          <p:nvSpPr>
            <p:cNvPr id="567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8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9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0" name="Group 137"/>
          <p:cNvGrpSpPr>
            <a:grpSpLocks/>
          </p:cNvGrpSpPr>
          <p:nvPr/>
        </p:nvGrpSpPr>
        <p:grpSpPr bwMode="auto">
          <a:xfrm>
            <a:off x="6248387" y="1952866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71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2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3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74" name="Group 137"/>
          <p:cNvGrpSpPr>
            <a:grpSpLocks/>
          </p:cNvGrpSpPr>
          <p:nvPr/>
        </p:nvGrpSpPr>
        <p:grpSpPr bwMode="auto">
          <a:xfrm>
            <a:off x="6249958" y="1817748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75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6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7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78" name="Group 137"/>
          <p:cNvGrpSpPr>
            <a:grpSpLocks/>
          </p:cNvGrpSpPr>
          <p:nvPr/>
        </p:nvGrpSpPr>
        <p:grpSpPr bwMode="auto">
          <a:xfrm>
            <a:off x="7354465" y="1409253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79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0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1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2" name="Group 99"/>
          <p:cNvGrpSpPr>
            <a:grpSpLocks/>
          </p:cNvGrpSpPr>
          <p:nvPr/>
        </p:nvGrpSpPr>
        <p:grpSpPr bwMode="auto">
          <a:xfrm>
            <a:off x="7764463" y="1262063"/>
            <a:ext cx="146050" cy="146050"/>
            <a:chOff x="4776" y="1408"/>
            <a:chExt cx="92" cy="92"/>
          </a:xfrm>
        </p:grpSpPr>
        <p:sp>
          <p:nvSpPr>
            <p:cNvPr id="583" name="Rectangle 100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84" name="Line 101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5" name="Line 102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6" name="Group 137"/>
          <p:cNvGrpSpPr>
            <a:grpSpLocks/>
          </p:cNvGrpSpPr>
          <p:nvPr/>
        </p:nvGrpSpPr>
        <p:grpSpPr bwMode="auto">
          <a:xfrm>
            <a:off x="7893364" y="1137447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87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9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90" name="Group 137"/>
          <p:cNvGrpSpPr>
            <a:grpSpLocks/>
          </p:cNvGrpSpPr>
          <p:nvPr/>
        </p:nvGrpSpPr>
        <p:grpSpPr bwMode="auto">
          <a:xfrm>
            <a:off x="8036337" y="992903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91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2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3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94" name="Group 137"/>
          <p:cNvGrpSpPr>
            <a:grpSpLocks/>
          </p:cNvGrpSpPr>
          <p:nvPr/>
        </p:nvGrpSpPr>
        <p:grpSpPr bwMode="auto">
          <a:xfrm>
            <a:off x="2496518" y="2598607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95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6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7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98" name="Group 137"/>
          <p:cNvGrpSpPr>
            <a:grpSpLocks/>
          </p:cNvGrpSpPr>
          <p:nvPr/>
        </p:nvGrpSpPr>
        <p:grpSpPr bwMode="auto">
          <a:xfrm>
            <a:off x="2639493" y="2458775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599" name="Rectangle 138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00" name="Line 139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01" name="Line 140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602" name="Group 103"/>
          <p:cNvGrpSpPr>
            <a:grpSpLocks/>
          </p:cNvGrpSpPr>
          <p:nvPr/>
        </p:nvGrpSpPr>
        <p:grpSpPr bwMode="auto">
          <a:xfrm>
            <a:off x="3051175" y="2330450"/>
            <a:ext cx="146050" cy="146050"/>
            <a:chOff x="4776" y="1408"/>
            <a:chExt cx="92" cy="92"/>
          </a:xfrm>
        </p:grpSpPr>
        <p:sp>
          <p:nvSpPr>
            <p:cNvPr id="603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5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06" name="Group 103"/>
          <p:cNvGrpSpPr>
            <a:grpSpLocks/>
          </p:cNvGrpSpPr>
          <p:nvPr/>
        </p:nvGrpSpPr>
        <p:grpSpPr bwMode="auto">
          <a:xfrm>
            <a:off x="3590925" y="2054225"/>
            <a:ext cx="146050" cy="146050"/>
            <a:chOff x="4776" y="1408"/>
            <a:chExt cx="92" cy="92"/>
          </a:xfrm>
        </p:grpSpPr>
        <p:sp>
          <p:nvSpPr>
            <p:cNvPr id="607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8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9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10" name="Group 141"/>
          <p:cNvGrpSpPr>
            <a:grpSpLocks/>
          </p:cNvGrpSpPr>
          <p:nvPr/>
        </p:nvGrpSpPr>
        <p:grpSpPr bwMode="auto">
          <a:xfrm>
            <a:off x="3721346" y="1916423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611" name="Rectangle 142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12" name="Line 143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13" name="Line 144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614" name="Group 103"/>
          <p:cNvGrpSpPr>
            <a:grpSpLocks/>
          </p:cNvGrpSpPr>
          <p:nvPr/>
        </p:nvGrpSpPr>
        <p:grpSpPr bwMode="auto">
          <a:xfrm>
            <a:off x="4143375" y="1782763"/>
            <a:ext cx="146050" cy="146050"/>
            <a:chOff x="4776" y="1408"/>
            <a:chExt cx="92" cy="92"/>
          </a:xfrm>
        </p:grpSpPr>
        <p:sp>
          <p:nvSpPr>
            <p:cNvPr id="615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6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7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18" name="Group 141"/>
          <p:cNvGrpSpPr>
            <a:grpSpLocks/>
          </p:cNvGrpSpPr>
          <p:nvPr/>
        </p:nvGrpSpPr>
        <p:grpSpPr bwMode="auto">
          <a:xfrm>
            <a:off x="4414217" y="1364955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619" name="Rectangle 142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20" name="Line 143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21" name="Line 144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622" name="Group 141"/>
          <p:cNvGrpSpPr>
            <a:grpSpLocks/>
          </p:cNvGrpSpPr>
          <p:nvPr/>
        </p:nvGrpSpPr>
        <p:grpSpPr bwMode="auto">
          <a:xfrm>
            <a:off x="4825855" y="1371239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623" name="Rectangle 142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24" name="Line 143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25" name="Line 144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626" name="Group 141"/>
          <p:cNvGrpSpPr>
            <a:grpSpLocks/>
          </p:cNvGrpSpPr>
          <p:nvPr/>
        </p:nvGrpSpPr>
        <p:grpSpPr bwMode="auto">
          <a:xfrm>
            <a:off x="4968830" y="1236121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627" name="Rectangle 142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28" name="Line 143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29" name="Line 144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630" name="Group 141"/>
          <p:cNvGrpSpPr>
            <a:grpSpLocks/>
          </p:cNvGrpSpPr>
          <p:nvPr/>
        </p:nvGrpSpPr>
        <p:grpSpPr bwMode="auto">
          <a:xfrm>
            <a:off x="5507730" y="959601"/>
            <a:ext cx="146050" cy="146050"/>
            <a:chOff x="4776" y="1408"/>
            <a:chExt cx="92" cy="92"/>
          </a:xfrm>
          <a:solidFill>
            <a:srgbClr val="FF0000"/>
          </a:solidFill>
        </p:grpSpPr>
        <p:sp>
          <p:nvSpPr>
            <p:cNvPr id="631" name="Rectangle 142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32" name="Line 143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33" name="Line 144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634" name="Textfeld 633"/>
          <p:cNvSpPr txBox="1">
            <a:spLocks noChangeArrowheads="1"/>
          </p:cNvSpPr>
          <p:nvPr/>
        </p:nvSpPr>
        <p:spPr bwMode="auto">
          <a:xfrm>
            <a:off x="4913313" y="5240338"/>
            <a:ext cx="4159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/>
              <a:t>Only 20% of stable nuclei accessible</a:t>
            </a:r>
          </a:p>
        </p:txBody>
      </p:sp>
      <p:sp>
        <p:nvSpPr>
          <p:cNvPr id="635" name="Pfeil nach rechts 634"/>
          <p:cNvSpPr/>
          <p:nvPr/>
        </p:nvSpPr>
        <p:spPr>
          <a:xfrm>
            <a:off x="642910" y="6000768"/>
            <a:ext cx="571504" cy="3571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6" name="Textfeld 635"/>
          <p:cNvSpPr txBox="1"/>
          <p:nvPr/>
        </p:nvSpPr>
        <p:spPr>
          <a:xfrm>
            <a:off x="1428728" y="5929330"/>
            <a:ext cx="6876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In-beam / AMS technique to overcome limitations</a:t>
            </a:r>
            <a:endParaRPr lang="de-DE" sz="2400"/>
          </a:p>
        </p:txBody>
      </p:sp>
      <p:grpSp>
        <p:nvGrpSpPr>
          <p:cNvPr id="637" name="Group 103"/>
          <p:cNvGrpSpPr>
            <a:grpSpLocks/>
          </p:cNvGrpSpPr>
          <p:nvPr/>
        </p:nvGrpSpPr>
        <p:grpSpPr bwMode="auto">
          <a:xfrm>
            <a:off x="285720" y="1214422"/>
            <a:ext cx="285752" cy="285752"/>
            <a:chOff x="4776" y="1408"/>
            <a:chExt cx="92" cy="92"/>
          </a:xfrm>
        </p:grpSpPr>
        <p:sp>
          <p:nvSpPr>
            <p:cNvPr id="638" name="Rectangle 104"/>
            <p:cNvSpPr>
              <a:spLocks noChangeArrowheads="1"/>
            </p:cNvSpPr>
            <p:nvPr/>
          </p:nvSpPr>
          <p:spPr bwMode="auto">
            <a:xfrm>
              <a:off x="4776" y="1408"/>
              <a:ext cx="92" cy="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9" name="Line 105"/>
            <p:cNvSpPr>
              <a:spLocks noChangeShapeType="1"/>
            </p:cNvSpPr>
            <p:nvPr/>
          </p:nvSpPr>
          <p:spPr bwMode="auto">
            <a:xfrm>
              <a:off x="4776" y="1408"/>
              <a:ext cx="92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0" name="Line 106"/>
            <p:cNvSpPr>
              <a:spLocks noChangeShapeType="1"/>
            </p:cNvSpPr>
            <p:nvPr/>
          </p:nvSpPr>
          <p:spPr bwMode="auto">
            <a:xfrm flipV="1">
              <a:off x="4776" y="1408"/>
              <a:ext cx="9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1" name="Textfeld 640"/>
          <p:cNvSpPr txBox="1"/>
          <p:nvPr/>
        </p:nvSpPr>
        <p:spPr>
          <a:xfrm>
            <a:off x="571472" y="114298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</a:t>
            </a:r>
            <a:r>
              <a:rPr lang="de-DE" smtClean="0">
                <a:latin typeface="Symbol" pitchFamily="18" charset="2"/>
              </a:rPr>
              <a:t>a</a:t>
            </a:r>
            <a:r>
              <a:rPr lang="de-DE" smtClean="0"/>
              <a:t>,</a:t>
            </a:r>
            <a:r>
              <a:rPr lang="de-DE" smtClean="0">
                <a:latin typeface="Symbol" pitchFamily="18" charset="2"/>
              </a:rPr>
              <a:t>g</a:t>
            </a:r>
            <a:r>
              <a:rPr lang="de-DE" smtClean="0"/>
              <a:t>) not accessible</a:t>
            </a:r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Tandem accelerator in Cologne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4286256"/>
            <a:ext cx="8501122" cy="1928826"/>
          </a:xfrm>
        </p:spPr>
        <p:txBody>
          <a:bodyPr/>
          <a:lstStyle/>
          <a:p>
            <a:r>
              <a:rPr lang="de-DE" smtClean="0"/>
              <a:t>10 MV Tandem ion accelerator</a:t>
            </a:r>
          </a:p>
          <a:p>
            <a:r>
              <a:rPr lang="de-DE" smtClean="0"/>
              <a:t>beam intensities up to 1 µA (p) / </a:t>
            </a:r>
            <a:r>
              <a:rPr lang="de-DE" smtClean="0">
                <a:latin typeface="Calibri"/>
                <a:cs typeface="Calibri"/>
              </a:rPr>
              <a:t>≈ </a:t>
            </a:r>
            <a:r>
              <a:rPr lang="de-DE" smtClean="0"/>
              <a:t>few 100 nA (</a:t>
            </a:r>
            <a:r>
              <a:rPr lang="de-DE" smtClean="0">
                <a:latin typeface="Symbol" pitchFamily="18" charset="2"/>
              </a:rPr>
              <a:t>a</a:t>
            </a:r>
            <a:r>
              <a:rPr lang="de-DE" smtClean="0"/>
              <a:t>-particles)</a:t>
            </a:r>
          </a:p>
          <a:p>
            <a:r>
              <a:rPr lang="de-DE" smtClean="0"/>
              <a:t>restart in spring 2012 after complete refurbishment</a:t>
            </a:r>
          </a:p>
          <a:p>
            <a:r>
              <a:rPr lang="de-DE" smtClean="0"/>
              <a:t>high efficiency HPGe detector array HORUS for in-beam </a:t>
            </a:r>
          </a:p>
          <a:p>
            <a:pPr>
              <a:buNone/>
            </a:pPr>
            <a:r>
              <a:rPr lang="de-DE" smtClean="0">
                <a:latin typeface="Symbol" pitchFamily="18" charset="2"/>
              </a:rPr>
              <a:t>	g</a:t>
            </a:r>
            <a:r>
              <a:rPr lang="de-DE" smtClean="0"/>
              <a:t> spectroscopy</a:t>
            </a:r>
            <a:endParaRPr lang="de-DE"/>
          </a:p>
        </p:txBody>
      </p:sp>
      <p:pic>
        <p:nvPicPr>
          <p:cNvPr id="4" name="Picture 4" descr="DSC00013"/>
          <p:cNvPicPr>
            <a:picLocks noChangeAspect="1" noChangeArrowheads="1"/>
          </p:cNvPicPr>
          <p:nvPr/>
        </p:nvPicPr>
        <p:blipFill>
          <a:blip r:embed="rId2" cstate="print"/>
          <a:srcRect l="9345" r="15888"/>
          <a:stretch>
            <a:fillRect/>
          </a:stretch>
        </p:blipFill>
        <p:spPr bwMode="auto">
          <a:xfrm>
            <a:off x="571472" y="642918"/>
            <a:ext cx="3643338" cy="36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horus.jpg"/>
          <p:cNvPicPr>
            <a:picLocks noChangeAspect="1"/>
          </p:cNvPicPr>
          <p:nvPr/>
        </p:nvPicPr>
        <p:blipFill>
          <a:blip r:embed="rId3" cstate="print"/>
          <a:srcRect l="15625" r="16406"/>
          <a:stretch>
            <a:fillRect/>
          </a:stretch>
        </p:blipFill>
        <p:spPr>
          <a:xfrm>
            <a:off x="4857752" y="642918"/>
            <a:ext cx="3802063" cy="3654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In-beam measurements @ HORUS</a:t>
            </a:r>
            <a:endParaRPr lang="de-DE"/>
          </a:p>
        </p:txBody>
      </p:sp>
      <p:pic>
        <p:nvPicPr>
          <p:cNvPr id="4" name="Inhaltsplatzhalter 3" descr="horus_geometri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071547"/>
            <a:ext cx="4714876" cy="4226244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57158" y="1071546"/>
            <a:ext cx="42862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lang="de-DE" sz="2400" kern="0" smtClean="0"/>
              <a:t>array of 14 HPGe detectors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 6 equipped with BGO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shields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photopeak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efficiency 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 1332 keV: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≈ 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2 %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lang="de-DE" sz="2400" kern="0" smtClean="0"/>
              <a:t>determination of angular distributions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lang="de-DE" sz="2400" kern="0" smtClean="0"/>
              <a:t>coincidence techniques for background suppression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lang="de-DE" sz="2400" kern="0" smtClean="0"/>
              <a:t>digital data acquisition in preparation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35631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In-beam measurements @ HORUS</a:t>
            </a:r>
            <a:endParaRPr lang="de-DE"/>
          </a:p>
        </p:txBody>
      </p:sp>
      <p:sp>
        <p:nvSpPr>
          <p:cNvPr id="4" name="Inhaltsplatzhalter 32"/>
          <p:cNvSpPr txBox="1">
            <a:spLocks/>
          </p:cNvSpPr>
          <p:nvPr/>
        </p:nvSpPr>
        <p:spPr bwMode="auto">
          <a:xfrm>
            <a:off x="571472" y="928670"/>
            <a:ext cx="4214842" cy="7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tabLst/>
              <a:defRPr/>
            </a:pPr>
            <a:r>
              <a:rPr lang="de-DE" sz="2400" kern="0" smtClean="0"/>
              <a:t>Test experiment for </a:t>
            </a:r>
            <a:r>
              <a:rPr lang="de-DE" sz="2400" kern="0" baseline="30000" smtClean="0"/>
              <a:t>92</a:t>
            </a:r>
            <a:r>
              <a:rPr lang="de-DE" sz="2400" kern="0" smtClean="0"/>
              <a:t>Mo(p,</a:t>
            </a:r>
            <a:r>
              <a:rPr lang="de-DE" sz="2400" kern="0" smtClean="0">
                <a:latin typeface="Symbol" pitchFamily="18" charset="2"/>
              </a:rPr>
              <a:t>g</a:t>
            </a:r>
            <a:r>
              <a:rPr lang="de-DE" sz="2400" kern="0" smtClean="0"/>
              <a:t>)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3" name="Gruppieren 28"/>
          <p:cNvGrpSpPr/>
          <p:nvPr/>
        </p:nvGrpSpPr>
        <p:grpSpPr>
          <a:xfrm>
            <a:off x="785754" y="1571612"/>
            <a:ext cx="3500462" cy="2643206"/>
            <a:chOff x="714348" y="1785926"/>
            <a:chExt cx="3357586" cy="2500330"/>
          </a:xfrm>
        </p:grpSpPr>
        <p:sp>
          <p:nvSpPr>
            <p:cNvPr id="13" name="Rechteck 12"/>
            <p:cNvSpPr/>
            <p:nvPr/>
          </p:nvSpPr>
          <p:spPr>
            <a:xfrm>
              <a:off x="714348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571604" y="3500438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3286116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2428860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286116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428860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1571604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714348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3286116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2428860" y="1785926"/>
              <a:ext cx="785818" cy="785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571604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714348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14348" y="3643314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bg1"/>
                  </a:solidFill>
                </a:rPr>
                <a:t>92</a:t>
              </a:r>
              <a:r>
                <a:rPr lang="de-DE" smtClean="0">
                  <a:solidFill>
                    <a:schemeClr val="bg1"/>
                  </a:solidFill>
                </a:rPr>
                <a:t>Mo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428860" y="3643314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bg1"/>
                  </a:solidFill>
                </a:rPr>
                <a:t>94</a:t>
              </a:r>
              <a:r>
                <a:rPr lang="de-DE" smtClean="0">
                  <a:solidFill>
                    <a:schemeClr val="bg1"/>
                  </a:solidFill>
                </a:rPr>
                <a:t>Mo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286116" y="3643314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bg1"/>
                  </a:solidFill>
                </a:rPr>
                <a:t>95</a:t>
              </a:r>
              <a:r>
                <a:rPr lang="de-DE" smtClean="0">
                  <a:solidFill>
                    <a:schemeClr val="bg1"/>
                  </a:solidFill>
                </a:rPr>
                <a:t>Mo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571604" y="3643314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93</a:t>
              </a:r>
              <a:r>
                <a:rPr lang="de-DE" smtClean="0">
                  <a:solidFill>
                    <a:schemeClr val="tx2"/>
                  </a:solidFill>
                </a:rPr>
                <a:t>Mo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714348" y="2786058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93</a:t>
              </a:r>
              <a:r>
                <a:rPr lang="de-DE" smtClean="0">
                  <a:solidFill>
                    <a:schemeClr val="tx2"/>
                  </a:solidFill>
                </a:rPr>
                <a:t>Tc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571604" y="2786058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94</a:t>
              </a:r>
              <a:r>
                <a:rPr lang="de-DE" smtClean="0">
                  <a:solidFill>
                    <a:schemeClr val="tx2"/>
                  </a:solidFill>
                </a:rPr>
                <a:t>Tc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428860" y="2786058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95</a:t>
              </a:r>
              <a:r>
                <a:rPr lang="de-DE" smtClean="0">
                  <a:solidFill>
                    <a:schemeClr val="tx2"/>
                  </a:solidFill>
                </a:rPr>
                <a:t>Tc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3286116" y="2786058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96</a:t>
              </a:r>
              <a:r>
                <a:rPr lang="de-DE" smtClean="0">
                  <a:solidFill>
                    <a:schemeClr val="tx2"/>
                  </a:solidFill>
                </a:rPr>
                <a:t>Tc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286116" y="1928802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97</a:t>
              </a:r>
              <a:r>
                <a:rPr lang="de-DE" smtClean="0">
                  <a:solidFill>
                    <a:schemeClr val="tx2"/>
                  </a:solidFill>
                </a:rPr>
                <a:t>Ru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428860" y="1928802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bg1"/>
                  </a:solidFill>
                </a:rPr>
                <a:t>96</a:t>
              </a:r>
              <a:r>
                <a:rPr lang="de-DE" smtClean="0">
                  <a:solidFill>
                    <a:schemeClr val="bg1"/>
                  </a:solidFill>
                </a:rPr>
                <a:t>Ru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571604" y="1928802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95</a:t>
              </a:r>
              <a:r>
                <a:rPr lang="de-DE" smtClean="0">
                  <a:solidFill>
                    <a:schemeClr val="tx2"/>
                  </a:solidFill>
                </a:rPr>
                <a:t>Ru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714348" y="1928802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94</a:t>
              </a:r>
              <a:r>
                <a:rPr lang="de-DE" smtClean="0">
                  <a:solidFill>
                    <a:schemeClr val="tx2"/>
                  </a:solidFill>
                </a:rPr>
                <a:t>Ru</a:t>
              </a:r>
              <a:endParaRPr lang="de-DE">
                <a:solidFill>
                  <a:schemeClr val="tx2"/>
                </a:solidFill>
              </a:endParaRPr>
            </a:p>
          </p:txBody>
        </p:sp>
      </p:grpSp>
      <p:cxnSp>
        <p:nvCxnSpPr>
          <p:cNvPr id="9" name="Gerade Verbindung mit Pfeil 8"/>
          <p:cNvCxnSpPr/>
          <p:nvPr/>
        </p:nvCxnSpPr>
        <p:spPr>
          <a:xfrm flipH="1" flipV="1">
            <a:off x="1142944" y="2928934"/>
            <a:ext cx="25838" cy="757242"/>
          </a:xfrm>
          <a:prstGeom prst="straightConnector1">
            <a:avLst/>
          </a:prstGeom>
          <a:ln w="76200">
            <a:solidFill>
              <a:srgbClr val="3333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14282" y="307181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3333FF"/>
                </a:solidFill>
                <a:cs typeface="Arial"/>
              </a:rPr>
              <a:t>(</a:t>
            </a:r>
            <a:r>
              <a:rPr lang="de-DE" sz="2400" b="1" smtClean="0">
                <a:solidFill>
                  <a:srgbClr val="3333FF"/>
                </a:solidFill>
                <a:cs typeface="Times New Roman" pitchFamily="18" charset="0"/>
              </a:rPr>
              <a:t>p,</a:t>
            </a:r>
            <a:r>
              <a:rPr lang="de-DE" sz="2400" b="1" smtClean="0">
                <a:solidFill>
                  <a:srgbClr val="3333FF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de-DE" sz="2400" b="1" smtClean="0">
                <a:solidFill>
                  <a:srgbClr val="3333FF"/>
                </a:solidFill>
                <a:cs typeface="Arial"/>
              </a:rPr>
              <a:t>)</a:t>
            </a:r>
            <a:endParaRPr lang="de-DE" sz="2400" b="1">
              <a:solidFill>
                <a:srgbClr val="3333FF"/>
              </a:solidFill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1142976" y="2928934"/>
            <a:ext cx="785818" cy="642942"/>
          </a:xfrm>
          <a:prstGeom prst="straightConnector1">
            <a:avLst/>
          </a:prstGeom>
          <a:ln w="76200">
            <a:solidFill>
              <a:srgbClr val="3333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1714480" y="2928934"/>
            <a:ext cx="77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3333FF"/>
                </a:solidFill>
                <a:latin typeface="Symbol" pitchFamily="18" charset="2"/>
              </a:rPr>
              <a:t>e</a:t>
            </a:r>
            <a:r>
              <a:rPr lang="de-DE" sz="2400" b="1">
                <a:solidFill>
                  <a:srgbClr val="3333FF"/>
                </a:solidFill>
              </a:rPr>
              <a:t>, </a:t>
            </a:r>
            <a:r>
              <a:rPr lang="de-DE" sz="2400" b="1">
                <a:solidFill>
                  <a:srgbClr val="3333FF"/>
                </a:solidFill>
                <a:latin typeface="Symbol" pitchFamily="18" charset="2"/>
              </a:rPr>
              <a:t>b</a:t>
            </a:r>
            <a:r>
              <a:rPr lang="de-DE" sz="2400" b="1" baseline="30000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41" name="Inhaltsplatzhalter 2"/>
          <p:cNvSpPr txBox="1">
            <a:spLocks/>
          </p:cNvSpPr>
          <p:nvPr/>
        </p:nvSpPr>
        <p:spPr bwMode="auto">
          <a:xfrm>
            <a:off x="4429124" y="1428736"/>
            <a:ext cx="47148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r>
              <a:rPr lang="de-DE" sz="2400" kern="0" smtClean="0"/>
              <a:t>activation measurement can be performed simultaneously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66000"/>
              <a:buBlip>
                <a:blip r:embed="rId2"/>
              </a:buBlip>
              <a:defRPr/>
            </a:pPr>
            <a:r>
              <a:rPr lang="de-DE" sz="2400" smtClean="0"/>
              <a:t>comparison with existing data  from an activation experiment possible</a:t>
            </a:r>
            <a:r>
              <a:rPr lang="de-DE" sz="2400" smtClean="0">
                <a:solidFill>
                  <a:srgbClr val="FF0000"/>
                </a:solidFill>
              </a:rPr>
              <a:t> </a:t>
            </a:r>
            <a:br>
              <a:rPr lang="de-DE" sz="2400" smtClean="0">
                <a:solidFill>
                  <a:srgbClr val="FF0000"/>
                </a:solidFill>
              </a:rPr>
            </a:br>
            <a:r>
              <a:rPr lang="de-DE" sz="2400" smtClean="0"/>
              <a:t>(</a:t>
            </a:r>
            <a:r>
              <a:rPr lang="de-DE" sz="2400" i="1" smtClean="0"/>
              <a:t>T. Sauter et al., PRC 55 (1997) 3127</a:t>
            </a:r>
            <a:r>
              <a:rPr lang="de-DE" sz="2400" smtClean="0"/>
              <a:t>) 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Inhaltsplatzhalter 2"/>
          <p:cNvSpPr>
            <a:spLocks noGrp="1"/>
          </p:cNvSpPr>
          <p:nvPr>
            <p:ph idx="1"/>
          </p:nvPr>
        </p:nvSpPr>
        <p:spPr>
          <a:xfrm>
            <a:off x="428596" y="5143488"/>
            <a:ext cx="4757742" cy="1714512"/>
          </a:xfrm>
        </p:spPr>
        <p:txBody>
          <a:bodyPr numCol="1"/>
          <a:lstStyle/>
          <a:p>
            <a:r>
              <a:rPr lang="de-DE" smtClean="0"/>
              <a:t>E</a:t>
            </a:r>
            <a:r>
              <a:rPr lang="de-DE" baseline="-25000" smtClean="0"/>
              <a:t>p</a:t>
            </a:r>
            <a:r>
              <a:rPr lang="de-DE" smtClean="0"/>
              <a:t> = 2.8 – 3.3 MeV</a:t>
            </a:r>
          </a:p>
          <a:p>
            <a:r>
              <a:rPr lang="de-DE" smtClean="0">
                <a:cs typeface="Calibri"/>
              </a:rPr>
              <a:t>Gamow window: 1.6 – 3.6 MeV </a:t>
            </a:r>
          </a:p>
          <a:p>
            <a:r>
              <a:rPr lang="de-DE" smtClean="0">
                <a:cs typeface="Calibri"/>
              </a:rPr>
              <a:t>current </a:t>
            </a:r>
            <a:r>
              <a:rPr lang="de-DE" smtClean="0">
                <a:latin typeface="Calibri"/>
                <a:cs typeface="Calibri"/>
              </a:rPr>
              <a:t>≈ </a:t>
            </a:r>
            <a:r>
              <a:rPr lang="de-DE" smtClean="0">
                <a:cs typeface="Calibri"/>
              </a:rPr>
              <a:t>200 pnA</a:t>
            </a:r>
          </a:p>
          <a:p>
            <a:pPr>
              <a:buNone/>
            </a:pPr>
            <a:endParaRPr lang="de-DE" smtClean="0">
              <a:cs typeface="Calibri"/>
            </a:endParaRPr>
          </a:p>
          <a:p>
            <a:pPr>
              <a:buNone/>
            </a:pPr>
            <a:endParaRPr lang="de-DE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500166" y="4286256"/>
            <a:ext cx="206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3333FF"/>
                </a:solidFill>
              </a:rPr>
              <a:t>T</a:t>
            </a:r>
            <a:r>
              <a:rPr lang="de-DE" sz="1800" b="1" baseline="-25000">
                <a:solidFill>
                  <a:srgbClr val="3333FF"/>
                </a:solidFill>
              </a:rPr>
              <a:t>1/2</a:t>
            </a:r>
            <a:r>
              <a:rPr lang="de-DE" sz="1800" b="1">
                <a:solidFill>
                  <a:srgbClr val="3333FF"/>
                </a:solidFill>
              </a:rPr>
              <a:t>(</a:t>
            </a:r>
            <a:r>
              <a:rPr lang="de-DE" sz="1800" b="1" baseline="30000">
                <a:solidFill>
                  <a:srgbClr val="3333FF"/>
                </a:solidFill>
              </a:rPr>
              <a:t>93</a:t>
            </a:r>
            <a:r>
              <a:rPr lang="de-DE" sz="1800" b="1">
                <a:solidFill>
                  <a:srgbClr val="3333FF"/>
                </a:solidFill>
              </a:rPr>
              <a:t>Tc</a:t>
            </a:r>
            <a:r>
              <a:rPr lang="de-DE" sz="1800" b="1" baseline="30000">
                <a:solidFill>
                  <a:srgbClr val="3333FF"/>
                </a:solidFill>
              </a:rPr>
              <a:t>g</a:t>
            </a:r>
            <a:r>
              <a:rPr lang="de-DE" sz="1800" b="1">
                <a:solidFill>
                  <a:srgbClr val="3333FF"/>
                </a:solidFill>
              </a:rPr>
              <a:t>) =2.75 h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Motivation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642910" y="3143248"/>
            <a:ext cx="571504" cy="3571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357290" y="307181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smtClean="0">
                <a:cs typeface="Calibri"/>
              </a:rPr>
              <a:t>σ</a:t>
            </a:r>
            <a:r>
              <a:rPr lang="de-DE" sz="2400" smtClean="0">
                <a:cs typeface="Calibri"/>
              </a:rPr>
              <a:t> ≈ 0.1 – 100 </a:t>
            </a:r>
            <a:r>
              <a:rPr lang="el-GR" sz="2400" smtClean="0">
                <a:cs typeface="Arial"/>
              </a:rPr>
              <a:t>μ</a:t>
            </a:r>
            <a:r>
              <a:rPr lang="de-DE" sz="2400" smtClean="0">
                <a:cs typeface="Arial"/>
              </a:rPr>
              <a:t>b</a:t>
            </a:r>
            <a:r>
              <a:rPr lang="de-DE" sz="2400" smtClean="0">
                <a:cs typeface="Calibri"/>
              </a:rPr>
              <a:t>  </a:t>
            </a:r>
            <a:endParaRPr lang="de-DE" sz="2400"/>
          </a:p>
        </p:txBody>
      </p:sp>
      <p:sp>
        <p:nvSpPr>
          <p:cNvPr id="7" name="Pfeil nach rechts 6"/>
          <p:cNvSpPr/>
          <p:nvPr/>
        </p:nvSpPr>
        <p:spPr>
          <a:xfrm>
            <a:off x="642910" y="4071942"/>
            <a:ext cx="571504" cy="3571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57290" y="4000504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>
                <a:cs typeface="Calibri"/>
              </a:rPr>
              <a:t>very sensitive determination of small cross sections needed</a:t>
            </a:r>
            <a:endParaRPr lang="de-DE" sz="2400"/>
          </a:p>
        </p:txBody>
      </p:sp>
      <p:sp>
        <p:nvSpPr>
          <p:cNvPr id="11" name="Inhaltsplatzhalter 8"/>
          <p:cNvSpPr>
            <a:spLocks noGrp="1"/>
          </p:cNvSpPr>
          <p:nvPr>
            <p:ph idx="1"/>
          </p:nvPr>
        </p:nvSpPr>
        <p:spPr>
          <a:xfrm>
            <a:off x="457200" y="908050"/>
            <a:ext cx="8401080" cy="2092321"/>
          </a:xfrm>
        </p:spPr>
        <p:txBody>
          <a:bodyPr/>
          <a:lstStyle/>
          <a:p>
            <a:r>
              <a:rPr lang="de-DE" smtClean="0"/>
              <a:t>m</a:t>
            </a:r>
            <a:r>
              <a:rPr lang="de-DE" sz="2400" smtClean="0"/>
              <a:t>easurement of ion-induced reactions </a:t>
            </a:r>
          </a:p>
          <a:p>
            <a:r>
              <a:rPr lang="de-DE" smtClean="0"/>
              <a:t>e</a:t>
            </a:r>
            <a:r>
              <a:rPr lang="de-DE" sz="2400" smtClean="0"/>
              <a:t>xperimental difficulties due to:</a:t>
            </a:r>
            <a:br>
              <a:rPr lang="de-DE" sz="2400" smtClean="0"/>
            </a:br>
            <a:r>
              <a:rPr lang="de-DE" sz="2400" smtClean="0"/>
              <a:t>measurement at energies below the Coulomb barrier for heavy nuclei</a:t>
            </a:r>
            <a:endParaRPr lang="de-DE" sz="2400" smtClean="0">
              <a:cs typeface="Calibri"/>
            </a:endParaRPr>
          </a:p>
          <a:p>
            <a:r>
              <a:rPr lang="de-DE" smtClean="0">
                <a:cs typeface="Calibri"/>
              </a:rPr>
              <a:t>e.g. for </a:t>
            </a:r>
            <a:r>
              <a:rPr lang="de-DE" baseline="30000" smtClean="0">
                <a:cs typeface="Calibri"/>
              </a:rPr>
              <a:t>168</a:t>
            </a:r>
            <a:r>
              <a:rPr lang="de-DE" smtClean="0">
                <a:cs typeface="Calibri"/>
              </a:rPr>
              <a:t>Yb(</a:t>
            </a:r>
            <a:r>
              <a:rPr lang="de-DE" smtClean="0">
                <a:latin typeface="Symbol" pitchFamily="18" charset="2"/>
                <a:cs typeface="Calibri"/>
              </a:rPr>
              <a:t>a,g)</a:t>
            </a:r>
            <a:r>
              <a:rPr lang="de-DE" smtClean="0">
                <a:cs typeface="Calibri"/>
              </a:rPr>
              <a:t>: </a:t>
            </a:r>
            <a:r>
              <a:rPr lang="de-DE" smtClean="0"/>
              <a:t>E</a:t>
            </a:r>
            <a:r>
              <a:rPr lang="de-DE" baseline="-25000" smtClean="0"/>
              <a:t>Gamow</a:t>
            </a:r>
            <a:r>
              <a:rPr lang="de-DE" smtClean="0"/>
              <a:t> </a:t>
            </a:r>
            <a:r>
              <a:rPr lang="de-DE" smtClean="0">
                <a:cs typeface="Calibri"/>
              </a:rPr>
              <a:t>≈ 7 – 11 MeV &lt;&lt; E</a:t>
            </a:r>
            <a:r>
              <a:rPr lang="de-DE" baseline="-25000" smtClean="0">
                <a:cs typeface="Calibri"/>
              </a:rPr>
              <a:t>coul</a:t>
            </a:r>
            <a:r>
              <a:rPr lang="de-DE" smtClean="0">
                <a:cs typeface="Calibri"/>
              </a:rPr>
              <a:t> ≈ 24 MeV</a:t>
            </a:r>
            <a:endParaRPr lang="de-DE" sz="2400" smtClean="0">
              <a:cs typeface="Calibri"/>
            </a:endParaRPr>
          </a:p>
          <a:p>
            <a:pPr>
              <a:buNone/>
            </a:pPr>
            <a:endParaRPr lang="de-DE" sz="2400" smtClean="0"/>
          </a:p>
          <a:p>
            <a:pPr>
              <a:buNone/>
            </a:pPr>
            <a:endParaRPr lang="de-DE" sz="2400" smtClean="0"/>
          </a:p>
        </p:txBody>
      </p:sp>
      <p:sp>
        <p:nvSpPr>
          <p:cNvPr id="9" name="Textfeld 8"/>
          <p:cNvSpPr txBox="1"/>
          <p:nvPr/>
        </p:nvSpPr>
        <p:spPr>
          <a:xfrm>
            <a:off x="1357290" y="514351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  <a:cs typeface="Calibri"/>
              </a:rPr>
              <a:t>activation</a:t>
            </a:r>
            <a:r>
              <a:rPr lang="de-DE" sz="2400" smtClean="0">
                <a:cs typeface="Calibri"/>
              </a:rPr>
              <a:t> / in-beam / AMS</a:t>
            </a:r>
            <a:endParaRPr lang="de-DE" sz="2400"/>
          </a:p>
        </p:txBody>
      </p:sp>
      <p:sp>
        <p:nvSpPr>
          <p:cNvPr id="10" name="Pfeil nach rechts 9"/>
          <p:cNvSpPr/>
          <p:nvPr/>
        </p:nvSpPr>
        <p:spPr>
          <a:xfrm>
            <a:off x="642910" y="5214950"/>
            <a:ext cx="571504" cy="3571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199063" y="6113463"/>
            <a:ext cx="35814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chemeClr val="accent2"/>
                </a:solidFill>
              </a:rPr>
              <a:t>p</a:t>
            </a:r>
            <a:r>
              <a:rPr lang="de-DE" sz="1800" b="1" smtClean="0">
                <a:solidFill>
                  <a:schemeClr val="accent2"/>
                </a:solidFill>
              </a:rPr>
              <a:t>artial </a:t>
            </a:r>
            <a:r>
              <a:rPr lang="de-DE" sz="1800" b="1">
                <a:solidFill>
                  <a:schemeClr val="accent2"/>
                </a:solidFill>
              </a:rPr>
              <a:t>cross sections</a:t>
            </a:r>
          </a:p>
        </p:txBody>
      </p:sp>
      <p:pic>
        <p:nvPicPr>
          <p:cNvPr id="1032" name="Picture 4" descr="92Mo_p_g_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2300"/>
            <a:ext cx="4767263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5" descr="92Mo_p_g_DecaySche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819150"/>
            <a:ext cx="3406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3009900" y="798513"/>
            <a:ext cx="1482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700" b="1" baseline="30000"/>
              <a:t>92</a:t>
            </a:r>
            <a:r>
              <a:rPr lang="de-DE" sz="1700" b="1"/>
              <a:t>Mo(p,</a:t>
            </a:r>
            <a:r>
              <a:rPr lang="de-DE" sz="1700" b="1">
                <a:latin typeface="Symbol" pitchFamily="18" charset="2"/>
              </a:rPr>
              <a:t>g</a:t>
            </a:r>
            <a:r>
              <a:rPr lang="de-DE" sz="1700" b="1"/>
              <a:t>)</a:t>
            </a:r>
            <a:r>
              <a:rPr lang="de-DE" sz="1700" b="1" baseline="30000"/>
              <a:t>93</a:t>
            </a:r>
            <a:r>
              <a:rPr lang="de-DE" sz="1700" b="1"/>
              <a:t>Tc</a:t>
            </a:r>
            <a:endParaRPr lang="de-DE" sz="1700"/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5524500" y="963613"/>
          <a:ext cx="1727200" cy="5040312"/>
        </p:xfrm>
        <a:graphic>
          <a:graphicData uri="http://schemas.openxmlformats.org/presentationml/2006/ole">
            <p:oleObj spid="_x0000_s201731" name="CorelDRAW" r:id="rId5" imgW="1400760" imgH="5064840" progId="">
              <p:embed/>
            </p:oleObj>
          </a:graphicData>
        </a:graphic>
      </p:graphicFrame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407025" y="573088"/>
            <a:ext cx="33353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700" b="1" baseline="30000"/>
              <a:t>93</a:t>
            </a:r>
            <a:r>
              <a:rPr lang="de-DE" sz="1700" b="1"/>
              <a:t>Tc</a:t>
            </a: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527050" y="2471738"/>
            <a:ext cx="1638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700"/>
              <a:t>E</a:t>
            </a:r>
            <a:r>
              <a:rPr lang="de-DE" sz="1700" baseline="-25000"/>
              <a:t>p</a:t>
            </a:r>
            <a:r>
              <a:rPr lang="de-DE" sz="1700"/>
              <a:t>= 3300 keV</a:t>
            </a:r>
          </a:p>
          <a:p>
            <a:r>
              <a:rPr lang="de-DE" sz="1700"/>
              <a:t>Q = 4087 keV</a:t>
            </a: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5364163" y="892175"/>
            <a:ext cx="3384550" cy="142875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09588" y="4970463"/>
            <a:ext cx="328487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700" smtClean="0">
                <a:solidFill>
                  <a:schemeClr val="accent2"/>
                </a:solidFill>
              </a:rPr>
              <a:t>de-excitation </a:t>
            </a:r>
            <a:r>
              <a:rPr lang="de-DE" sz="1700">
                <a:solidFill>
                  <a:schemeClr val="accent2"/>
                </a:solidFill>
              </a:rPr>
              <a:t>of </a:t>
            </a:r>
            <a:r>
              <a:rPr lang="de-DE" sz="1700" smtClean="0">
                <a:solidFill>
                  <a:schemeClr val="accent2"/>
                </a:solidFill>
              </a:rPr>
              <a:t>compound state</a:t>
            </a:r>
            <a:endParaRPr lang="de-DE" sz="1700">
              <a:solidFill>
                <a:schemeClr val="accent2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381250" y="3551238"/>
            <a:ext cx="627063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152650" y="3460750"/>
            <a:ext cx="10842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19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F(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16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O</a:t>
            </a:r>
          </a:p>
        </p:txBody>
      </p:sp>
      <p:sp>
        <p:nvSpPr>
          <p:cNvPr id="22" name="Rechteck 21"/>
          <p:cNvSpPr/>
          <p:nvPr/>
        </p:nvSpPr>
        <p:spPr>
          <a:xfrm>
            <a:off x="2271713" y="1433513"/>
            <a:ext cx="82708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168525" y="1401763"/>
            <a:ext cx="1116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Al(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g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28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Si</a:t>
            </a:r>
          </a:p>
        </p:txBody>
      </p:sp>
      <p:sp>
        <p:nvSpPr>
          <p:cNvPr id="23" name="Rechteck 22"/>
          <p:cNvSpPr/>
          <p:nvPr/>
        </p:nvSpPr>
        <p:spPr>
          <a:xfrm>
            <a:off x="1871663" y="938213"/>
            <a:ext cx="752475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736725" y="952500"/>
            <a:ext cx="1116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Al(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g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28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Si</a:t>
            </a:r>
          </a:p>
        </p:txBody>
      </p:sp>
      <p:sp>
        <p:nvSpPr>
          <p:cNvPr id="25" name="Rechteck 24"/>
          <p:cNvSpPr/>
          <p:nvPr/>
        </p:nvSpPr>
        <p:spPr>
          <a:xfrm>
            <a:off x="1662113" y="728663"/>
            <a:ext cx="442912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550988" y="657225"/>
            <a:ext cx="885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Al(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p,p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‘)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In-beam measurements @ HORUS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199063" y="6113463"/>
            <a:ext cx="35814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 b="1">
                <a:solidFill>
                  <a:schemeClr val="accent2"/>
                </a:solidFill>
              </a:rPr>
              <a:t>Partial cross sections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199063" y="6113463"/>
            <a:ext cx="35877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t</a:t>
            </a:r>
            <a:r>
              <a:rPr lang="de-DE" sz="1800" b="1" smtClean="0">
                <a:solidFill>
                  <a:srgbClr val="FF0000"/>
                </a:solidFill>
              </a:rPr>
              <a:t>otal </a:t>
            </a:r>
            <a:r>
              <a:rPr lang="de-DE" sz="1800" b="1">
                <a:solidFill>
                  <a:srgbClr val="FF0000"/>
                </a:solidFill>
              </a:rPr>
              <a:t>cross section</a:t>
            </a:r>
          </a:p>
        </p:txBody>
      </p:sp>
      <p:pic>
        <p:nvPicPr>
          <p:cNvPr id="1032" name="Picture 4" descr="92Mo_p_g_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2300"/>
            <a:ext cx="4767263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5" descr="92Mo_p_g_DecaySche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819150"/>
            <a:ext cx="3406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3009900" y="798513"/>
            <a:ext cx="1482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700" b="1" baseline="30000"/>
              <a:t>92</a:t>
            </a:r>
            <a:r>
              <a:rPr lang="de-DE" sz="1700" b="1"/>
              <a:t>Mo(p,</a:t>
            </a:r>
            <a:r>
              <a:rPr lang="de-DE" sz="1700" b="1">
                <a:latin typeface="Symbol" pitchFamily="18" charset="2"/>
              </a:rPr>
              <a:t>g</a:t>
            </a:r>
            <a:r>
              <a:rPr lang="de-DE" sz="1700" b="1"/>
              <a:t>)</a:t>
            </a:r>
            <a:r>
              <a:rPr lang="de-DE" sz="1700" b="1" baseline="30000"/>
              <a:t>93</a:t>
            </a:r>
            <a:r>
              <a:rPr lang="de-DE" sz="1700" b="1"/>
              <a:t>Tc</a:t>
            </a:r>
            <a:endParaRPr lang="de-DE" sz="1700"/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5934075" y="963613"/>
          <a:ext cx="1922463" cy="5040312"/>
        </p:xfrm>
        <a:graphic>
          <a:graphicData uri="http://schemas.openxmlformats.org/presentationml/2006/ole">
            <p:oleObj spid="_x0000_s202754" name="CorelDRAW" r:id="rId5" imgW="1987200" imgH="5064840" progId="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5524500" y="963613"/>
          <a:ext cx="1727200" cy="5040312"/>
        </p:xfrm>
        <a:graphic>
          <a:graphicData uri="http://schemas.openxmlformats.org/presentationml/2006/ole">
            <p:oleObj spid="_x0000_s202755" name="CorelDRAW" r:id="rId6" imgW="1400760" imgH="5064840" progId="">
              <p:embed/>
            </p:oleObj>
          </a:graphicData>
        </a:graphic>
      </p:graphicFrame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407025" y="573088"/>
            <a:ext cx="33353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700" b="1" baseline="30000"/>
              <a:t>93</a:t>
            </a:r>
            <a:r>
              <a:rPr lang="de-DE" sz="1700" b="1"/>
              <a:t>Tc</a:t>
            </a: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527050" y="2471738"/>
            <a:ext cx="1638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700"/>
              <a:t>E</a:t>
            </a:r>
            <a:r>
              <a:rPr lang="de-DE" sz="1700" baseline="-25000"/>
              <a:t>p</a:t>
            </a:r>
            <a:r>
              <a:rPr lang="de-DE" sz="1700"/>
              <a:t>= 3300 keV</a:t>
            </a:r>
          </a:p>
          <a:p>
            <a:r>
              <a:rPr lang="de-DE" sz="1700"/>
              <a:t>Q = 4087 keV</a:t>
            </a: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5364163" y="892175"/>
            <a:ext cx="3384550" cy="142875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09588" y="4970463"/>
            <a:ext cx="328487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700" smtClean="0">
                <a:solidFill>
                  <a:schemeClr val="accent2"/>
                </a:solidFill>
              </a:rPr>
              <a:t>de-excitation </a:t>
            </a:r>
            <a:r>
              <a:rPr lang="de-DE" sz="1700">
                <a:solidFill>
                  <a:schemeClr val="accent2"/>
                </a:solidFill>
              </a:rPr>
              <a:t>of </a:t>
            </a:r>
            <a:r>
              <a:rPr lang="de-DE" sz="1700" smtClean="0">
                <a:solidFill>
                  <a:schemeClr val="accent2"/>
                </a:solidFill>
              </a:rPr>
              <a:t>compound </a:t>
            </a:r>
            <a:r>
              <a:rPr lang="de-DE" sz="1700">
                <a:solidFill>
                  <a:schemeClr val="accent2"/>
                </a:solidFill>
              </a:rPr>
              <a:t>state</a:t>
            </a:r>
          </a:p>
          <a:p>
            <a:r>
              <a:rPr lang="de-DE" sz="1700">
                <a:solidFill>
                  <a:srgbClr val="FF0000"/>
                </a:solidFill>
              </a:rPr>
              <a:t>t</a:t>
            </a:r>
            <a:r>
              <a:rPr lang="de-DE" sz="1700" smtClean="0">
                <a:solidFill>
                  <a:srgbClr val="FF0000"/>
                </a:solidFill>
              </a:rPr>
              <a:t>ransitions </a:t>
            </a:r>
            <a:r>
              <a:rPr lang="de-DE" sz="1700">
                <a:solidFill>
                  <a:srgbClr val="FF0000"/>
                </a:solidFill>
              </a:rPr>
              <a:t>to ground </a:t>
            </a:r>
            <a:r>
              <a:rPr lang="de-DE" sz="1700" smtClean="0">
                <a:solidFill>
                  <a:srgbClr val="FF0000"/>
                </a:solidFill>
              </a:rPr>
              <a:t>state</a:t>
            </a:r>
            <a:endParaRPr lang="de-DE" sz="1700">
              <a:solidFill>
                <a:srgbClr val="FF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381250" y="3551238"/>
            <a:ext cx="627063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152650" y="3460750"/>
            <a:ext cx="10842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19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F(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16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O</a:t>
            </a:r>
          </a:p>
        </p:txBody>
      </p:sp>
      <p:sp>
        <p:nvSpPr>
          <p:cNvPr id="22" name="Rechteck 21"/>
          <p:cNvSpPr/>
          <p:nvPr/>
        </p:nvSpPr>
        <p:spPr>
          <a:xfrm>
            <a:off x="2271713" y="1433513"/>
            <a:ext cx="82708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168525" y="1401763"/>
            <a:ext cx="1116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Al(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g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28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Si</a:t>
            </a:r>
          </a:p>
        </p:txBody>
      </p:sp>
      <p:sp>
        <p:nvSpPr>
          <p:cNvPr id="23" name="Rechteck 22"/>
          <p:cNvSpPr/>
          <p:nvPr/>
        </p:nvSpPr>
        <p:spPr>
          <a:xfrm>
            <a:off x="1871663" y="938213"/>
            <a:ext cx="752475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736725" y="952500"/>
            <a:ext cx="1116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Al(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g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28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Si</a:t>
            </a:r>
          </a:p>
        </p:txBody>
      </p:sp>
      <p:sp>
        <p:nvSpPr>
          <p:cNvPr id="25" name="Rechteck 24"/>
          <p:cNvSpPr/>
          <p:nvPr/>
        </p:nvSpPr>
        <p:spPr>
          <a:xfrm>
            <a:off x="1662113" y="728663"/>
            <a:ext cx="442912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550988" y="657225"/>
            <a:ext cx="885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Al(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p,p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‘)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In-beam measurements @ HORUS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199063" y="6113463"/>
            <a:ext cx="35814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 b="1">
                <a:solidFill>
                  <a:schemeClr val="accent2"/>
                </a:solidFill>
              </a:rPr>
              <a:t>Partial cross sections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199063" y="6113463"/>
            <a:ext cx="35877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 b="1">
                <a:solidFill>
                  <a:srgbClr val="FF0000"/>
                </a:solidFill>
              </a:rPr>
              <a:t>Total cross section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199063" y="6113463"/>
            <a:ext cx="37592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8000"/>
                </a:solidFill>
              </a:rPr>
              <a:t>p</a:t>
            </a:r>
            <a:r>
              <a:rPr lang="de-DE" sz="1800" b="1" smtClean="0">
                <a:solidFill>
                  <a:srgbClr val="008000"/>
                </a:solidFill>
              </a:rPr>
              <a:t>roduction </a:t>
            </a:r>
            <a:r>
              <a:rPr lang="de-DE" sz="1800" b="1">
                <a:solidFill>
                  <a:srgbClr val="008000"/>
                </a:solidFill>
              </a:rPr>
              <a:t>of 1</a:t>
            </a:r>
            <a:r>
              <a:rPr lang="de-DE" sz="1800" b="1" baseline="30000">
                <a:solidFill>
                  <a:srgbClr val="008000"/>
                </a:solidFill>
              </a:rPr>
              <a:t>st</a:t>
            </a:r>
            <a:r>
              <a:rPr lang="de-DE" sz="1800" b="1">
                <a:solidFill>
                  <a:srgbClr val="008000"/>
                </a:solidFill>
              </a:rPr>
              <a:t> excited state</a:t>
            </a:r>
          </a:p>
        </p:txBody>
      </p:sp>
      <p:pic>
        <p:nvPicPr>
          <p:cNvPr id="1032" name="Picture 4" descr="92Mo_p_g_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2300"/>
            <a:ext cx="4767263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5" descr="92Mo_p_g_DecaySche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819150"/>
            <a:ext cx="3406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3009900" y="798513"/>
            <a:ext cx="1482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700" b="1" baseline="30000"/>
              <a:t>92</a:t>
            </a:r>
            <a:r>
              <a:rPr lang="de-DE" sz="1700" b="1"/>
              <a:t>Mo(p,</a:t>
            </a:r>
            <a:r>
              <a:rPr lang="de-DE" sz="1700" b="1">
                <a:latin typeface="Symbol" pitchFamily="18" charset="2"/>
              </a:rPr>
              <a:t>g</a:t>
            </a:r>
            <a:r>
              <a:rPr lang="de-DE" sz="1700" b="1"/>
              <a:t>)</a:t>
            </a:r>
            <a:r>
              <a:rPr lang="de-DE" sz="1700" b="1" baseline="30000"/>
              <a:t>93</a:t>
            </a:r>
            <a:r>
              <a:rPr lang="de-DE" sz="1700" b="1"/>
              <a:t>Tc</a:t>
            </a:r>
            <a:endParaRPr lang="de-DE" sz="1700"/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5934075" y="963613"/>
          <a:ext cx="1922463" cy="5040312"/>
        </p:xfrm>
        <a:graphic>
          <a:graphicData uri="http://schemas.openxmlformats.org/presentationml/2006/ole">
            <p:oleObj spid="_x0000_s203778" name="CorelDRAW" r:id="rId5" imgW="1987200" imgH="5064840" progId="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5524500" y="963613"/>
          <a:ext cx="1727200" cy="5040312"/>
        </p:xfrm>
        <a:graphic>
          <a:graphicData uri="http://schemas.openxmlformats.org/presentationml/2006/ole">
            <p:oleObj spid="_x0000_s203779" name="CorelDRAW" r:id="rId6" imgW="1400760" imgH="5064840" progId="">
              <p:embed/>
            </p:oleObj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6872288" y="981075"/>
          <a:ext cx="1049337" cy="4751388"/>
        </p:xfrm>
        <a:graphic>
          <a:graphicData uri="http://schemas.openxmlformats.org/presentationml/2006/ole">
            <p:oleObj spid="_x0000_s203780" name="CorelDRAW" r:id="rId7" imgW="1583640" imgH="4771080" progId="">
              <p:embed/>
            </p:oleObj>
          </a:graphicData>
        </a:graphic>
      </p:graphicFrame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407025" y="573088"/>
            <a:ext cx="33353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700" b="1" baseline="30000"/>
              <a:t>93</a:t>
            </a:r>
            <a:r>
              <a:rPr lang="de-DE" sz="1700" b="1"/>
              <a:t>Tc</a:t>
            </a: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527050" y="2471738"/>
            <a:ext cx="1638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700"/>
              <a:t>E</a:t>
            </a:r>
            <a:r>
              <a:rPr lang="de-DE" sz="1700" baseline="-25000"/>
              <a:t>p</a:t>
            </a:r>
            <a:r>
              <a:rPr lang="de-DE" sz="1700"/>
              <a:t>= 3300 keV</a:t>
            </a:r>
          </a:p>
          <a:p>
            <a:r>
              <a:rPr lang="de-DE" sz="1700"/>
              <a:t>Q = 4087 keV</a:t>
            </a: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5364163" y="892175"/>
            <a:ext cx="3384550" cy="142875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09588" y="4970463"/>
            <a:ext cx="328487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700" smtClean="0">
                <a:solidFill>
                  <a:schemeClr val="accent2"/>
                </a:solidFill>
              </a:rPr>
              <a:t>de-excitation </a:t>
            </a:r>
            <a:r>
              <a:rPr lang="de-DE" sz="1700">
                <a:solidFill>
                  <a:schemeClr val="accent2"/>
                </a:solidFill>
              </a:rPr>
              <a:t>of </a:t>
            </a:r>
            <a:r>
              <a:rPr lang="de-DE" sz="1700" smtClean="0">
                <a:solidFill>
                  <a:schemeClr val="accent2"/>
                </a:solidFill>
              </a:rPr>
              <a:t>compound </a:t>
            </a:r>
            <a:r>
              <a:rPr lang="de-DE" sz="1700">
                <a:solidFill>
                  <a:schemeClr val="accent2"/>
                </a:solidFill>
              </a:rPr>
              <a:t>state</a:t>
            </a:r>
          </a:p>
          <a:p>
            <a:r>
              <a:rPr lang="de-DE" sz="1700">
                <a:solidFill>
                  <a:srgbClr val="FF0000"/>
                </a:solidFill>
              </a:rPr>
              <a:t>t</a:t>
            </a:r>
            <a:r>
              <a:rPr lang="de-DE" sz="1700" smtClean="0">
                <a:solidFill>
                  <a:srgbClr val="FF0000"/>
                </a:solidFill>
              </a:rPr>
              <a:t>ransitions </a:t>
            </a:r>
            <a:r>
              <a:rPr lang="de-DE" sz="1700">
                <a:solidFill>
                  <a:srgbClr val="FF0000"/>
                </a:solidFill>
              </a:rPr>
              <a:t>to ground state</a:t>
            </a:r>
          </a:p>
          <a:p>
            <a:r>
              <a:rPr lang="de-DE" sz="1700" smtClean="0">
                <a:solidFill>
                  <a:srgbClr val="008000"/>
                </a:solidFill>
              </a:rPr>
              <a:t>transitions </a:t>
            </a:r>
            <a:r>
              <a:rPr lang="de-DE" sz="1700">
                <a:solidFill>
                  <a:srgbClr val="008000"/>
                </a:solidFill>
              </a:rPr>
              <a:t>to 1</a:t>
            </a:r>
            <a:r>
              <a:rPr lang="de-DE" sz="1700" baseline="30000">
                <a:solidFill>
                  <a:srgbClr val="008000"/>
                </a:solidFill>
              </a:rPr>
              <a:t>st</a:t>
            </a:r>
            <a:r>
              <a:rPr lang="de-DE" sz="1700">
                <a:solidFill>
                  <a:srgbClr val="008000"/>
                </a:solidFill>
              </a:rPr>
              <a:t> excited state</a:t>
            </a:r>
          </a:p>
        </p:txBody>
      </p:sp>
      <p:sp>
        <p:nvSpPr>
          <p:cNvPr id="19" name="Rechteck 18"/>
          <p:cNvSpPr/>
          <p:nvPr/>
        </p:nvSpPr>
        <p:spPr>
          <a:xfrm>
            <a:off x="2381250" y="3551238"/>
            <a:ext cx="627063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152650" y="3460750"/>
            <a:ext cx="10842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19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F(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16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O</a:t>
            </a:r>
          </a:p>
        </p:txBody>
      </p:sp>
      <p:sp>
        <p:nvSpPr>
          <p:cNvPr id="22" name="Rechteck 21"/>
          <p:cNvSpPr/>
          <p:nvPr/>
        </p:nvSpPr>
        <p:spPr>
          <a:xfrm>
            <a:off x="2271713" y="1433513"/>
            <a:ext cx="82708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168525" y="1401763"/>
            <a:ext cx="1116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Al(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g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28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Si</a:t>
            </a:r>
          </a:p>
        </p:txBody>
      </p:sp>
      <p:sp>
        <p:nvSpPr>
          <p:cNvPr id="23" name="Rechteck 22"/>
          <p:cNvSpPr/>
          <p:nvPr/>
        </p:nvSpPr>
        <p:spPr>
          <a:xfrm>
            <a:off x="1871663" y="938213"/>
            <a:ext cx="752475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736725" y="952500"/>
            <a:ext cx="1116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Al(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g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28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Si</a:t>
            </a:r>
          </a:p>
        </p:txBody>
      </p:sp>
      <p:sp>
        <p:nvSpPr>
          <p:cNvPr id="25" name="Rechteck 24"/>
          <p:cNvSpPr/>
          <p:nvPr/>
        </p:nvSpPr>
        <p:spPr>
          <a:xfrm>
            <a:off x="1662113" y="728663"/>
            <a:ext cx="442912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550988" y="657225"/>
            <a:ext cx="885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aseline="300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Al(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p,p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‘)</a:t>
            </a:r>
          </a:p>
        </p:txBody>
      </p:sp>
      <p:sp>
        <p:nvSpPr>
          <p:cNvPr id="27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In-beam measurements @ HORUS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wq_92mo_1.png"/>
          <p:cNvPicPr>
            <a:picLocks noChangeAspect="1"/>
          </p:cNvPicPr>
          <p:nvPr/>
        </p:nvPicPr>
        <p:blipFill>
          <a:blip r:embed="rId2" cstate="print"/>
          <a:srcRect l="8144" t="10416" r="5729" b="11458"/>
          <a:stretch>
            <a:fillRect/>
          </a:stretch>
        </p:blipFill>
        <p:spPr>
          <a:xfrm>
            <a:off x="750067" y="857232"/>
            <a:ext cx="7643866" cy="5357850"/>
          </a:xfrm>
          <a:prstGeom prst="rect">
            <a:avLst/>
          </a:prstGeom>
        </p:spPr>
      </p:pic>
      <p:sp>
        <p:nvSpPr>
          <p:cNvPr id="26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</a:t>
            </a:r>
            <a:r>
              <a:rPr kumimoji="0" lang="de-DE" sz="2800" b="0" i="0" u="none" strike="noStrike" kern="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92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Mo(p,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214546" y="1000108"/>
            <a:ext cx="226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PRELIMINARY</a:t>
            </a:r>
            <a:endParaRPr lang="de-DE" sz="24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wq_92mo_2.png"/>
          <p:cNvPicPr>
            <a:picLocks noChangeAspect="1"/>
          </p:cNvPicPr>
          <p:nvPr/>
        </p:nvPicPr>
        <p:blipFill>
          <a:blip r:embed="rId2" cstate="print"/>
          <a:srcRect l="8144" t="10416" r="5729" b="12500"/>
          <a:stretch>
            <a:fillRect/>
          </a:stretch>
        </p:blipFill>
        <p:spPr>
          <a:xfrm>
            <a:off x="750067" y="857232"/>
            <a:ext cx="7643866" cy="5286412"/>
          </a:xfrm>
          <a:prstGeom prst="rect">
            <a:avLst/>
          </a:prstGeom>
        </p:spPr>
      </p:pic>
      <p:sp>
        <p:nvSpPr>
          <p:cNvPr id="26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</a:t>
            </a:r>
            <a:r>
              <a:rPr kumimoji="0" lang="de-DE" sz="2800" b="0" i="0" u="none" strike="noStrike" kern="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92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Mo(p,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14546" y="1000108"/>
            <a:ext cx="226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PRELIMINARY</a:t>
            </a:r>
            <a:endParaRPr lang="de-DE" sz="24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wq_92mo_3.png"/>
          <p:cNvPicPr>
            <a:picLocks noChangeAspect="1"/>
          </p:cNvPicPr>
          <p:nvPr/>
        </p:nvPicPr>
        <p:blipFill>
          <a:blip r:embed="rId2" cstate="print"/>
          <a:srcRect l="8144" t="10416" r="5729" b="12500"/>
          <a:stretch>
            <a:fillRect/>
          </a:stretch>
        </p:blipFill>
        <p:spPr>
          <a:xfrm>
            <a:off x="750067" y="857232"/>
            <a:ext cx="7643866" cy="5286412"/>
          </a:xfrm>
          <a:prstGeom prst="rect">
            <a:avLst/>
          </a:prstGeom>
        </p:spPr>
      </p:pic>
      <p:sp>
        <p:nvSpPr>
          <p:cNvPr id="26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</a:t>
            </a:r>
            <a:r>
              <a:rPr kumimoji="0" lang="de-DE" sz="2800" b="0" i="0" u="none" strike="noStrike" kern="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92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Mo(p,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14546" y="1000108"/>
            <a:ext cx="226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PRELIMINARY</a:t>
            </a:r>
            <a:endParaRPr lang="de-DE" sz="24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wq_92mo_4.png"/>
          <p:cNvPicPr>
            <a:picLocks noChangeAspect="1"/>
          </p:cNvPicPr>
          <p:nvPr/>
        </p:nvPicPr>
        <p:blipFill>
          <a:blip r:embed="rId2" cstate="print"/>
          <a:srcRect l="8144" t="10416" r="5729" b="12500"/>
          <a:stretch>
            <a:fillRect/>
          </a:stretch>
        </p:blipFill>
        <p:spPr>
          <a:xfrm>
            <a:off x="750067" y="857232"/>
            <a:ext cx="7643866" cy="5286412"/>
          </a:xfrm>
          <a:prstGeom prst="rect">
            <a:avLst/>
          </a:prstGeom>
        </p:spPr>
      </p:pic>
      <p:sp>
        <p:nvSpPr>
          <p:cNvPr id="26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</a:t>
            </a:r>
            <a:r>
              <a:rPr kumimoji="0" lang="de-DE" sz="2800" b="0" i="0" u="none" strike="noStrike" kern="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92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Mo(p,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14546" y="1000108"/>
            <a:ext cx="226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PRELIMINARY</a:t>
            </a:r>
            <a:endParaRPr lang="de-DE" sz="24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28"/>
          <p:cNvGrpSpPr/>
          <p:nvPr/>
        </p:nvGrpSpPr>
        <p:grpSpPr>
          <a:xfrm>
            <a:off x="785754" y="1571612"/>
            <a:ext cx="3500462" cy="2643206"/>
            <a:chOff x="714348" y="1785926"/>
            <a:chExt cx="3357586" cy="2500330"/>
          </a:xfrm>
        </p:grpSpPr>
        <p:sp>
          <p:nvSpPr>
            <p:cNvPr id="10" name="Rechteck 9"/>
            <p:cNvSpPr/>
            <p:nvPr/>
          </p:nvSpPr>
          <p:spPr>
            <a:xfrm>
              <a:off x="714348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1571604" y="3500438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3286116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428860" y="3500438"/>
              <a:ext cx="78581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286116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2428860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571604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714348" y="2643182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3286116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2428860" y="1785926"/>
              <a:ext cx="785818" cy="785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1571604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714348" y="1785926"/>
              <a:ext cx="785818" cy="785818"/>
            </a:xfrm>
            <a:prstGeom prst="rect">
              <a:avLst/>
            </a:prstGeom>
            <a:solidFill>
              <a:srgbClr val="F3A3A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714348" y="3643314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bg1"/>
                  </a:solidFill>
                </a:rPr>
                <a:t>92</a:t>
              </a:r>
              <a:r>
                <a:rPr lang="de-DE" smtClean="0">
                  <a:solidFill>
                    <a:schemeClr val="bg1"/>
                  </a:solidFill>
                </a:rPr>
                <a:t>Mo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428860" y="3643314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bg1"/>
                  </a:solidFill>
                </a:rPr>
                <a:t>94</a:t>
              </a:r>
              <a:r>
                <a:rPr lang="de-DE" smtClean="0">
                  <a:solidFill>
                    <a:schemeClr val="bg1"/>
                  </a:solidFill>
                </a:rPr>
                <a:t>Mo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286116" y="3643314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bg1"/>
                  </a:solidFill>
                </a:rPr>
                <a:t>95</a:t>
              </a:r>
              <a:r>
                <a:rPr lang="de-DE" smtClean="0">
                  <a:solidFill>
                    <a:schemeClr val="bg1"/>
                  </a:solidFill>
                </a:rPr>
                <a:t>Mo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571604" y="3643314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93</a:t>
              </a:r>
              <a:r>
                <a:rPr lang="de-DE" smtClean="0">
                  <a:solidFill>
                    <a:schemeClr val="tx2"/>
                  </a:solidFill>
                </a:rPr>
                <a:t>Mo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14348" y="2786058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93</a:t>
              </a:r>
              <a:r>
                <a:rPr lang="de-DE" smtClean="0">
                  <a:solidFill>
                    <a:schemeClr val="tx2"/>
                  </a:solidFill>
                </a:rPr>
                <a:t>Tc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571604" y="2786058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94</a:t>
              </a:r>
              <a:r>
                <a:rPr lang="de-DE" smtClean="0">
                  <a:solidFill>
                    <a:schemeClr val="tx2"/>
                  </a:solidFill>
                </a:rPr>
                <a:t>Tc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428860" y="2786058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95</a:t>
              </a:r>
              <a:r>
                <a:rPr lang="de-DE" smtClean="0">
                  <a:solidFill>
                    <a:schemeClr val="tx2"/>
                  </a:solidFill>
                </a:rPr>
                <a:t>Tc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286116" y="2786058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96</a:t>
              </a:r>
              <a:r>
                <a:rPr lang="de-DE" smtClean="0">
                  <a:solidFill>
                    <a:schemeClr val="tx2"/>
                  </a:solidFill>
                </a:rPr>
                <a:t>Tc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3286116" y="1928802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97</a:t>
              </a:r>
              <a:r>
                <a:rPr lang="de-DE" smtClean="0">
                  <a:solidFill>
                    <a:schemeClr val="tx2"/>
                  </a:solidFill>
                </a:rPr>
                <a:t>Ru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428860" y="1928802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bg1"/>
                  </a:solidFill>
                </a:rPr>
                <a:t>96</a:t>
              </a:r>
              <a:r>
                <a:rPr lang="de-DE" smtClean="0">
                  <a:solidFill>
                    <a:schemeClr val="bg1"/>
                  </a:solidFill>
                </a:rPr>
                <a:t>Ru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1571604" y="1928802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95</a:t>
              </a:r>
              <a:r>
                <a:rPr lang="de-DE" smtClean="0">
                  <a:solidFill>
                    <a:schemeClr val="tx2"/>
                  </a:solidFill>
                </a:rPr>
                <a:t>Ru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714348" y="1928802"/>
              <a:ext cx="785818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smtClean="0">
                  <a:solidFill>
                    <a:schemeClr val="tx2"/>
                  </a:solidFill>
                </a:rPr>
                <a:t>94</a:t>
              </a:r>
              <a:r>
                <a:rPr lang="de-DE" smtClean="0">
                  <a:solidFill>
                    <a:schemeClr val="tx2"/>
                  </a:solidFill>
                </a:rPr>
                <a:t>Ru</a:t>
              </a:r>
              <a:endParaRPr lang="de-DE">
                <a:solidFill>
                  <a:schemeClr val="tx2"/>
                </a:solidFill>
              </a:endParaRPr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00166" y="2143116"/>
            <a:ext cx="78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0000"/>
                </a:solidFill>
              </a:rPr>
              <a:t>(</a:t>
            </a:r>
            <a:r>
              <a:rPr lang="de-DE" sz="2400" b="1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2400" b="1">
                <a:solidFill>
                  <a:srgbClr val="FF0000"/>
                </a:solidFill>
              </a:rPr>
              <a:t>,</a:t>
            </a:r>
            <a:r>
              <a:rPr lang="de-DE" sz="2400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de-DE" sz="24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1285852" y="2000240"/>
            <a:ext cx="1663700" cy="1689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In-beam measurements @ HORUS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Inhaltsplatzhalter 32"/>
          <p:cNvSpPr txBox="1">
            <a:spLocks/>
          </p:cNvSpPr>
          <p:nvPr/>
        </p:nvSpPr>
        <p:spPr bwMode="auto">
          <a:xfrm>
            <a:off x="571472" y="928670"/>
            <a:ext cx="4214842" cy="7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tabLst/>
              <a:defRPr/>
            </a:pPr>
            <a:r>
              <a:rPr lang="de-DE" sz="2400" kern="0" smtClean="0"/>
              <a:t>Test experiment for </a:t>
            </a:r>
            <a:r>
              <a:rPr lang="de-DE" sz="2400" kern="0" baseline="30000" smtClean="0"/>
              <a:t>92</a:t>
            </a:r>
            <a:r>
              <a:rPr lang="de-DE" sz="2400" kern="0" smtClean="0"/>
              <a:t>Mo(</a:t>
            </a:r>
            <a:r>
              <a:rPr lang="de-DE" sz="2400" kern="0" smtClean="0">
                <a:latin typeface="Symbol" pitchFamily="18" charset="2"/>
              </a:rPr>
              <a:t>a</a:t>
            </a:r>
            <a:r>
              <a:rPr lang="de-DE" sz="2400" kern="0" smtClean="0"/>
              <a:t>,</a:t>
            </a:r>
            <a:r>
              <a:rPr lang="de-DE" sz="2400" kern="0" smtClean="0">
                <a:latin typeface="Symbol" pitchFamily="18" charset="2"/>
              </a:rPr>
              <a:t>g</a:t>
            </a:r>
            <a:r>
              <a:rPr lang="de-DE" sz="2400" kern="0" smtClean="0"/>
              <a:t>)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Inhaltsplatzhalter 2"/>
          <p:cNvSpPr txBox="1">
            <a:spLocks/>
          </p:cNvSpPr>
          <p:nvPr/>
        </p:nvSpPr>
        <p:spPr bwMode="auto">
          <a:xfrm>
            <a:off x="4357686" y="1428736"/>
            <a:ext cx="47863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r>
              <a:rPr lang="de-DE" sz="2400" kern="0" smtClean="0"/>
              <a:t>comparison with in-beam measurement using 4</a:t>
            </a:r>
            <a:r>
              <a:rPr lang="de-DE" sz="2400" kern="0" smtClean="0">
                <a:latin typeface="Symbol" pitchFamily="18" charset="2"/>
              </a:rPr>
              <a:t>p</a:t>
            </a:r>
            <a:r>
              <a:rPr lang="de-DE" sz="2400" kern="0" smtClean="0"/>
              <a:t> NaI detector (to be published)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66000"/>
              <a:buBlip>
                <a:blip r:embed="rId2"/>
              </a:buBlip>
              <a:defRPr/>
            </a:pPr>
            <a:r>
              <a:rPr lang="de-DE" sz="2400" kern="0" smtClean="0">
                <a:latin typeface="Symbol" pitchFamily="18" charset="2"/>
              </a:rPr>
              <a:t>a</a:t>
            </a:r>
            <a:r>
              <a:rPr lang="de-DE" sz="2400" kern="0" smtClean="0"/>
              <a:t> energies </a:t>
            </a:r>
            <a:r>
              <a:rPr lang="de-DE" sz="2400" smtClean="0"/>
              <a:t>~ 9.3 - 10 MeV</a:t>
            </a:r>
            <a:br>
              <a:rPr lang="de-DE" sz="2400" smtClean="0"/>
            </a:br>
            <a:r>
              <a:rPr lang="de-DE" sz="2400" smtClean="0"/>
              <a:t>Gamow window: 5.5 – 8.6 MeV</a:t>
            </a:r>
            <a:br>
              <a:rPr lang="de-DE" sz="2400" smtClean="0"/>
            </a:br>
            <a:r>
              <a:rPr lang="de-DE" sz="2400" smtClean="0"/>
              <a:t>current ~ 30 pnA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92Mo_p_a_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892175"/>
            <a:ext cx="896143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6702425" y="1004888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aseline="30000"/>
              <a:t>92</a:t>
            </a:r>
            <a:r>
              <a:rPr lang="de-DE" sz="2400"/>
              <a:t>Mo(</a:t>
            </a:r>
            <a:r>
              <a:rPr lang="de-DE" sz="2400">
                <a:latin typeface="Symbol" pitchFamily="18" charset="2"/>
              </a:rPr>
              <a:t>a</a:t>
            </a:r>
            <a:r>
              <a:rPr lang="de-DE" sz="2400"/>
              <a:t>,</a:t>
            </a:r>
            <a:r>
              <a:rPr lang="de-DE" sz="2400">
                <a:latin typeface="Symbol" pitchFamily="18" charset="2"/>
              </a:rPr>
              <a:t>g</a:t>
            </a:r>
            <a:r>
              <a:rPr lang="de-DE" sz="2400"/>
              <a:t>)</a:t>
            </a:r>
            <a:r>
              <a:rPr lang="de-DE" sz="2400" baseline="30000"/>
              <a:t>96</a:t>
            </a:r>
            <a:r>
              <a:rPr lang="de-DE" sz="2400"/>
              <a:t>Ru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154113" y="1819275"/>
            <a:ext cx="1638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/>
              <a:t>E</a:t>
            </a:r>
            <a:r>
              <a:rPr lang="de-DE" sz="1800" b="1" baseline="-25000">
                <a:latin typeface="Symbol" pitchFamily="18" charset="2"/>
              </a:rPr>
              <a:t>a</a:t>
            </a:r>
            <a:r>
              <a:rPr lang="de-DE" sz="1800" b="1"/>
              <a:t>= 9300 keV</a:t>
            </a:r>
          </a:p>
          <a:p>
            <a:r>
              <a:rPr lang="de-DE" sz="1800" b="1"/>
              <a:t>Q = 1692 keV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41325" y="3116263"/>
            <a:ext cx="515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Many background reactions: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73075" y="3625850"/>
            <a:ext cx="1947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3333FF"/>
                </a:solidFill>
              </a:rPr>
              <a:t>Target chamber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30</a:t>
            </a:r>
            <a:r>
              <a:rPr lang="de-DE" sz="1800"/>
              <a:t>P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,p)</a:t>
            </a:r>
            <a:r>
              <a:rPr lang="de-DE" sz="1800" baseline="30000"/>
              <a:t>30</a:t>
            </a:r>
            <a:r>
              <a:rPr lang="de-DE" sz="1800"/>
              <a:t>Si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‘)</a:t>
            </a:r>
            <a:r>
              <a:rPr lang="de-DE" sz="1800" baseline="30000"/>
              <a:t>27</a:t>
            </a:r>
            <a:r>
              <a:rPr lang="de-DE" sz="1800"/>
              <a:t>Al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1092200" y="4970463"/>
            <a:ext cx="463550" cy="519112"/>
          </a:xfrm>
          <a:prstGeom prst="downArrow">
            <a:avLst>
              <a:gd name="adj1" fmla="val 50000"/>
              <a:gd name="adj2" fmla="val 27997"/>
            </a:avLst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80975" y="5627688"/>
            <a:ext cx="220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3333FF"/>
                </a:solidFill>
              </a:rPr>
              <a:t>Tantalum coating</a:t>
            </a:r>
          </a:p>
          <a:p>
            <a:r>
              <a:rPr lang="de-DE" sz="1800" b="1">
                <a:solidFill>
                  <a:srgbClr val="3333FF"/>
                </a:solidFill>
              </a:rPr>
              <a:t>of chamber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229600" cy="549275"/>
          </a:xfrm>
        </p:spPr>
        <p:txBody>
          <a:bodyPr/>
          <a:lstStyle/>
          <a:p>
            <a:r>
              <a:rPr lang="de-DE" smtClean="0"/>
              <a:t>In-beam measurements @ HORUS</a:t>
            </a:r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92Mo_p_a_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892175"/>
            <a:ext cx="896143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6702425" y="1004888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aseline="30000"/>
              <a:t>92</a:t>
            </a:r>
            <a:r>
              <a:rPr lang="de-DE" sz="2400"/>
              <a:t>Mo(</a:t>
            </a:r>
            <a:r>
              <a:rPr lang="de-DE" sz="2400">
                <a:latin typeface="Symbol" pitchFamily="18" charset="2"/>
              </a:rPr>
              <a:t>a</a:t>
            </a:r>
            <a:r>
              <a:rPr lang="de-DE" sz="2400"/>
              <a:t>,</a:t>
            </a:r>
            <a:r>
              <a:rPr lang="de-DE" sz="2400">
                <a:latin typeface="Symbol" pitchFamily="18" charset="2"/>
              </a:rPr>
              <a:t>g</a:t>
            </a:r>
            <a:r>
              <a:rPr lang="de-DE" sz="2400"/>
              <a:t>)</a:t>
            </a:r>
            <a:r>
              <a:rPr lang="de-DE" sz="2400" baseline="30000"/>
              <a:t>96</a:t>
            </a:r>
            <a:r>
              <a:rPr lang="de-DE" sz="2400"/>
              <a:t>Ru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154113" y="1819275"/>
            <a:ext cx="1638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/>
              <a:t>E</a:t>
            </a:r>
            <a:r>
              <a:rPr lang="de-DE" sz="1800" b="1" baseline="-25000">
                <a:latin typeface="Symbol" pitchFamily="18" charset="2"/>
              </a:rPr>
              <a:t>a</a:t>
            </a:r>
            <a:r>
              <a:rPr lang="de-DE" sz="1800" b="1"/>
              <a:t>= 9300 keV</a:t>
            </a:r>
          </a:p>
          <a:p>
            <a:r>
              <a:rPr lang="de-DE" sz="1800" b="1"/>
              <a:t>Q = 1692 keV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41325" y="3116263"/>
            <a:ext cx="515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smtClean="0"/>
              <a:t>Many </a:t>
            </a:r>
            <a:r>
              <a:rPr lang="de-DE" sz="2400"/>
              <a:t>background reactions: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73075" y="3625850"/>
            <a:ext cx="1947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3333FF"/>
                </a:solidFill>
              </a:rPr>
              <a:t>Target chamber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30</a:t>
            </a:r>
            <a:r>
              <a:rPr lang="de-DE" sz="1800"/>
              <a:t>P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,p)</a:t>
            </a:r>
            <a:r>
              <a:rPr lang="de-DE" sz="1800" baseline="30000"/>
              <a:t>30</a:t>
            </a:r>
            <a:r>
              <a:rPr lang="de-DE" sz="1800"/>
              <a:t>Si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‘)</a:t>
            </a:r>
            <a:r>
              <a:rPr lang="de-DE" sz="1800" baseline="30000"/>
              <a:t>27</a:t>
            </a:r>
            <a:r>
              <a:rPr lang="de-DE" sz="1800"/>
              <a:t>Al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481263" y="3651250"/>
            <a:ext cx="2560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FF0000"/>
                </a:solidFill>
              </a:rPr>
              <a:t>Target contaminants</a:t>
            </a:r>
            <a:r>
              <a:rPr lang="de-DE" sz="1800"/>
              <a:t> </a:t>
            </a:r>
          </a:p>
          <a:p>
            <a:pPr>
              <a:buFontTx/>
              <a:buChar char="•"/>
            </a:pPr>
            <a:r>
              <a:rPr lang="de-DE" sz="1800" baseline="30000"/>
              <a:t> 13</a:t>
            </a:r>
            <a:r>
              <a:rPr lang="de-DE" sz="1800"/>
              <a:t>C(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16</a:t>
            </a:r>
            <a:r>
              <a:rPr lang="de-DE" sz="1800"/>
              <a:t>O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17</a:t>
            </a:r>
            <a:r>
              <a:rPr lang="de-DE" sz="1800"/>
              <a:t>O(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20</a:t>
            </a:r>
            <a:r>
              <a:rPr lang="de-DE" sz="1800"/>
              <a:t>Ne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18</a:t>
            </a:r>
            <a:r>
              <a:rPr lang="de-DE" sz="1800"/>
              <a:t>O(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21</a:t>
            </a:r>
            <a:r>
              <a:rPr lang="de-DE" sz="1800"/>
              <a:t>Ne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1092200" y="4970463"/>
            <a:ext cx="463550" cy="519112"/>
          </a:xfrm>
          <a:prstGeom prst="downArrow">
            <a:avLst>
              <a:gd name="adj1" fmla="val 50000"/>
              <a:gd name="adj2" fmla="val 27997"/>
            </a:avLst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80975" y="5627688"/>
            <a:ext cx="220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3333FF"/>
                </a:solidFill>
              </a:rPr>
              <a:t>Tantalum coating</a:t>
            </a:r>
          </a:p>
          <a:p>
            <a:r>
              <a:rPr lang="de-DE" sz="1800" b="1">
                <a:solidFill>
                  <a:srgbClr val="3333FF"/>
                </a:solidFill>
              </a:rPr>
              <a:t>of chamber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217863" y="4994275"/>
            <a:ext cx="463550" cy="519113"/>
          </a:xfrm>
          <a:prstGeom prst="downArrow">
            <a:avLst>
              <a:gd name="adj1" fmla="val 50000"/>
              <a:gd name="adj2" fmla="val 2799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566988" y="5651500"/>
            <a:ext cx="220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FF0000"/>
                </a:solidFill>
              </a:rPr>
              <a:t>High vacuum or „Cooling Finger“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229600" cy="549275"/>
          </a:xfrm>
        </p:spPr>
        <p:txBody>
          <a:bodyPr/>
          <a:lstStyle/>
          <a:p>
            <a:r>
              <a:rPr lang="de-DE" smtClean="0"/>
              <a:t>In-beam measurements @ HORUS</a:t>
            </a:r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Counting Setup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051"/>
            <a:ext cx="4186238" cy="3092453"/>
          </a:xfrm>
        </p:spPr>
        <p:txBody>
          <a:bodyPr/>
          <a:lstStyle/>
          <a:p>
            <a:r>
              <a:rPr lang="de-DE" smtClean="0"/>
              <a:t>2 HPGe clover detectors</a:t>
            </a:r>
          </a:p>
          <a:p>
            <a:r>
              <a:rPr lang="de-DE" smtClean="0"/>
              <a:t>passive background suppression by Cu and Pb</a:t>
            </a:r>
          </a:p>
          <a:p>
            <a:r>
              <a:rPr lang="de-DE" smtClean="0"/>
              <a:t>low natural background</a:t>
            </a:r>
          </a:p>
          <a:p>
            <a:r>
              <a:rPr lang="de-DE" smtClean="0"/>
              <a:t>covers large solid angle</a:t>
            </a:r>
          </a:p>
          <a:p>
            <a:pPr>
              <a:buNone/>
            </a:pPr>
            <a:endParaRPr lang="de-DE"/>
          </a:p>
        </p:txBody>
      </p:sp>
      <p:pic>
        <p:nvPicPr>
          <p:cNvPr id="6" name="Grafik 5" descr="clover.jpg"/>
          <p:cNvPicPr>
            <a:picLocks noChangeAspect="1"/>
          </p:cNvPicPr>
          <p:nvPr/>
        </p:nvPicPr>
        <p:blipFill>
          <a:blip r:embed="rId2" cstate="print"/>
          <a:srcRect l="13281" t="16774" r="7812"/>
          <a:stretch>
            <a:fillRect/>
          </a:stretch>
        </p:blipFill>
        <p:spPr>
          <a:xfrm>
            <a:off x="1107257" y="4000504"/>
            <a:ext cx="6929486" cy="2480133"/>
          </a:xfrm>
          <a:prstGeom prst="rect">
            <a:avLst/>
          </a:prstGeom>
        </p:spPr>
      </p:pic>
    </p:spTree>
  </p:cSld>
  <p:clrMapOvr>
    <a:masterClrMapping/>
  </p:clrMapOvr>
  <p:transition advClick="0" advTm="70996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92Mo_p_a_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892175"/>
            <a:ext cx="896143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6702425" y="1004888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aseline="30000"/>
              <a:t>92</a:t>
            </a:r>
            <a:r>
              <a:rPr lang="de-DE" sz="2400"/>
              <a:t>Mo(</a:t>
            </a:r>
            <a:r>
              <a:rPr lang="de-DE" sz="2400">
                <a:latin typeface="Symbol" pitchFamily="18" charset="2"/>
              </a:rPr>
              <a:t>a</a:t>
            </a:r>
            <a:r>
              <a:rPr lang="de-DE" sz="2400"/>
              <a:t>,</a:t>
            </a:r>
            <a:r>
              <a:rPr lang="de-DE" sz="2400">
                <a:latin typeface="Symbol" pitchFamily="18" charset="2"/>
              </a:rPr>
              <a:t>g</a:t>
            </a:r>
            <a:r>
              <a:rPr lang="de-DE" sz="2400"/>
              <a:t>)</a:t>
            </a:r>
            <a:r>
              <a:rPr lang="de-DE" sz="2400" baseline="30000"/>
              <a:t>96</a:t>
            </a:r>
            <a:r>
              <a:rPr lang="de-DE" sz="2400"/>
              <a:t>Ru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154113" y="1819275"/>
            <a:ext cx="1638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/>
              <a:t>E</a:t>
            </a:r>
            <a:r>
              <a:rPr lang="de-DE" sz="1800" b="1" baseline="-25000">
                <a:latin typeface="Symbol" pitchFamily="18" charset="2"/>
              </a:rPr>
              <a:t>a</a:t>
            </a:r>
            <a:r>
              <a:rPr lang="de-DE" sz="1800" b="1"/>
              <a:t>= 9300 keV</a:t>
            </a:r>
          </a:p>
          <a:p>
            <a:r>
              <a:rPr lang="de-DE" sz="1800" b="1"/>
              <a:t>Q = 1692 keV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41325" y="3116263"/>
            <a:ext cx="515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Many background reactions: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73075" y="3625850"/>
            <a:ext cx="1947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3333FF"/>
                </a:solidFill>
              </a:rPr>
              <a:t>Target chamber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30</a:t>
            </a:r>
            <a:r>
              <a:rPr lang="de-DE" sz="1800"/>
              <a:t>P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,p)</a:t>
            </a:r>
            <a:r>
              <a:rPr lang="de-DE" sz="1800" baseline="30000"/>
              <a:t>30</a:t>
            </a:r>
            <a:r>
              <a:rPr lang="de-DE" sz="1800"/>
              <a:t>Si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‘)</a:t>
            </a:r>
            <a:r>
              <a:rPr lang="de-DE" sz="1800" baseline="30000"/>
              <a:t>27</a:t>
            </a:r>
            <a:r>
              <a:rPr lang="de-DE" sz="1800"/>
              <a:t>Al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897438" y="3667125"/>
            <a:ext cx="19700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008000"/>
                </a:solidFill>
              </a:rPr>
              <a:t>Competitive reactions</a:t>
            </a:r>
            <a:endParaRPr lang="de-DE" sz="1800" b="1" baseline="30000">
              <a:solidFill>
                <a:srgbClr val="008000"/>
              </a:solidFill>
            </a:endParaRPr>
          </a:p>
          <a:p>
            <a:pPr>
              <a:buFontTx/>
              <a:buChar char="•"/>
            </a:pPr>
            <a:r>
              <a:rPr lang="de-DE" sz="1800" baseline="30000"/>
              <a:t> 92</a:t>
            </a:r>
            <a:r>
              <a:rPr lang="de-DE" sz="1800"/>
              <a:t>Mo(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,p)</a:t>
            </a:r>
            <a:r>
              <a:rPr lang="de-DE" sz="1800" baseline="30000"/>
              <a:t>95</a:t>
            </a:r>
            <a:r>
              <a:rPr lang="de-DE" sz="1800"/>
              <a:t>Tc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481263" y="3651250"/>
            <a:ext cx="2560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FF0000"/>
                </a:solidFill>
              </a:rPr>
              <a:t>Target contaminants</a:t>
            </a:r>
            <a:r>
              <a:rPr lang="de-DE" sz="1800"/>
              <a:t> </a:t>
            </a:r>
          </a:p>
          <a:p>
            <a:pPr>
              <a:buFontTx/>
              <a:buChar char="•"/>
            </a:pPr>
            <a:r>
              <a:rPr lang="de-DE" sz="1800" baseline="30000"/>
              <a:t> 13</a:t>
            </a:r>
            <a:r>
              <a:rPr lang="de-DE" sz="1800"/>
              <a:t>C(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16</a:t>
            </a:r>
            <a:r>
              <a:rPr lang="de-DE" sz="1800"/>
              <a:t>O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17</a:t>
            </a:r>
            <a:r>
              <a:rPr lang="de-DE" sz="1800"/>
              <a:t>O(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20</a:t>
            </a:r>
            <a:r>
              <a:rPr lang="de-DE" sz="1800"/>
              <a:t>Ne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18</a:t>
            </a:r>
            <a:r>
              <a:rPr lang="de-DE" sz="1800"/>
              <a:t>O(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21</a:t>
            </a:r>
            <a:r>
              <a:rPr lang="de-DE" sz="1800"/>
              <a:t>Ne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913563" y="3660775"/>
            <a:ext cx="1525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996633"/>
                </a:solidFill>
              </a:rPr>
              <a:t>Decay of radioactive reaction products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1092200" y="4970463"/>
            <a:ext cx="463550" cy="519112"/>
          </a:xfrm>
          <a:prstGeom prst="downArrow">
            <a:avLst>
              <a:gd name="adj1" fmla="val 50000"/>
              <a:gd name="adj2" fmla="val 27997"/>
            </a:avLst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80975" y="5627688"/>
            <a:ext cx="220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3333FF"/>
                </a:solidFill>
              </a:rPr>
              <a:t>Tantalum coating</a:t>
            </a:r>
          </a:p>
          <a:p>
            <a:r>
              <a:rPr lang="de-DE" sz="1800" b="1">
                <a:solidFill>
                  <a:srgbClr val="3333FF"/>
                </a:solidFill>
              </a:rPr>
              <a:t>of chamber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217863" y="4994275"/>
            <a:ext cx="463550" cy="519113"/>
          </a:xfrm>
          <a:prstGeom prst="downArrow">
            <a:avLst>
              <a:gd name="adj1" fmla="val 50000"/>
              <a:gd name="adj2" fmla="val 2799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566988" y="5651500"/>
            <a:ext cx="220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FF0000"/>
                </a:solidFill>
              </a:rPr>
              <a:t>High vacuum or „Cooling Finger“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229600" cy="549275"/>
          </a:xfrm>
        </p:spPr>
        <p:txBody>
          <a:bodyPr/>
          <a:lstStyle/>
          <a:p>
            <a:r>
              <a:rPr lang="de-DE" smtClean="0"/>
              <a:t>In-beam measurements @ HORUS</a:t>
            </a:r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92Mo_p_a_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892175"/>
            <a:ext cx="896143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6702425" y="1004888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aseline="30000"/>
              <a:t>92</a:t>
            </a:r>
            <a:r>
              <a:rPr lang="de-DE" sz="2400"/>
              <a:t>Mo(</a:t>
            </a:r>
            <a:r>
              <a:rPr lang="de-DE" sz="2400">
                <a:latin typeface="Symbol" pitchFamily="18" charset="2"/>
              </a:rPr>
              <a:t>a</a:t>
            </a:r>
            <a:r>
              <a:rPr lang="de-DE" sz="2400"/>
              <a:t>,</a:t>
            </a:r>
            <a:r>
              <a:rPr lang="de-DE" sz="2400">
                <a:latin typeface="Symbol" pitchFamily="18" charset="2"/>
              </a:rPr>
              <a:t>g</a:t>
            </a:r>
            <a:r>
              <a:rPr lang="de-DE" sz="2400"/>
              <a:t>)</a:t>
            </a:r>
            <a:r>
              <a:rPr lang="de-DE" sz="2400" baseline="30000"/>
              <a:t>96</a:t>
            </a:r>
            <a:r>
              <a:rPr lang="de-DE" sz="2400"/>
              <a:t>Ru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154113" y="1819275"/>
            <a:ext cx="1638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/>
              <a:t>E</a:t>
            </a:r>
            <a:r>
              <a:rPr lang="de-DE" sz="1800" b="1" baseline="-25000">
                <a:latin typeface="Symbol" pitchFamily="18" charset="2"/>
              </a:rPr>
              <a:t>a</a:t>
            </a:r>
            <a:r>
              <a:rPr lang="de-DE" sz="1800" b="1"/>
              <a:t>= 9300 keV</a:t>
            </a:r>
          </a:p>
          <a:p>
            <a:r>
              <a:rPr lang="de-DE" sz="1800" b="1"/>
              <a:t>Q = 1692 keV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41325" y="3116263"/>
            <a:ext cx="515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Many background reactions: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73075" y="3625850"/>
            <a:ext cx="1947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3333FF"/>
                </a:solidFill>
              </a:rPr>
              <a:t>Target chamber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30</a:t>
            </a:r>
            <a:r>
              <a:rPr lang="de-DE" sz="1800"/>
              <a:t>P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,p)</a:t>
            </a:r>
            <a:r>
              <a:rPr lang="de-DE" sz="1800" baseline="30000"/>
              <a:t>30</a:t>
            </a:r>
            <a:r>
              <a:rPr lang="de-DE" sz="1800"/>
              <a:t>Si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27</a:t>
            </a:r>
            <a:r>
              <a:rPr lang="de-DE" sz="1800"/>
              <a:t>Al(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‘)</a:t>
            </a:r>
            <a:r>
              <a:rPr lang="de-DE" sz="1800" baseline="30000"/>
              <a:t>27</a:t>
            </a:r>
            <a:r>
              <a:rPr lang="de-DE" sz="1800"/>
              <a:t>Al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897438" y="3667125"/>
            <a:ext cx="19700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008000"/>
                </a:solidFill>
              </a:rPr>
              <a:t>Competitive reactions</a:t>
            </a:r>
            <a:endParaRPr lang="de-DE" sz="1800" b="1" baseline="30000">
              <a:solidFill>
                <a:srgbClr val="008000"/>
              </a:solidFill>
            </a:endParaRPr>
          </a:p>
          <a:p>
            <a:pPr>
              <a:buFontTx/>
              <a:buChar char="•"/>
            </a:pPr>
            <a:r>
              <a:rPr lang="de-DE" sz="1800" baseline="30000"/>
              <a:t> 92</a:t>
            </a:r>
            <a:r>
              <a:rPr lang="de-DE" sz="1800"/>
              <a:t>Mo(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,p)</a:t>
            </a:r>
            <a:r>
              <a:rPr lang="de-DE" sz="1800" baseline="30000"/>
              <a:t>95</a:t>
            </a:r>
            <a:r>
              <a:rPr lang="de-DE" sz="1800"/>
              <a:t>Tc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481263" y="3651250"/>
            <a:ext cx="2560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FF0000"/>
                </a:solidFill>
              </a:rPr>
              <a:t>Target contaminants</a:t>
            </a:r>
            <a:r>
              <a:rPr lang="de-DE" sz="1800"/>
              <a:t> </a:t>
            </a:r>
          </a:p>
          <a:p>
            <a:pPr>
              <a:buFontTx/>
              <a:buChar char="•"/>
            </a:pPr>
            <a:r>
              <a:rPr lang="de-DE" sz="1800" baseline="30000"/>
              <a:t> 13</a:t>
            </a:r>
            <a:r>
              <a:rPr lang="de-DE" sz="1800"/>
              <a:t>C(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16</a:t>
            </a:r>
            <a:r>
              <a:rPr lang="de-DE" sz="1800"/>
              <a:t>O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17</a:t>
            </a:r>
            <a:r>
              <a:rPr lang="de-DE" sz="1800"/>
              <a:t>O(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20</a:t>
            </a:r>
            <a:r>
              <a:rPr lang="de-DE" sz="1800"/>
              <a:t>Ne</a:t>
            </a:r>
          </a:p>
          <a:p>
            <a:pPr>
              <a:buFontTx/>
              <a:buChar char="•"/>
            </a:pPr>
            <a:r>
              <a:rPr lang="de-DE" sz="1800"/>
              <a:t> </a:t>
            </a:r>
            <a:r>
              <a:rPr lang="de-DE" sz="1800" baseline="30000"/>
              <a:t>18</a:t>
            </a:r>
            <a:r>
              <a:rPr lang="de-DE" sz="1800"/>
              <a:t>O(</a:t>
            </a:r>
            <a:r>
              <a:rPr lang="de-DE" sz="1800">
                <a:latin typeface="Symbol" pitchFamily="18" charset="2"/>
              </a:rPr>
              <a:t>a</a:t>
            </a:r>
            <a:r>
              <a:rPr lang="de-DE" sz="1800"/>
              <a:t>,n)</a:t>
            </a:r>
            <a:r>
              <a:rPr lang="de-DE" sz="1800" baseline="30000"/>
              <a:t>21</a:t>
            </a:r>
            <a:r>
              <a:rPr lang="de-DE" sz="1800"/>
              <a:t>Ne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913563" y="3660775"/>
            <a:ext cx="1525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996633"/>
                </a:solidFill>
              </a:rPr>
              <a:t>Decay of radioactive reaction products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1092200" y="4970463"/>
            <a:ext cx="463550" cy="519112"/>
          </a:xfrm>
          <a:prstGeom prst="downArrow">
            <a:avLst>
              <a:gd name="adj1" fmla="val 50000"/>
              <a:gd name="adj2" fmla="val 27997"/>
            </a:avLst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80975" y="5627688"/>
            <a:ext cx="220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3333FF"/>
                </a:solidFill>
              </a:rPr>
              <a:t>Tantalum coating</a:t>
            </a:r>
          </a:p>
          <a:p>
            <a:r>
              <a:rPr lang="de-DE" sz="1800" b="1">
                <a:solidFill>
                  <a:srgbClr val="3333FF"/>
                </a:solidFill>
              </a:rPr>
              <a:t>of chamber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217863" y="4994275"/>
            <a:ext cx="463550" cy="519113"/>
          </a:xfrm>
          <a:prstGeom prst="downArrow">
            <a:avLst>
              <a:gd name="adj1" fmla="val 50000"/>
              <a:gd name="adj2" fmla="val 2799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566988" y="5651500"/>
            <a:ext cx="220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FF0000"/>
                </a:solidFill>
              </a:rPr>
              <a:t>High vacuum or „Cooling Finger“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962525" y="5494338"/>
            <a:ext cx="539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800"/>
              <a:t>+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686425" y="5583238"/>
            <a:ext cx="3032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use </a:t>
            </a:r>
            <a:r>
              <a:rPr lang="de-DE" b="1">
                <a:latin typeface="Symbol" pitchFamily="18" charset="2"/>
              </a:rPr>
              <a:t>gg</a:t>
            </a:r>
            <a:r>
              <a:rPr lang="de-DE" b="1"/>
              <a:t> coincidence</a:t>
            </a:r>
          </a:p>
          <a:p>
            <a:r>
              <a:rPr lang="de-DE" b="1"/>
              <a:t>techniques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229600" cy="549275"/>
          </a:xfrm>
        </p:spPr>
        <p:txBody>
          <a:bodyPr/>
          <a:lstStyle/>
          <a:p>
            <a:r>
              <a:rPr lang="de-DE" smtClean="0"/>
              <a:t>In-beam measurements @ HORUS</a:t>
            </a:r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92Mo_p_a_Spectrum_Coi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577850"/>
            <a:ext cx="8228013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4568825" y="3402013"/>
            <a:ext cx="3656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Coincidence with E</a:t>
            </a:r>
            <a:r>
              <a:rPr lang="de-DE" baseline="-25000">
                <a:latin typeface="Symbol" pitchFamily="18" charset="2"/>
              </a:rPr>
              <a:t>g</a:t>
            </a:r>
            <a:r>
              <a:rPr lang="de-DE"/>
              <a:t>=833 keV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4013200" y="5975350"/>
            <a:ext cx="1392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Times New Roman" pitchFamily="18" charset="0"/>
              </a:rPr>
              <a:t>E</a:t>
            </a:r>
            <a:r>
              <a:rPr lang="de-DE" sz="2400" baseline="-25000">
                <a:latin typeface="Symbol" pitchFamily="18" charset="2"/>
              </a:rPr>
              <a:t>g</a:t>
            </a:r>
            <a:r>
              <a:rPr lang="de-DE" sz="2400">
                <a:latin typeface="Times New Roman" pitchFamily="18" charset="0"/>
              </a:rPr>
              <a:t> [keV]</a:t>
            </a:r>
          </a:p>
        </p:txBody>
      </p:sp>
      <p:sp>
        <p:nvSpPr>
          <p:cNvPr id="12297" name="Text Box 15"/>
          <p:cNvSpPr txBox="1">
            <a:spLocks noChangeArrowheads="1"/>
          </p:cNvSpPr>
          <p:nvPr/>
        </p:nvSpPr>
        <p:spPr bwMode="auto">
          <a:xfrm>
            <a:off x="5903913" y="1371600"/>
            <a:ext cx="193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No coincidence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54000" y="3213100"/>
            <a:ext cx="8001000" cy="3238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5978525" y="814388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aseline="30000"/>
              <a:t>92</a:t>
            </a:r>
            <a:r>
              <a:rPr lang="de-DE" sz="2400"/>
              <a:t>Mo(</a:t>
            </a:r>
            <a:r>
              <a:rPr lang="de-DE" sz="2400">
                <a:latin typeface="Symbol" pitchFamily="18" charset="2"/>
              </a:rPr>
              <a:t>a</a:t>
            </a:r>
            <a:r>
              <a:rPr lang="de-DE" sz="2400"/>
              <a:t>,</a:t>
            </a:r>
            <a:r>
              <a:rPr lang="de-DE" sz="2400">
                <a:latin typeface="Symbol" pitchFamily="18" charset="2"/>
              </a:rPr>
              <a:t>g</a:t>
            </a:r>
            <a:r>
              <a:rPr lang="de-DE" sz="2400"/>
              <a:t>)</a:t>
            </a:r>
            <a:r>
              <a:rPr lang="de-DE" sz="2400" baseline="30000"/>
              <a:t>96</a:t>
            </a:r>
            <a:r>
              <a:rPr lang="de-DE" sz="2400"/>
              <a:t>Ru</a:t>
            </a:r>
          </a:p>
        </p:txBody>
      </p:sp>
      <p:sp>
        <p:nvSpPr>
          <p:cNvPr id="13" name="Rechteck 12"/>
          <p:cNvSpPr/>
          <p:nvPr/>
        </p:nvSpPr>
        <p:spPr>
          <a:xfrm>
            <a:off x="4019550" y="6156325"/>
            <a:ext cx="1168400" cy="33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1304925" y="3263900"/>
            <a:ext cx="624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Times New Roman" pitchFamily="18" charset="0"/>
              </a:rPr>
              <a:t>600	 800	1000	 1200	 1400	 1600	  1800</a:t>
            </a:r>
          </a:p>
        </p:txBody>
      </p:sp>
      <p:sp>
        <p:nvSpPr>
          <p:cNvPr id="12302" name="Text Box 9"/>
          <p:cNvSpPr txBox="1">
            <a:spLocks noChangeArrowheads="1"/>
          </p:cNvSpPr>
          <p:nvPr/>
        </p:nvSpPr>
        <p:spPr bwMode="auto">
          <a:xfrm>
            <a:off x="4010025" y="3622675"/>
            <a:ext cx="139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Times New Roman" pitchFamily="18" charset="0"/>
              </a:rPr>
              <a:t>E</a:t>
            </a:r>
            <a:r>
              <a:rPr lang="de-DE" sz="2400" baseline="-25000">
                <a:latin typeface="Symbol" pitchFamily="18" charset="2"/>
              </a:rPr>
              <a:t>g</a:t>
            </a:r>
            <a:r>
              <a:rPr lang="de-DE" sz="2400">
                <a:latin typeface="Times New Roman" pitchFamily="18" charset="0"/>
              </a:rPr>
              <a:t> [keV]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229600" cy="549275"/>
          </a:xfrm>
        </p:spPr>
        <p:txBody>
          <a:bodyPr/>
          <a:lstStyle/>
          <a:p>
            <a:r>
              <a:rPr lang="de-DE" smtClean="0"/>
              <a:t>In-beam measurements @ HORUS</a:t>
            </a:r>
            <a:endParaRPr lang="de-DE"/>
          </a:p>
        </p:txBody>
      </p:sp>
    </p:spTree>
  </p:cSld>
  <p:clrMapOvr>
    <a:masterClrMapping/>
  </p:clrMapOvr>
  <p:transition advClick="0" advTm="45661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92Mo_p_a_Spectrum_Coi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577850"/>
            <a:ext cx="8228013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4568825" y="3402013"/>
            <a:ext cx="3656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Coincidence with E</a:t>
            </a:r>
            <a:r>
              <a:rPr lang="de-DE" baseline="-25000">
                <a:latin typeface="Symbol" pitchFamily="18" charset="2"/>
              </a:rPr>
              <a:t>g</a:t>
            </a:r>
            <a:r>
              <a:rPr lang="de-DE"/>
              <a:t>=833 keV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4013200" y="5975350"/>
            <a:ext cx="1392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Times New Roman" pitchFamily="18" charset="0"/>
              </a:rPr>
              <a:t>E</a:t>
            </a:r>
            <a:r>
              <a:rPr lang="de-DE" sz="2400" baseline="-25000">
                <a:latin typeface="Symbol" pitchFamily="18" charset="2"/>
              </a:rPr>
              <a:t>g</a:t>
            </a:r>
            <a:r>
              <a:rPr lang="de-DE" sz="2400">
                <a:latin typeface="Times New Roman" pitchFamily="18" charset="0"/>
              </a:rPr>
              <a:t> [keV]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628900" y="736600"/>
            <a:ext cx="114300" cy="2463800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2222500" y="2908300"/>
            <a:ext cx="33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2795588" y="2909888"/>
            <a:ext cx="33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97" name="Text Box 15"/>
          <p:cNvSpPr txBox="1">
            <a:spLocks noChangeArrowheads="1"/>
          </p:cNvSpPr>
          <p:nvPr/>
        </p:nvSpPr>
        <p:spPr bwMode="auto">
          <a:xfrm>
            <a:off x="5903913" y="1371600"/>
            <a:ext cx="193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No coincidence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54000" y="3213100"/>
            <a:ext cx="8001000" cy="3238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5978525" y="814388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aseline="30000"/>
              <a:t>92</a:t>
            </a:r>
            <a:r>
              <a:rPr lang="de-DE" sz="2400"/>
              <a:t>Mo(</a:t>
            </a:r>
            <a:r>
              <a:rPr lang="de-DE" sz="2400">
                <a:latin typeface="Symbol" pitchFamily="18" charset="2"/>
              </a:rPr>
              <a:t>a</a:t>
            </a:r>
            <a:r>
              <a:rPr lang="de-DE" sz="2400"/>
              <a:t>,</a:t>
            </a:r>
            <a:r>
              <a:rPr lang="de-DE" sz="2400">
                <a:latin typeface="Symbol" pitchFamily="18" charset="2"/>
              </a:rPr>
              <a:t>g</a:t>
            </a:r>
            <a:r>
              <a:rPr lang="de-DE" sz="2400"/>
              <a:t>)</a:t>
            </a:r>
            <a:r>
              <a:rPr lang="de-DE" sz="2400" baseline="30000"/>
              <a:t>96</a:t>
            </a:r>
            <a:r>
              <a:rPr lang="de-DE" sz="2400"/>
              <a:t>Ru</a:t>
            </a:r>
          </a:p>
        </p:txBody>
      </p:sp>
      <p:sp>
        <p:nvSpPr>
          <p:cNvPr id="13" name="Rechteck 12"/>
          <p:cNvSpPr/>
          <p:nvPr/>
        </p:nvSpPr>
        <p:spPr>
          <a:xfrm>
            <a:off x="4019550" y="6156325"/>
            <a:ext cx="1168400" cy="33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1304925" y="3263900"/>
            <a:ext cx="624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Times New Roman" pitchFamily="18" charset="0"/>
              </a:rPr>
              <a:t>600	 800	1000	 1200	 1400	 1600	  1800</a:t>
            </a:r>
          </a:p>
        </p:txBody>
      </p:sp>
      <p:sp>
        <p:nvSpPr>
          <p:cNvPr id="12302" name="Text Box 9"/>
          <p:cNvSpPr txBox="1">
            <a:spLocks noChangeArrowheads="1"/>
          </p:cNvSpPr>
          <p:nvPr/>
        </p:nvSpPr>
        <p:spPr bwMode="auto">
          <a:xfrm>
            <a:off x="4010025" y="3622675"/>
            <a:ext cx="139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Times New Roman" pitchFamily="18" charset="0"/>
              </a:rPr>
              <a:t>E</a:t>
            </a:r>
            <a:r>
              <a:rPr lang="de-DE" sz="2400" baseline="-25000">
                <a:latin typeface="Symbol" pitchFamily="18" charset="2"/>
              </a:rPr>
              <a:t>g</a:t>
            </a:r>
            <a:r>
              <a:rPr lang="de-DE" sz="2400">
                <a:latin typeface="Times New Roman" pitchFamily="18" charset="0"/>
              </a:rPr>
              <a:t> [keV]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229600" cy="549275"/>
          </a:xfrm>
        </p:spPr>
        <p:txBody>
          <a:bodyPr/>
          <a:lstStyle/>
          <a:p>
            <a:r>
              <a:rPr lang="de-DE" smtClean="0"/>
              <a:t>In-beam measurements @ HORUS</a:t>
            </a:r>
            <a:endParaRPr lang="de-DE"/>
          </a:p>
        </p:txBody>
      </p:sp>
    </p:spTree>
  </p:cSld>
  <p:clrMapOvr>
    <a:masterClrMapping/>
  </p:clrMapOvr>
  <p:transition advClick="0" advTm="45661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92Mo_p_a_Spectrum_Coi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577850"/>
            <a:ext cx="8228013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4568825" y="3402013"/>
            <a:ext cx="3656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Coincidence with E</a:t>
            </a:r>
            <a:r>
              <a:rPr lang="de-DE" baseline="-25000">
                <a:latin typeface="Symbol" pitchFamily="18" charset="2"/>
              </a:rPr>
              <a:t>g</a:t>
            </a:r>
            <a:r>
              <a:rPr lang="de-DE"/>
              <a:t>=833 keV</a:t>
            </a: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2628900" y="736600"/>
            <a:ext cx="114300" cy="2463800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18" name="Line 12"/>
          <p:cNvSpPr>
            <a:spLocks noChangeShapeType="1"/>
          </p:cNvSpPr>
          <p:nvPr/>
        </p:nvSpPr>
        <p:spPr bwMode="auto">
          <a:xfrm>
            <a:off x="2222500" y="2908300"/>
            <a:ext cx="33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319" name="Line 13"/>
          <p:cNvSpPr>
            <a:spLocks noChangeShapeType="1"/>
          </p:cNvSpPr>
          <p:nvPr/>
        </p:nvSpPr>
        <p:spPr bwMode="auto">
          <a:xfrm>
            <a:off x="2795588" y="2909888"/>
            <a:ext cx="33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5903913" y="1371600"/>
            <a:ext cx="193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No coincidence</a:t>
            </a:r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5978525" y="814388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aseline="30000"/>
              <a:t>92</a:t>
            </a:r>
            <a:r>
              <a:rPr lang="de-DE" sz="2400"/>
              <a:t>Mo(</a:t>
            </a:r>
            <a:r>
              <a:rPr lang="de-DE" sz="2400">
                <a:latin typeface="Symbol" pitchFamily="18" charset="2"/>
              </a:rPr>
              <a:t>a</a:t>
            </a:r>
            <a:r>
              <a:rPr lang="de-DE" sz="2400"/>
              <a:t>,</a:t>
            </a:r>
            <a:r>
              <a:rPr lang="de-DE" sz="2400">
                <a:latin typeface="Symbol" pitchFamily="18" charset="2"/>
              </a:rPr>
              <a:t>g</a:t>
            </a:r>
            <a:r>
              <a:rPr lang="de-DE" sz="2400"/>
              <a:t>)</a:t>
            </a:r>
            <a:r>
              <a:rPr lang="de-DE" sz="2400" baseline="30000"/>
              <a:t>96</a:t>
            </a:r>
            <a:r>
              <a:rPr lang="de-DE" sz="2400"/>
              <a:t>Ru</a:t>
            </a:r>
          </a:p>
        </p:txBody>
      </p:sp>
      <p:sp>
        <p:nvSpPr>
          <p:cNvPr id="13" name="Rechteck 12"/>
          <p:cNvSpPr/>
          <p:nvPr/>
        </p:nvSpPr>
        <p:spPr>
          <a:xfrm>
            <a:off x="4019550" y="6156325"/>
            <a:ext cx="1168400" cy="33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4013200" y="5975350"/>
            <a:ext cx="1392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Times New Roman" pitchFamily="18" charset="0"/>
              </a:rPr>
              <a:t>E</a:t>
            </a:r>
            <a:r>
              <a:rPr lang="de-DE" sz="2400" baseline="-25000">
                <a:latin typeface="Symbol" pitchFamily="18" charset="2"/>
              </a:rPr>
              <a:t>g</a:t>
            </a:r>
            <a:r>
              <a:rPr lang="de-DE" sz="2400">
                <a:latin typeface="Times New Roman" pitchFamily="18" charset="0"/>
              </a:rPr>
              <a:t> [keV]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229600" cy="549275"/>
          </a:xfrm>
        </p:spPr>
        <p:txBody>
          <a:bodyPr/>
          <a:lstStyle/>
          <a:p>
            <a:r>
              <a:rPr lang="de-DE" smtClean="0"/>
              <a:t>In-beam measurements @ HORUS</a:t>
            </a:r>
            <a:endParaRPr lang="de-DE"/>
          </a:p>
        </p:txBody>
      </p:sp>
    </p:spTree>
  </p:cSld>
  <p:clrMapOvr>
    <a:masterClrMapping/>
  </p:clrMapOvr>
  <p:transition advClick="0" advTm="45661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Cologne AMS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Grafik 27" descr="CologneAMS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214" y="714356"/>
            <a:ext cx="7887572" cy="883847"/>
          </a:xfrm>
          <a:prstGeom prst="rect">
            <a:avLst/>
          </a:prstGeom>
        </p:spPr>
      </p:pic>
      <p:sp>
        <p:nvSpPr>
          <p:cNvPr id="30" name="Inhaltsplatzhalter 2"/>
          <p:cNvSpPr txBox="1">
            <a:spLocks/>
          </p:cNvSpPr>
          <p:nvPr/>
        </p:nvSpPr>
        <p:spPr bwMode="auto">
          <a:xfrm>
            <a:off x="500034" y="3143248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lang="de-DE" sz="2400" kern="0" smtClean="0"/>
              <a:t>Tandetron accelerator with 6 MV terminal voltage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isotopes: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Be,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C,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Al,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Cl,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41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Ca,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129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b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(geosciences, pre- and protohistory)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ample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 time reserved for nuclear physics applications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Grafik 31" descr="dfg_log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5214950"/>
            <a:ext cx="1143008" cy="1143008"/>
          </a:xfrm>
          <a:prstGeom prst="rect">
            <a:avLst/>
          </a:prstGeom>
        </p:spPr>
      </p:pic>
      <p:pic>
        <p:nvPicPr>
          <p:cNvPr id="33" name="Grafik 32" descr="gfz-logoneu_dt_4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4400" y="5214950"/>
            <a:ext cx="1570451" cy="1223962"/>
          </a:xfrm>
          <a:prstGeom prst="rect">
            <a:avLst/>
          </a:prstGeom>
        </p:spPr>
      </p:pic>
      <p:grpSp>
        <p:nvGrpSpPr>
          <p:cNvPr id="35" name="Gruppieren 34"/>
          <p:cNvGrpSpPr/>
          <p:nvPr/>
        </p:nvGrpSpPr>
        <p:grpSpPr>
          <a:xfrm>
            <a:off x="3363142" y="5286388"/>
            <a:ext cx="2417716" cy="1066800"/>
            <a:chOff x="3214678" y="5286388"/>
            <a:chExt cx="2417716" cy="1066800"/>
          </a:xfrm>
        </p:grpSpPr>
        <p:pic>
          <p:nvPicPr>
            <p:cNvPr id="31" name="Grafik 30" descr="unikoeln_log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4678" y="5286388"/>
              <a:ext cx="1079500" cy="1066800"/>
            </a:xfrm>
            <a:prstGeom prst="rect">
              <a:avLst/>
            </a:prstGeom>
          </p:spPr>
        </p:pic>
        <p:sp>
          <p:nvSpPr>
            <p:cNvPr id="34" name="Textfeld 33"/>
            <p:cNvSpPr txBox="1"/>
            <p:nvPr/>
          </p:nvSpPr>
          <p:spPr>
            <a:xfrm>
              <a:off x="4357686" y="5500702"/>
              <a:ext cx="1274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mtClean="0">
                  <a:solidFill>
                    <a:srgbClr val="3333FF"/>
                  </a:solidFill>
                </a:rPr>
                <a:t>Universität</a:t>
              </a:r>
              <a:br>
                <a:rPr lang="de-DE" smtClean="0">
                  <a:solidFill>
                    <a:srgbClr val="3333FF"/>
                  </a:solidFill>
                </a:rPr>
              </a:br>
              <a:r>
                <a:rPr lang="de-DE" smtClean="0">
                  <a:solidFill>
                    <a:srgbClr val="3333FF"/>
                  </a:solidFill>
                </a:rPr>
                <a:t>zu Köln</a:t>
              </a:r>
              <a:endParaRPr lang="de-DE">
                <a:solidFill>
                  <a:srgbClr val="3333FF"/>
                </a:solidFill>
              </a:endParaRPr>
            </a:p>
          </p:txBody>
        </p:sp>
      </p:grpSp>
      <p:pic>
        <p:nvPicPr>
          <p:cNvPr id="10" name="Grafik 9" descr="Panoram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000240"/>
            <a:ext cx="9144000" cy="1026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Cologne AMS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Grafik 27" descr="CologneAMS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214" y="714356"/>
            <a:ext cx="7887572" cy="883847"/>
          </a:xfrm>
          <a:prstGeom prst="rect">
            <a:avLst/>
          </a:prstGeom>
        </p:spPr>
      </p:pic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/>
          <a:srcRect l="3560" r="12183"/>
          <a:stretch>
            <a:fillRect/>
          </a:stretch>
        </p:blipFill>
        <p:spPr bwMode="auto">
          <a:xfrm>
            <a:off x="3857620" y="1857364"/>
            <a:ext cx="5072098" cy="452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57158" y="1785926"/>
            <a:ext cx="3286148" cy="32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Status: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r>
              <a:rPr lang="de-DE" sz="2400" kern="0" smtClean="0"/>
              <a:t>f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irst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test measurement successful in February 2011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r>
              <a:rPr lang="de-DE" sz="2400" kern="0" smtClean="0"/>
              <a:t>start of standard operation in fall 2011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Cologne AMS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Grafik 27" descr="CologneAMS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214" y="714356"/>
            <a:ext cx="7887572" cy="883847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000100" y="2928934"/>
          <a:ext cx="7143801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1267"/>
                <a:gridCol w="2381267"/>
                <a:gridCol w="2381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Isotopes</a:t>
                      </a:r>
                      <a:endParaRPr lang="de-DE" sz="2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Precision for</a:t>
                      </a:r>
                      <a:r>
                        <a:rPr lang="de-DE" sz="2200" baseline="0" smtClean="0"/>
                        <a:t> acceptance</a:t>
                      </a:r>
                      <a:endParaRPr lang="de-DE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Measured precision</a:t>
                      </a:r>
                      <a:endParaRPr lang="de-DE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200" baseline="30000" smtClean="0"/>
                        <a:t>10</a:t>
                      </a:r>
                      <a:r>
                        <a:rPr lang="de-DE" sz="2200" smtClean="0"/>
                        <a:t>Be / </a:t>
                      </a:r>
                      <a:r>
                        <a:rPr lang="de-DE" sz="2200" baseline="30000" smtClean="0"/>
                        <a:t>9</a:t>
                      </a:r>
                      <a:r>
                        <a:rPr lang="de-DE" sz="2200" smtClean="0"/>
                        <a:t>Be</a:t>
                      </a:r>
                      <a:endParaRPr lang="de-DE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3 % at</a:t>
                      </a:r>
                      <a:r>
                        <a:rPr lang="de-DE" sz="2200" baseline="0" smtClean="0"/>
                        <a:t> 10</a:t>
                      </a:r>
                      <a:r>
                        <a:rPr lang="de-DE" sz="2200" baseline="30000" smtClean="0"/>
                        <a:t>-12</a:t>
                      </a:r>
                      <a:endParaRPr lang="de-DE" sz="22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1.9 %</a:t>
                      </a:r>
                      <a:endParaRPr lang="de-DE" sz="2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200" baseline="30000" smtClean="0"/>
                        <a:t>14</a:t>
                      </a:r>
                      <a:r>
                        <a:rPr lang="de-DE" sz="2200" smtClean="0"/>
                        <a:t>C</a:t>
                      </a:r>
                      <a:r>
                        <a:rPr lang="de-DE" sz="2200" baseline="0" smtClean="0"/>
                        <a:t> / </a:t>
                      </a:r>
                      <a:r>
                        <a:rPr lang="de-DE" sz="2200" baseline="30000" smtClean="0"/>
                        <a:t>12</a:t>
                      </a:r>
                      <a:r>
                        <a:rPr lang="de-DE" sz="2200" baseline="0" smtClean="0"/>
                        <a:t>C</a:t>
                      </a:r>
                      <a:endParaRPr lang="de-DE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0.5 % at 10</a:t>
                      </a:r>
                      <a:r>
                        <a:rPr lang="de-DE" sz="2200" baseline="30000" smtClean="0"/>
                        <a:t>-12</a:t>
                      </a:r>
                      <a:endParaRPr lang="de-DE" sz="22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0.3</a:t>
                      </a:r>
                      <a:r>
                        <a:rPr lang="de-DE" sz="2200" baseline="0" smtClean="0"/>
                        <a:t> %</a:t>
                      </a:r>
                      <a:endParaRPr lang="de-DE" sz="2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200" baseline="30000" smtClean="0"/>
                        <a:t>26</a:t>
                      </a:r>
                      <a:r>
                        <a:rPr lang="de-DE" sz="2200" smtClean="0"/>
                        <a:t>Al</a:t>
                      </a:r>
                      <a:r>
                        <a:rPr lang="de-DE" sz="2200" baseline="0" smtClean="0"/>
                        <a:t> / </a:t>
                      </a:r>
                      <a:r>
                        <a:rPr lang="de-DE" sz="2200" baseline="30000" smtClean="0"/>
                        <a:t>27</a:t>
                      </a:r>
                      <a:r>
                        <a:rPr lang="de-DE" sz="2200" baseline="0" smtClean="0"/>
                        <a:t>Al</a:t>
                      </a:r>
                      <a:endParaRPr lang="de-DE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3 % at 10</a:t>
                      </a:r>
                      <a:r>
                        <a:rPr lang="de-DE" sz="2200" baseline="30000" smtClean="0"/>
                        <a:t>-11</a:t>
                      </a:r>
                      <a:endParaRPr lang="de-DE" sz="22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1.3 %</a:t>
                      </a:r>
                      <a:endParaRPr lang="de-DE" sz="2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200" baseline="30000" smtClean="0"/>
                        <a:t>36</a:t>
                      </a:r>
                      <a:r>
                        <a:rPr lang="de-DE" sz="2200" smtClean="0"/>
                        <a:t>Cl / </a:t>
                      </a:r>
                      <a:r>
                        <a:rPr lang="de-DE" sz="2200" baseline="30000" smtClean="0"/>
                        <a:t>35</a:t>
                      </a:r>
                      <a:r>
                        <a:rPr lang="de-DE" sz="2200" smtClean="0"/>
                        <a:t>Cl</a:t>
                      </a:r>
                      <a:endParaRPr lang="de-DE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3 % at 10</a:t>
                      </a:r>
                      <a:r>
                        <a:rPr lang="de-DE" sz="2200" baseline="30000" smtClean="0"/>
                        <a:t>-12</a:t>
                      </a:r>
                      <a:endParaRPr lang="de-DE" sz="22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1.3 %</a:t>
                      </a:r>
                      <a:endParaRPr lang="de-DE" sz="22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 rot="5400000">
            <a:off x="7139779" y="389458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courtesy of S. Heinze</a:t>
            </a:r>
            <a:endParaRPr lang="de-DE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1000100" y="2000240"/>
            <a:ext cx="79296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lang="de-DE" sz="2400" kern="0" smtClean="0"/>
              <a:t>results from first performance test for standard cosmogenic nuclides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 bwMode="auto">
          <a:xfrm>
            <a:off x="360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Cologne AMS</a:t>
            </a: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Grafik 27" descr="CologneAMS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214" y="714356"/>
            <a:ext cx="7887572" cy="883847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000100" y="2928934"/>
          <a:ext cx="7143801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1267"/>
                <a:gridCol w="2381267"/>
                <a:gridCol w="2381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Isotopes</a:t>
                      </a:r>
                      <a:endParaRPr lang="de-DE" sz="2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Precision for</a:t>
                      </a:r>
                      <a:r>
                        <a:rPr lang="de-DE" sz="2200" baseline="0" smtClean="0"/>
                        <a:t> acceptance</a:t>
                      </a:r>
                      <a:endParaRPr lang="de-DE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Measured precision</a:t>
                      </a:r>
                      <a:endParaRPr lang="de-DE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200" baseline="30000" smtClean="0"/>
                        <a:t>10</a:t>
                      </a:r>
                      <a:r>
                        <a:rPr lang="de-DE" sz="2200" smtClean="0"/>
                        <a:t>Be / </a:t>
                      </a:r>
                      <a:r>
                        <a:rPr lang="de-DE" sz="2200" baseline="30000" smtClean="0"/>
                        <a:t>9</a:t>
                      </a:r>
                      <a:r>
                        <a:rPr lang="de-DE" sz="2200" smtClean="0"/>
                        <a:t>Be</a:t>
                      </a:r>
                      <a:endParaRPr lang="de-DE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3 % at</a:t>
                      </a:r>
                      <a:r>
                        <a:rPr lang="de-DE" sz="2200" baseline="0" smtClean="0"/>
                        <a:t> 10</a:t>
                      </a:r>
                      <a:r>
                        <a:rPr lang="de-DE" sz="2200" baseline="30000" smtClean="0"/>
                        <a:t>-12</a:t>
                      </a:r>
                      <a:endParaRPr lang="de-DE" sz="22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1.9 %</a:t>
                      </a:r>
                      <a:endParaRPr lang="de-DE" sz="2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200" baseline="30000" smtClean="0"/>
                        <a:t>14</a:t>
                      </a:r>
                      <a:r>
                        <a:rPr lang="de-DE" sz="2200" smtClean="0"/>
                        <a:t>C</a:t>
                      </a:r>
                      <a:r>
                        <a:rPr lang="de-DE" sz="2200" baseline="0" smtClean="0"/>
                        <a:t> / </a:t>
                      </a:r>
                      <a:r>
                        <a:rPr lang="de-DE" sz="2200" baseline="30000" smtClean="0"/>
                        <a:t>12</a:t>
                      </a:r>
                      <a:r>
                        <a:rPr lang="de-DE" sz="2200" baseline="0" smtClean="0"/>
                        <a:t>C</a:t>
                      </a:r>
                      <a:endParaRPr lang="de-DE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0.5 % at 10</a:t>
                      </a:r>
                      <a:r>
                        <a:rPr lang="de-DE" sz="2200" baseline="30000" smtClean="0"/>
                        <a:t>-12</a:t>
                      </a:r>
                      <a:endParaRPr lang="de-DE" sz="22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0.3</a:t>
                      </a:r>
                      <a:r>
                        <a:rPr lang="de-DE" sz="2200" baseline="0" smtClean="0"/>
                        <a:t> %</a:t>
                      </a:r>
                      <a:endParaRPr lang="de-DE" sz="2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200" baseline="30000" smtClean="0"/>
                        <a:t>26</a:t>
                      </a:r>
                      <a:r>
                        <a:rPr lang="de-DE" sz="2200" smtClean="0"/>
                        <a:t>Al</a:t>
                      </a:r>
                      <a:r>
                        <a:rPr lang="de-DE" sz="2200" baseline="0" smtClean="0"/>
                        <a:t> / </a:t>
                      </a:r>
                      <a:r>
                        <a:rPr lang="de-DE" sz="2200" baseline="30000" smtClean="0"/>
                        <a:t>27</a:t>
                      </a:r>
                      <a:r>
                        <a:rPr lang="de-DE" sz="2200" baseline="0" smtClean="0"/>
                        <a:t>Al</a:t>
                      </a:r>
                      <a:endParaRPr lang="de-DE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3 % at 10</a:t>
                      </a:r>
                      <a:r>
                        <a:rPr lang="de-DE" sz="2200" baseline="30000" smtClean="0"/>
                        <a:t>-11</a:t>
                      </a:r>
                      <a:endParaRPr lang="de-DE" sz="22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1.3 %</a:t>
                      </a:r>
                      <a:endParaRPr lang="de-DE" sz="2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200" baseline="30000" smtClean="0"/>
                        <a:t>36</a:t>
                      </a:r>
                      <a:r>
                        <a:rPr lang="de-DE" sz="2200" smtClean="0"/>
                        <a:t>Cl / </a:t>
                      </a:r>
                      <a:r>
                        <a:rPr lang="de-DE" sz="2200" baseline="30000" smtClean="0"/>
                        <a:t>35</a:t>
                      </a:r>
                      <a:r>
                        <a:rPr lang="de-DE" sz="2200" smtClean="0"/>
                        <a:t>Cl</a:t>
                      </a:r>
                      <a:endParaRPr lang="de-DE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3 % at 10</a:t>
                      </a:r>
                      <a:r>
                        <a:rPr lang="de-DE" sz="2200" baseline="30000" smtClean="0"/>
                        <a:t>-12</a:t>
                      </a:r>
                      <a:endParaRPr lang="de-DE" sz="22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smtClean="0"/>
                        <a:t>1.3 %</a:t>
                      </a:r>
                      <a:endParaRPr lang="de-DE" sz="22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 rot="5400000">
            <a:off x="7139779" y="389458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courtesy of S. Heinze</a:t>
            </a:r>
            <a:endParaRPr lang="de-DE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1000100" y="2000240"/>
            <a:ext cx="79296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lang="de-DE" sz="2400" kern="0" smtClean="0"/>
              <a:t>results from first performance test for standard cosmogenic nuclides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000100" y="5429264"/>
            <a:ext cx="79296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3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 example for Nuclear Astrophysics:</a:t>
            </a:r>
            <a:b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144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Sm(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a,g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de-DE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148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 &amp; Outlook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686800" cy="5592784"/>
          </a:xfrm>
        </p:spPr>
        <p:txBody>
          <a:bodyPr/>
          <a:lstStyle/>
          <a:p>
            <a:r>
              <a:rPr lang="de-DE" smtClean="0"/>
              <a:t>several techniques to study (p,</a:t>
            </a:r>
            <a:r>
              <a:rPr lang="de-DE" smtClean="0">
                <a:latin typeface="Symbol" pitchFamily="18" charset="2"/>
              </a:rPr>
              <a:t>g</a:t>
            </a:r>
            <a:r>
              <a:rPr lang="de-DE" smtClean="0"/>
              <a:t>) and (</a:t>
            </a:r>
            <a:r>
              <a:rPr lang="de-DE" smtClean="0">
                <a:latin typeface="Symbol" pitchFamily="18" charset="2"/>
              </a:rPr>
              <a:t>a</a:t>
            </a:r>
            <a:r>
              <a:rPr lang="de-DE" smtClean="0"/>
              <a:t>,</a:t>
            </a:r>
            <a:r>
              <a:rPr lang="de-DE" smtClean="0">
                <a:latin typeface="Symbol" pitchFamily="18" charset="2"/>
              </a:rPr>
              <a:t>g</a:t>
            </a:r>
            <a:r>
              <a:rPr lang="de-DE" smtClean="0"/>
              <a:t>) reactions of astrophysical relevance on stable nuclei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Counting Setup</a:t>
            </a:r>
            <a:endParaRPr lang="de-DE"/>
          </a:p>
        </p:txBody>
      </p:sp>
      <p:pic>
        <p:nvPicPr>
          <p:cNvPr id="9" name="Grafik 8" descr="targethalter.jpg"/>
          <p:cNvPicPr>
            <a:picLocks noChangeAspect="1"/>
          </p:cNvPicPr>
          <p:nvPr/>
        </p:nvPicPr>
        <p:blipFill>
          <a:blip r:embed="rId2" cstate="print"/>
          <a:srcRect l="22656" t="13268" b="20833"/>
          <a:stretch>
            <a:fillRect/>
          </a:stretch>
        </p:blipFill>
        <p:spPr>
          <a:xfrm>
            <a:off x="4572000" y="857232"/>
            <a:ext cx="4357718" cy="2784653"/>
          </a:xfrm>
          <a:prstGeom prst="rect">
            <a:avLst/>
          </a:prstGeom>
          <a:ln w="50800">
            <a:noFill/>
          </a:ln>
        </p:spPr>
      </p:pic>
      <p:pic>
        <p:nvPicPr>
          <p:cNvPr id="10" name="Grafik 9" descr="clover.jpg"/>
          <p:cNvPicPr>
            <a:picLocks noChangeAspect="1"/>
          </p:cNvPicPr>
          <p:nvPr/>
        </p:nvPicPr>
        <p:blipFill>
          <a:blip r:embed="rId3" cstate="print"/>
          <a:srcRect l="13281" t="16774" r="7812"/>
          <a:stretch>
            <a:fillRect/>
          </a:stretch>
        </p:blipFill>
        <p:spPr>
          <a:xfrm>
            <a:off x="1107257" y="4000504"/>
            <a:ext cx="6929486" cy="2480133"/>
          </a:xfrm>
          <a:prstGeom prst="rect">
            <a:avLst/>
          </a:prstGeom>
        </p:spPr>
      </p:pic>
      <p:sp>
        <p:nvSpPr>
          <p:cNvPr id="11" name="Ellipse 10"/>
          <p:cNvSpPr>
            <a:spLocks noChangeAspect="1"/>
          </p:cNvSpPr>
          <p:nvPr/>
        </p:nvSpPr>
        <p:spPr>
          <a:xfrm>
            <a:off x="4000496" y="5000636"/>
            <a:ext cx="1071570" cy="107157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>
            <a:stCxn id="11" idx="1"/>
          </p:cNvCxnSpPr>
          <p:nvPr/>
        </p:nvCxnSpPr>
        <p:spPr>
          <a:xfrm flipV="1">
            <a:off x="4157424" y="3643314"/>
            <a:ext cx="414576" cy="15142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11" idx="6"/>
          </p:cNvCxnSpPr>
          <p:nvPr/>
        </p:nvCxnSpPr>
        <p:spPr>
          <a:xfrm flipV="1">
            <a:off x="5072066" y="3643314"/>
            <a:ext cx="3857652" cy="189310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57200" y="908051"/>
            <a:ext cx="4186238" cy="3092453"/>
          </a:xfrm>
        </p:spPr>
        <p:txBody>
          <a:bodyPr/>
          <a:lstStyle/>
          <a:p>
            <a:r>
              <a:rPr lang="de-DE" smtClean="0"/>
              <a:t>2 HPGe clover detectors</a:t>
            </a:r>
          </a:p>
          <a:p>
            <a:r>
              <a:rPr lang="de-DE" smtClean="0"/>
              <a:t>passive background suppression by Cu and Pb</a:t>
            </a:r>
          </a:p>
          <a:p>
            <a:r>
              <a:rPr lang="de-DE" smtClean="0"/>
              <a:t>low natural background</a:t>
            </a:r>
          </a:p>
          <a:p>
            <a:r>
              <a:rPr lang="de-DE" smtClean="0"/>
              <a:t>covers large solid angle</a:t>
            </a:r>
          </a:p>
          <a:p>
            <a:pPr>
              <a:buNone/>
            </a:pPr>
            <a:endParaRPr lang="de-DE"/>
          </a:p>
        </p:txBody>
      </p:sp>
    </p:spTree>
  </p:cSld>
  <p:clrMapOvr>
    <a:masterClrMapping/>
  </p:clrMapOvr>
  <p:transition advClick="0" advTm="70996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 &amp; Outlook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686800" cy="5592784"/>
          </a:xfrm>
        </p:spPr>
        <p:txBody>
          <a:bodyPr/>
          <a:lstStyle/>
          <a:p>
            <a:r>
              <a:rPr lang="de-DE" smtClean="0"/>
              <a:t>several techniques to study (p,</a:t>
            </a:r>
            <a:r>
              <a:rPr lang="de-DE" smtClean="0">
                <a:latin typeface="Symbol" pitchFamily="18" charset="2"/>
              </a:rPr>
              <a:t>g</a:t>
            </a:r>
            <a:r>
              <a:rPr lang="de-DE" smtClean="0"/>
              <a:t>) and (</a:t>
            </a:r>
            <a:r>
              <a:rPr lang="de-DE" smtClean="0">
                <a:latin typeface="Symbol" pitchFamily="18" charset="2"/>
              </a:rPr>
              <a:t>a</a:t>
            </a:r>
            <a:r>
              <a:rPr lang="de-DE" smtClean="0"/>
              <a:t>,</a:t>
            </a:r>
            <a:r>
              <a:rPr lang="de-DE" smtClean="0">
                <a:latin typeface="Symbol" pitchFamily="18" charset="2"/>
              </a:rPr>
              <a:t>g</a:t>
            </a:r>
            <a:r>
              <a:rPr lang="de-DE" smtClean="0"/>
              <a:t>) reactions of astrophysical relevance on stable nuclei</a:t>
            </a:r>
          </a:p>
          <a:p>
            <a:r>
              <a:rPr lang="de-DE" smtClean="0"/>
              <a:t>activation technique</a:t>
            </a:r>
          </a:p>
          <a:p>
            <a:pPr lvl="1"/>
            <a:r>
              <a:rPr lang="de-DE" smtClean="0"/>
              <a:t>counting setup with 2 HPGe clover detectors</a:t>
            </a:r>
          </a:p>
          <a:p>
            <a:pPr lvl="1"/>
            <a:r>
              <a:rPr lang="de-DE" smtClean="0"/>
              <a:t> </a:t>
            </a:r>
            <a:r>
              <a:rPr lang="de-DE" smtClean="0">
                <a:latin typeface="Symbol" pitchFamily="18" charset="2"/>
              </a:rPr>
              <a:t>gg</a:t>
            </a:r>
            <a:r>
              <a:rPr lang="de-DE" smtClean="0"/>
              <a:t> coincidences and advantages of digital data acquisition</a:t>
            </a:r>
          </a:p>
          <a:p>
            <a:r>
              <a:rPr lang="de-DE" smtClean="0"/>
              <a:t>in-beam technique</a:t>
            </a:r>
          </a:p>
          <a:p>
            <a:pPr lvl="1"/>
            <a:r>
              <a:rPr lang="de-DE" smtClean="0"/>
              <a:t>HORUS array provides large amount of information</a:t>
            </a:r>
          </a:p>
          <a:p>
            <a:r>
              <a:rPr lang="de-DE" smtClean="0"/>
              <a:t>accelerator mass spectrometry</a:t>
            </a:r>
          </a:p>
          <a:p>
            <a:pPr>
              <a:buNone/>
            </a:pPr>
            <a:r>
              <a:rPr lang="de-DE" smtClean="0"/>
              <a:t>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 &amp; Outlook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686800" cy="5592784"/>
          </a:xfrm>
        </p:spPr>
        <p:txBody>
          <a:bodyPr/>
          <a:lstStyle/>
          <a:p>
            <a:r>
              <a:rPr lang="de-DE" smtClean="0"/>
              <a:t>several techniques to study (p,</a:t>
            </a:r>
            <a:r>
              <a:rPr lang="de-DE" smtClean="0">
                <a:latin typeface="Symbol" pitchFamily="18" charset="2"/>
              </a:rPr>
              <a:t>g</a:t>
            </a:r>
            <a:r>
              <a:rPr lang="de-DE" smtClean="0"/>
              <a:t>) and (</a:t>
            </a:r>
            <a:r>
              <a:rPr lang="de-DE" smtClean="0">
                <a:latin typeface="Symbol" pitchFamily="18" charset="2"/>
              </a:rPr>
              <a:t>a</a:t>
            </a:r>
            <a:r>
              <a:rPr lang="de-DE" smtClean="0"/>
              <a:t>,</a:t>
            </a:r>
            <a:r>
              <a:rPr lang="de-DE" smtClean="0">
                <a:latin typeface="Symbol" pitchFamily="18" charset="2"/>
              </a:rPr>
              <a:t>g</a:t>
            </a:r>
            <a:r>
              <a:rPr lang="de-DE" smtClean="0"/>
              <a:t>) reactions of astrophysical relevance on stable nuclei</a:t>
            </a:r>
          </a:p>
          <a:p>
            <a:r>
              <a:rPr lang="de-DE" smtClean="0"/>
              <a:t>activation technique</a:t>
            </a:r>
          </a:p>
          <a:p>
            <a:pPr lvl="1"/>
            <a:r>
              <a:rPr lang="de-DE" smtClean="0"/>
              <a:t>counting setup with 2 HPGe clover detectors</a:t>
            </a:r>
          </a:p>
          <a:p>
            <a:pPr lvl="1"/>
            <a:r>
              <a:rPr lang="de-DE" smtClean="0"/>
              <a:t> </a:t>
            </a:r>
            <a:r>
              <a:rPr lang="de-DE" smtClean="0">
                <a:latin typeface="Symbol" pitchFamily="18" charset="2"/>
              </a:rPr>
              <a:t>gg</a:t>
            </a:r>
            <a:r>
              <a:rPr lang="de-DE" smtClean="0"/>
              <a:t> coincidences and advantages of digital data acquisition</a:t>
            </a:r>
          </a:p>
          <a:p>
            <a:r>
              <a:rPr lang="de-DE" smtClean="0"/>
              <a:t>in-beam technique</a:t>
            </a:r>
          </a:p>
          <a:p>
            <a:pPr lvl="1"/>
            <a:r>
              <a:rPr lang="de-DE" smtClean="0"/>
              <a:t>HORUS array provides large amount of information</a:t>
            </a:r>
          </a:p>
          <a:p>
            <a:r>
              <a:rPr lang="de-DE" smtClean="0"/>
              <a:t>accelerator mass spectrometry</a:t>
            </a:r>
          </a:p>
          <a:p>
            <a:pPr>
              <a:buNone/>
            </a:pPr>
            <a:endParaRPr lang="de-DE" smtClean="0"/>
          </a:p>
          <a:p>
            <a:pPr>
              <a:buNone/>
            </a:pPr>
            <a:r>
              <a:rPr lang="de-DE" smtClean="0"/>
              <a:t>	provide experimental data base for (p,</a:t>
            </a:r>
            <a:r>
              <a:rPr lang="de-DE" smtClean="0">
                <a:latin typeface="Symbol" pitchFamily="18" charset="2"/>
              </a:rPr>
              <a:t>g</a:t>
            </a:r>
            <a:r>
              <a:rPr lang="de-DE" smtClean="0"/>
              <a:t>) and (</a:t>
            </a:r>
            <a:r>
              <a:rPr lang="de-DE" smtClean="0">
                <a:latin typeface="Symbol" pitchFamily="18" charset="2"/>
              </a:rPr>
              <a:t>a</a:t>
            </a:r>
            <a:r>
              <a:rPr lang="de-DE" smtClean="0"/>
              <a:t>,</a:t>
            </a:r>
            <a:r>
              <a:rPr lang="de-DE" smtClean="0">
                <a:latin typeface="Symbol" pitchFamily="18" charset="2"/>
              </a:rPr>
              <a:t>g</a:t>
            </a:r>
            <a:r>
              <a:rPr lang="de-DE" smtClean="0"/>
              <a:t>) reactions</a:t>
            </a:r>
          </a:p>
          <a:p>
            <a:pPr>
              <a:buNone/>
            </a:pPr>
            <a:r>
              <a:rPr lang="de-DE" smtClean="0"/>
              <a:t>	derive reliable global properties, e.g., optical model potentials</a:t>
            </a:r>
          </a:p>
          <a:p>
            <a:pPr>
              <a:buNone/>
            </a:pPr>
            <a:endParaRPr lang="de-DE" smtClean="0"/>
          </a:p>
        </p:txBody>
      </p:sp>
      <p:sp>
        <p:nvSpPr>
          <p:cNvPr id="4" name="Pfeil nach rechts 3"/>
          <p:cNvSpPr/>
          <p:nvPr/>
        </p:nvSpPr>
        <p:spPr>
          <a:xfrm>
            <a:off x="214282" y="5143512"/>
            <a:ext cx="571504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214282" y="5572140"/>
            <a:ext cx="571504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de-DE" sz="2000" smtClean="0"/>
              <a:t>Experimental Facilities for Reaction Studies in Nuclear Astrophysics in Cologne</a:t>
            </a:r>
            <a:endParaRPr lang="de-DE" sz="2000"/>
          </a:p>
        </p:txBody>
      </p:sp>
      <p:pic>
        <p:nvPicPr>
          <p:cNvPr id="5" name="Grafik 4" descr="ptb.jpg"/>
          <p:cNvPicPr>
            <a:picLocks noChangeAspect="1"/>
          </p:cNvPicPr>
          <p:nvPr/>
        </p:nvPicPr>
        <p:blipFill>
          <a:blip r:embed="rId2" cstate="print"/>
          <a:srcRect l="54902"/>
          <a:stretch>
            <a:fillRect/>
          </a:stretch>
        </p:blipFill>
        <p:spPr>
          <a:xfrm>
            <a:off x="428596" y="5286388"/>
            <a:ext cx="1889522" cy="1095376"/>
          </a:xfrm>
          <a:prstGeom prst="rect">
            <a:avLst/>
          </a:prstGeom>
        </p:spPr>
      </p:pic>
      <p:pic>
        <p:nvPicPr>
          <p:cNvPr id="6" name="Grafik 5" descr="unikoe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85794"/>
            <a:ext cx="2168161" cy="214311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71736" y="1142984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V. Derya, M. Elvers, J. Endres, A. Hennig, </a:t>
            </a:r>
          </a:p>
          <a:p>
            <a:r>
              <a:rPr lang="de-DE" sz="2400" smtClean="0"/>
              <a:t>J. Mayer, S. Pascu, S. Pickstone,  </a:t>
            </a:r>
          </a:p>
          <a:p>
            <a:r>
              <a:rPr lang="de-DE" sz="2400" smtClean="0"/>
              <a:t>A. Sauerwein, F. Schlüter, M. Spieker, </a:t>
            </a:r>
          </a:p>
          <a:p>
            <a:r>
              <a:rPr lang="de-DE" sz="2400" smtClean="0"/>
              <a:t>K. O. Zell, and A. Zilges</a:t>
            </a:r>
            <a:endParaRPr lang="de-DE" sz="2400"/>
          </a:p>
        </p:txBody>
      </p:sp>
      <p:sp>
        <p:nvSpPr>
          <p:cNvPr id="8" name="Textfeld 7"/>
          <p:cNvSpPr txBox="1"/>
          <p:nvPr/>
        </p:nvSpPr>
        <p:spPr>
          <a:xfrm>
            <a:off x="2714612" y="564357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U. Giesen</a:t>
            </a:r>
            <a:endParaRPr lang="de-DE" sz="2400"/>
          </a:p>
        </p:txBody>
      </p:sp>
      <p:pic>
        <p:nvPicPr>
          <p:cNvPr id="9" name="Grafik 8" descr="unibochu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071810"/>
            <a:ext cx="1976443" cy="192900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643174" y="378619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H.W. Becker and D. Rogalla</a:t>
            </a:r>
            <a:endParaRPr lang="de-DE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30000" smtClean="0"/>
              <a:t>168</a:t>
            </a:r>
            <a:r>
              <a:rPr lang="de-DE" smtClean="0"/>
              <a:t>Yb(</a:t>
            </a:r>
            <a:r>
              <a:rPr lang="de-DE" smtClean="0">
                <a:latin typeface="Symbol" pitchFamily="18" charset="2"/>
              </a:rPr>
              <a:t>a,g)</a:t>
            </a:r>
            <a:r>
              <a:rPr lang="de-DE" baseline="30000" smtClean="0"/>
              <a:t>171</a:t>
            </a:r>
            <a:r>
              <a:rPr lang="de-DE" smtClean="0"/>
              <a:t>Hf - Sensitivity</a:t>
            </a:r>
            <a:endParaRPr lang="de-DE"/>
          </a:p>
        </p:txBody>
      </p:sp>
      <p:pic>
        <p:nvPicPr>
          <p:cNvPr id="5" name="Grafik 4" descr="sensitivity_a_g.png"/>
          <p:cNvPicPr>
            <a:picLocks noChangeAspect="1"/>
          </p:cNvPicPr>
          <p:nvPr/>
        </p:nvPicPr>
        <p:blipFill>
          <a:blip r:embed="rId2" cstate="print"/>
          <a:srcRect l="8144" t="10416" r="4119" b="11458"/>
          <a:stretch>
            <a:fillRect/>
          </a:stretch>
        </p:blipFill>
        <p:spPr>
          <a:xfrm>
            <a:off x="678629" y="714356"/>
            <a:ext cx="7786742" cy="53578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Counting Setup</a:t>
            </a:r>
            <a:endParaRPr lang="de-DE"/>
          </a:p>
        </p:txBody>
      </p:sp>
      <p:pic>
        <p:nvPicPr>
          <p:cNvPr id="9" name="Grafik 8" descr="targethalter.jpg"/>
          <p:cNvPicPr>
            <a:picLocks noChangeAspect="1"/>
          </p:cNvPicPr>
          <p:nvPr/>
        </p:nvPicPr>
        <p:blipFill>
          <a:blip r:embed="rId2" cstate="print"/>
          <a:srcRect l="22656" t="13268" b="20833"/>
          <a:stretch>
            <a:fillRect/>
          </a:stretch>
        </p:blipFill>
        <p:spPr>
          <a:xfrm>
            <a:off x="4572000" y="857232"/>
            <a:ext cx="4357718" cy="2784653"/>
          </a:xfrm>
          <a:prstGeom prst="rect">
            <a:avLst/>
          </a:prstGeom>
          <a:ln w="50800">
            <a:noFill/>
          </a:ln>
        </p:spPr>
      </p:pic>
      <p:pic>
        <p:nvPicPr>
          <p:cNvPr id="12" name="Grafik 11" descr="schienen.jpg"/>
          <p:cNvPicPr>
            <a:picLocks noChangeAspect="1"/>
          </p:cNvPicPr>
          <p:nvPr/>
        </p:nvPicPr>
        <p:blipFill>
          <a:blip r:embed="rId3" cstate="print"/>
          <a:srcRect l="31250" t="25000" b="15625"/>
          <a:stretch>
            <a:fillRect/>
          </a:stretch>
        </p:blipFill>
        <p:spPr>
          <a:xfrm>
            <a:off x="4572000" y="3643314"/>
            <a:ext cx="4357718" cy="2822627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57200" y="908051"/>
            <a:ext cx="4186238" cy="53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HPGe clover detectors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passive background suppression by Cu and Pb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natural background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covers large solid angle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endParaRPr lang="de-DE" sz="2400" kern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r>
              <a:rPr lang="de-DE" sz="2400" kern="0" smtClean="0"/>
              <a:t>different target geometries possible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accurate</a:t>
            </a:r>
            <a:r>
              <a:rPr kumimoji="0" lang="de-DE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target positioning to 0.1 mm</a:t>
            </a: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endParaRPr lang="de-DE" sz="2400" kern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endParaRPr lang="de-DE" sz="2400" kern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4"/>
              </a:buBlip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7099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Clover detectors</a:t>
            </a:r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158" y="857232"/>
            <a:ext cx="6900882" cy="5218113"/>
          </a:xfrm>
        </p:spPr>
        <p:txBody>
          <a:bodyPr/>
          <a:lstStyle/>
          <a:p>
            <a:r>
              <a:rPr lang="de-DE" smtClean="0"/>
              <a:t>4 independent crystals</a:t>
            </a:r>
          </a:p>
          <a:p>
            <a:r>
              <a:rPr lang="de-DE" smtClean="0"/>
              <a:t>rel. efficiency of 120 %</a:t>
            </a:r>
          </a:p>
          <a:p>
            <a:pPr lvl="1">
              <a:buNone/>
            </a:pPr>
            <a:endParaRPr lang="de-DE"/>
          </a:p>
        </p:txBody>
      </p:sp>
      <p:pic>
        <p:nvPicPr>
          <p:cNvPr id="4" name="Grafik 3" descr="cl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14422"/>
            <a:ext cx="3470976" cy="20764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5400000">
            <a:off x="7364717" y="1922167"/>
            <a:ext cx="257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cs typeface="Calibri"/>
              </a:rPr>
              <a:t>G. Duchêne </a:t>
            </a:r>
            <a:r>
              <a:rPr lang="de-DE" sz="1600" i="1" smtClean="0">
                <a:cs typeface="Calibri"/>
              </a:rPr>
              <a:t>et al</a:t>
            </a:r>
            <a:r>
              <a:rPr lang="de-DE" sz="1600" smtClean="0">
                <a:cs typeface="Calibri"/>
              </a:rPr>
              <a:t>., </a:t>
            </a:r>
          </a:p>
          <a:p>
            <a:r>
              <a:rPr lang="de-DE" sz="1600" smtClean="0">
                <a:cs typeface="Calibri"/>
              </a:rPr>
              <a:t>NIM  A </a:t>
            </a:r>
            <a:r>
              <a:rPr lang="de-DE" sz="1600" b="1" smtClean="0">
                <a:cs typeface="Calibri"/>
              </a:rPr>
              <a:t>432</a:t>
            </a:r>
            <a:r>
              <a:rPr lang="de-DE" sz="1600" smtClean="0">
                <a:cs typeface="Calibri"/>
              </a:rPr>
              <a:t> (1999) 90-110</a:t>
            </a:r>
            <a:endParaRPr lang="de-DE" sz="1600"/>
          </a:p>
        </p:txBody>
      </p:sp>
    </p:spTree>
  </p:cSld>
  <p:clrMapOvr>
    <a:masterClrMapping/>
  </p:clrMapOvr>
  <p:transition advClick="0" advTm="7099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kp">
  <a:themeElements>
    <a:clrScheme name="AG-Zilges_Stylefi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G-Zilges_Style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-Zilges_Stylefi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ikp</Template>
  <TotalTime>0</TotalTime>
  <Words>2197</Words>
  <Application>Microsoft Office PowerPoint</Application>
  <PresentationFormat>Bildschirmpräsentation (4:3)</PresentationFormat>
  <Paragraphs>809</Paragraphs>
  <Slides>73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73</vt:i4>
      </vt:variant>
    </vt:vector>
  </HeadingPairs>
  <TitlesOfParts>
    <vt:vector size="77" baseType="lpstr">
      <vt:lpstr>ikp</vt:lpstr>
      <vt:lpstr>Formel</vt:lpstr>
      <vt:lpstr>Acrobat Document</vt:lpstr>
      <vt:lpstr>CorelDRAW</vt:lpstr>
      <vt:lpstr>Experimental facilities for reaction studies in  Nuclear Astrophysics in Cologne</vt:lpstr>
      <vt:lpstr>Outline</vt:lpstr>
      <vt:lpstr>Motivation</vt:lpstr>
      <vt:lpstr>Motivation</vt:lpstr>
      <vt:lpstr>Motivation</vt:lpstr>
      <vt:lpstr>Counting Setup</vt:lpstr>
      <vt:lpstr>Counting Setup</vt:lpstr>
      <vt:lpstr>Counting Setup</vt:lpstr>
      <vt:lpstr>Clover detectors</vt:lpstr>
      <vt:lpstr>Clover detectors</vt:lpstr>
      <vt:lpstr>Counting Setup</vt:lpstr>
      <vt:lpstr>Data acquisition</vt:lpstr>
      <vt:lpstr>Data acquisition</vt:lpstr>
      <vt:lpstr>Data acquisition</vt:lpstr>
      <vt:lpstr>Digitizer – basic design</vt:lpstr>
      <vt:lpstr>Digitizer – basic design</vt:lpstr>
      <vt:lpstr>Digitizer – basic design</vt:lpstr>
      <vt:lpstr>Digitizer – basic design</vt:lpstr>
      <vt:lpstr>Digitizer – basic design</vt:lpstr>
      <vt:lpstr>Signal processing - requirements</vt:lpstr>
      <vt:lpstr>Signal processing - requirements</vt:lpstr>
      <vt:lpstr>Trapezoidal filter algorithm</vt:lpstr>
      <vt:lpstr>Trapezoidal filter algorithm</vt:lpstr>
      <vt:lpstr>Trapezoidal filter algorithm</vt:lpstr>
      <vt:lpstr>Trapezoidal filter algorithm</vt:lpstr>
      <vt:lpstr>Trapezoidal filter algorithm</vt:lpstr>
      <vt:lpstr>Trapezoidal filter algorithm</vt:lpstr>
      <vt:lpstr>Trapezoidal filter algorithm</vt:lpstr>
      <vt:lpstr>Trapezoidal filter algorithm</vt:lpstr>
      <vt:lpstr>Trapezoidal filter algorithm</vt:lpstr>
      <vt:lpstr>Trapezoidal filter algorithm</vt:lpstr>
      <vt:lpstr>Trapezoidal filter algorithm</vt:lpstr>
      <vt:lpstr>Trapezoidal filter algorithm</vt:lpstr>
      <vt:lpstr>Trapezoidal filter algorithm</vt:lpstr>
      <vt:lpstr>Fast and slow filter algorithm</vt:lpstr>
      <vt:lpstr>Energy resolution</vt:lpstr>
      <vt:lpstr>Activation measurement of 168Yb(α,n)</vt:lpstr>
      <vt:lpstr>Activation measurement of 168Yb(α,n)</vt:lpstr>
      <vt:lpstr>Activation measurement of 168Yb(α,n)</vt:lpstr>
      <vt:lpstr>Activation measurement of 168Yb(α,n)</vt:lpstr>
      <vt:lpstr>Activation measurement of 168Yb(α,n)</vt:lpstr>
      <vt:lpstr>Experimental setup @ PTB Braunschweig</vt:lpstr>
      <vt:lpstr>Experimental setup @ PTB Braunschweig</vt:lpstr>
      <vt:lpstr>Activation measurement of 168Yb(α,n)</vt:lpstr>
      <vt:lpstr>Results: 168Yb(a,n)171Hf</vt:lpstr>
      <vt:lpstr>Limitations of activation technique</vt:lpstr>
      <vt:lpstr>Tandem accelerator in Cologne</vt:lpstr>
      <vt:lpstr>In-beam measurements @ HORUS</vt:lpstr>
      <vt:lpstr>In-beam measurements @ HORUS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In-beam measurements @ HORUS</vt:lpstr>
      <vt:lpstr>In-beam measurements @ HORUS</vt:lpstr>
      <vt:lpstr>In-beam measurements @ HORUS</vt:lpstr>
      <vt:lpstr>In-beam measurements @ HORUS</vt:lpstr>
      <vt:lpstr>In-beam measurements @ HORUS</vt:lpstr>
      <vt:lpstr>In-beam measurements @ HORUS</vt:lpstr>
      <vt:lpstr>In-beam measurements @ HORUS</vt:lpstr>
      <vt:lpstr>Folie 65</vt:lpstr>
      <vt:lpstr>Folie 66</vt:lpstr>
      <vt:lpstr>Folie 67</vt:lpstr>
      <vt:lpstr>Folie 68</vt:lpstr>
      <vt:lpstr>Summary &amp; Outlook</vt:lpstr>
      <vt:lpstr>Summary &amp; Outlook</vt:lpstr>
      <vt:lpstr>Summary &amp; Outlook</vt:lpstr>
      <vt:lpstr>Experimental Facilities for Reaction Studies in Nuclear Astrophysics in Cologne</vt:lpstr>
      <vt:lpstr>168Yb(a,g)171Hf - Sensitivity</vt:lpstr>
    </vt:vector>
  </TitlesOfParts>
  <Company>Pentium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</dc:creator>
  <cp:lastModifiedBy>Lars</cp:lastModifiedBy>
  <cp:revision>668</cp:revision>
  <dcterms:created xsi:type="dcterms:W3CDTF">2011-02-17T13:43:19Z</dcterms:created>
  <dcterms:modified xsi:type="dcterms:W3CDTF">2012-02-07T21:10:30Z</dcterms:modified>
</cp:coreProperties>
</file>