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3" r:id="rId1"/>
  </p:sldMasterIdLst>
  <p:notesMasterIdLst>
    <p:notesMasterId r:id="rId55"/>
  </p:notesMasterIdLst>
  <p:handoutMasterIdLst>
    <p:handoutMasterId r:id="rId56"/>
  </p:handoutMasterIdLst>
  <p:sldIdLst>
    <p:sldId id="256" r:id="rId2"/>
    <p:sldId id="397" r:id="rId3"/>
    <p:sldId id="398" r:id="rId4"/>
    <p:sldId id="353" r:id="rId5"/>
    <p:sldId id="299" r:id="rId6"/>
    <p:sldId id="357" r:id="rId7"/>
    <p:sldId id="399" r:id="rId8"/>
    <p:sldId id="392" r:id="rId9"/>
    <p:sldId id="391" r:id="rId10"/>
    <p:sldId id="301" r:id="rId11"/>
    <p:sldId id="302" r:id="rId12"/>
    <p:sldId id="289" r:id="rId13"/>
    <p:sldId id="291" r:id="rId14"/>
    <p:sldId id="388" r:id="rId15"/>
    <p:sldId id="292" r:id="rId16"/>
    <p:sldId id="365" r:id="rId17"/>
    <p:sldId id="366" r:id="rId18"/>
    <p:sldId id="367" r:id="rId19"/>
    <p:sldId id="303" r:id="rId20"/>
    <p:sldId id="364" r:id="rId21"/>
    <p:sldId id="294" r:id="rId22"/>
    <p:sldId id="372" r:id="rId23"/>
    <p:sldId id="320" r:id="rId24"/>
    <p:sldId id="378" r:id="rId25"/>
    <p:sldId id="311" r:id="rId26"/>
    <p:sldId id="312" r:id="rId27"/>
    <p:sldId id="369" r:id="rId28"/>
    <p:sldId id="379" r:id="rId29"/>
    <p:sldId id="309" r:id="rId30"/>
    <p:sldId id="380" r:id="rId31"/>
    <p:sldId id="371" r:id="rId32"/>
    <p:sldId id="390" r:id="rId33"/>
    <p:sldId id="270" r:id="rId34"/>
    <p:sldId id="368" r:id="rId35"/>
    <p:sldId id="393" r:id="rId36"/>
    <p:sldId id="396" r:id="rId37"/>
    <p:sldId id="394" r:id="rId38"/>
    <p:sldId id="395" r:id="rId39"/>
    <p:sldId id="373" r:id="rId40"/>
    <p:sldId id="375" r:id="rId41"/>
    <p:sldId id="296" r:id="rId42"/>
    <p:sldId id="297" r:id="rId43"/>
    <p:sldId id="316" r:id="rId44"/>
    <p:sldId id="323" r:id="rId45"/>
    <p:sldId id="321" r:id="rId46"/>
    <p:sldId id="286" r:id="rId47"/>
    <p:sldId id="295" r:id="rId48"/>
    <p:sldId id="387" r:id="rId49"/>
    <p:sldId id="400" r:id="rId50"/>
    <p:sldId id="382" r:id="rId51"/>
    <p:sldId id="383" r:id="rId52"/>
    <p:sldId id="376" r:id="rId53"/>
    <p:sldId id="377" r:id="rId54"/>
  </p:sldIdLst>
  <p:sldSz cx="9144000" cy="6858000" type="screen4x3"/>
  <p:notesSz cx="7315200" cy="9601200"/>
  <p:defaultTextStyle>
    <a:defPPr>
      <a:defRPr lang="en-US"/>
    </a:defPPr>
    <a:lvl1pPr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sz="2400" kern="1200">
        <a:solidFill>
          <a:schemeClr val="tx1"/>
        </a:solidFill>
        <a:latin typeface="Arial" pitchFamily="34" charset="0"/>
        <a:ea typeface="ヒラギノ角ゴ Pro W3"/>
        <a:cs typeface="ヒラギノ角ゴ Pro W3"/>
      </a:defRPr>
    </a:lvl5pPr>
    <a:lvl6pPr marL="2286000" algn="l" defTabSz="914400" rtl="0" eaLnBrk="1" latinLnBrk="0" hangingPunct="1">
      <a:defRPr sz="2400" kern="1200">
        <a:solidFill>
          <a:schemeClr val="tx1"/>
        </a:solidFill>
        <a:latin typeface="Arial" pitchFamily="34" charset="0"/>
        <a:ea typeface="ヒラギノ角ゴ Pro W3"/>
        <a:cs typeface="ヒラギノ角ゴ Pro W3"/>
      </a:defRPr>
    </a:lvl6pPr>
    <a:lvl7pPr marL="2743200" algn="l" defTabSz="914400" rtl="0" eaLnBrk="1" latinLnBrk="0" hangingPunct="1">
      <a:defRPr sz="2400" kern="1200">
        <a:solidFill>
          <a:schemeClr val="tx1"/>
        </a:solidFill>
        <a:latin typeface="Arial" pitchFamily="34" charset="0"/>
        <a:ea typeface="ヒラギノ角ゴ Pro W3"/>
        <a:cs typeface="ヒラギノ角ゴ Pro W3"/>
      </a:defRPr>
    </a:lvl7pPr>
    <a:lvl8pPr marL="3200400" algn="l" defTabSz="914400" rtl="0" eaLnBrk="1" latinLnBrk="0" hangingPunct="1">
      <a:defRPr sz="2400" kern="1200">
        <a:solidFill>
          <a:schemeClr val="tx1"/>
        </a:solidFill>
        <a:latin typeface="Arial" pitchFamily="34" charset="0"/>
        <a:ea typeface="ヒラギノ角ゴ Pro W3"/>
        <a:cs typeface="ヒラギノ角ゴ Pro W3"/>
      </a:defRPr>
    </a:lvl8pPr>
    <a:lvl9pPr marL="3657600" algn="l" defTabSz="914400" rtl="0" eaLnBrk="1" latinLnBrk="0" hangingPunct="1">
      <a:defRPr sz="2400" kern="1200">
        <a:solidFill>
          <a:schemeClr val="tx1"/>
        </a:solidFill>
        <a:latin typeface="Arial" pitchFamily="34" charset="0"/>
        <a:ea typeface="ヒラギノ角ゴ Pro W3"/>
        <a:cs typeface="ヒラギノ角ゴ Pro W3"/>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adi Canepa" initials="A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33CC"/>
    <a:srgbClr val="0000FF"/>
    <a:srgbClr val="FFFF99"/>
    <a:srgbClr val="EAE6E3"/>
    <a:srgbClr val="3366CC"/>
    <a:srgbClr val="92D050"/>
    <a:srgbClr val="000000"/>
    <a:srgbClr val="A02A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55" autoAdjust="0"/>
    <p:restoredTop sz="94454" autoAdjust="0"/>
  </p:normalViewPr>
  <p:slideViewPr>
    <p:cSldViewPr snapToGrid="0" snapToObjects="1">
      <p:cViewPr varScale="1">
        <p:scale>
          <a:sx n="74" d="100"/>
          <a:sy n="74" d="100"/>
        </p:scale>
        <p:origin x="-822" y="-102"/>
      </p:cViewPr>
      <p:guideLst>
        <p:guide orient="horz" pos="2160"/>
        <p:guide pos="2880"/>
      </p:guideLst>
    </p:cSldViewPr>
  </p:slideViewPr>
  <p:outlineViewPr>
    <p:cViewPr>
      <p:scale>
        <a:sx n="33" d="100"/>
        <a:sy n="33" d="100"/>
      </p:scale>
      <p:origin x="48" y="3954"/>
    </p:cViewPr>
  </p:outlineViewPr>
  <p:notesTextViewPr>
    <p:cViewPr>
      <p:scale>
        <a:sx n="100" d="100"/>
        <a:sy n="100" d="100"/>
      </p:scale>
      <p:origin x="0" y="0"/>
    </p:cViewPr>
  </p:notesTextViewPr>
  <p:sorterViewPr>
    <p:cViewPr>
      <p:scale>
        <a:sx n="73" d="100"/>
        <a:sy n="73" d="100"/>
      </p:scale>
      <p:origin x="0" y="24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3" cy="480388"/>
          </a:xfrm>
          <a:prstGeom prst="rect">
            <a:avLst/>
          </a:prstGeom>
        </p:spPr>
        <p:txBody>
          <a:bodyPr vert="horz" wrap="square" lIns="96636" tIns="48317" rIns="96636" bIns="48317" numCol="1" anchor="t" anchorCtr="0" compatLnSpc="1">
            <a:prstTxWarp prst="textNoShape">
              <a:avLst/>
            </a:prstTxWarp>
          </a:bodyPr>
          <a:lstStyle>
            <a:lvl1pPr>
              <a:defRPr sz="1200">
                <a:latin typeface="Calibri" charset="0"/>
                <a:ea typeface="ヒラギノ角ゴ Pro W3" charset="-128"/>
                <a:cs typeface="ヒラギノ角ゴ Pro W3" charset="-128"/>
              </a:defRPr>
            </a:lvl1pPr>
          </a:lstStyle>
          <a:p>
            <a:pPr>
              <a:defRPr/>
            </a:pPr>
            <a:endParaRPr lang="en-US"/>
          </a:p>
        </p:txBody>
      </p:sp>
      <p:sp>
        <p:nvSpPr>
          <p:cNvPr id="3" name="Date Placeholder 2"/>
          <p:cNvSpPr>
            <a:spLocks noGrp="1"/>
          </p:cNvSpPr>
          <p:nvPr>
            <p:ph type="dt" sz="quarter" idx="1"/>
          </p:nvPr>
        </p:nvSpPr>
        <p:spPr>
          <a:xfrm>
            <a:off x="4142963" y="0"/>
            <a:ext cx="3170583" cy="480388"/>
          </a:xfrm>
          <a:prstGeom prst="rect">
            <a:avLst/>
          </a:prstGeom>
        </p:spPr>
        <p:txBody>
          <a:bodyPr vert="horz" wrap="square" lIns="96636" tIns="48317" rIns="96636" bIns="48317" numCol="1" anchor="t"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F1CF849D-D631-4242-B570-E9574C909868}" type="datetime1">
              <a:rPr lang="en-US"/>
              <a:pPr>
                <a:defRPr/>
              </a:pPr>
              <a:t>2/8/2012</a:t>
            </a:fld>
            <a:endParaRPr lang="en-US"/>
          </a:p>
        </p:txBody>
      </p:sp>
      <p:sp>
        <p:nvSpPr>
          <p:cNvPr id="4" name="Footer Placeholder 3"/>
          <p:cNvSpPr>
            <a:spLocks noGrp="1"/>
          </p:cNvSpPr>
          <p:nvPr>
            <p:ph type="ftr" sz="quarter" idx="2"/>
          </p:nvPr>
        </p:nvSpPr>
        <p:spPr>
          <a:xfrm>
            <a:off x="1" y="9119173"/>
            <a:ext cx="3170583" cy="480388"/>
          </a:xfrm>
          <a:prstGeom prst="rect">
            <a:avLst/>
          </a:prstGeom>
        </p:spPr>
        <p:txBody>
          <a:bodyPr vert="horz" wrap="square" lIns="96636" tIns="48317" rIns="96636" bIns="48317" numCol="1" anchor="b" anchorCtr="0" compatLnSpc="1">
            <a:prstTxWarp prst="textNoShape">
              <a:avLst/>
            </a:prstTxWarp>
          </a:bodyPr>
          <a:lstStyle>
            <a:lvl1pPr>
              <a:defRPr sz="1200">
                <a:latin typeface="Calibri" charset="0"/>
                <a:ea typeface="ヒラギノ角ゴ Pro W3" charset="-128"/>
                <a:cs typeface="ヒラギノ角ゴ Pro W3" charset="-128"/>
              </a:defRPr>
            </a:lvl1pPr>
          </a:lstStyle>
          <a:p>
            <a:pPr>
              <a:defRPr/>
            </a:pPr>
            <a:endParaRPr lang="en-US"/>
          </a:p>
        </p:txBody>
      </p:sp>
      <p:sp>
        <p:nvSpPr>
          <p:cNvPr id="5" name="Slide Number Placeholder 4"/>
          <p:cNvSpPr>
            <a:spLocks noGrp="1"/>
          </p:cNvSpPr>
          <p:nvPr>
            <p:ph type="sldNum" sz="quarter" idx="3"/>
          </p:nvPr>
        </p:nvSpPr>
        <p:spPr>
          <a:xfrm>
            <a:off x="4142963" y="9119173"/>
            <a:ext cx="3170583" cy="480388"/>
          </a:xfrm>
          <a:prstGeom prst="rect">
            <a:avLst/>
          </a:prstGeom>
        </p:spPr>
        <p:txBody>
          <a:bodyPr vert="horz" wrap="square" lIns="96636" tIns="48317" rIns="96636" bIns="48317" numCol="1" anchor="b"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11D457D6-64D4-4326-B25B-4C9C35E4C9F0}" type="slidenum">
              <a:rPr lang="en-US"/>
              <a:pPr>
                <a:defRPr/>
              </a:pPr>
              <a:t>‹#›</a:t>
            </a:fld>
            <a:endParaRPr lang="en-US"/>
          </a:p>
        </p:txBody>
      </p:sp>
    </p:spTree>
    <p:extLst>
      <p:ext uri="{BB962C8B-B14F-4D97-AF65-F5344CB8AC3E}">
        <p14:creationId xmlns:p14="http://schemas.microsoft.com/office/powerpoint/2010/main" val="22611145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3" cy="480388"/>
          </a:xfrm>
          <a:prstGeom prst="rect">
            <a:avLst/>
          </a:prstGeom>
        </p:spPr>
        <p:txBody>
          <a:bodyPr vert="horz" wrap="square" lIns="96636" tIns="48317" rIns="96636" bIns="48317" numCol="1" anchor="t" anchorCtr="0" compatLnSpc="1">
            <a:prstTxWarp prst="textNoShape">
              <a:avLst/>
            </a:prstTxWarp>
          </a:bodyPr>
          <a:lstStyle>
            <a:lvl1pPr>
              <a:defRPr sz="1200">
                <a:latin typeface="Calibri" charset="0"/>
                <a:ea typeface="ヒラギノ角ゴ Pro W3" charset="-128"/>
                <a:cs typeface="ヒラギノ角ゴ Pro W3" charset="-128"/>
              </a:defRPr>
            </a:lvl1pPr>
          </a:lstStyle>
          <a:p>
            <a:pPr>
              <a:defRPr/>
            </a:pPr>
            <a:endParaRPr lang="en-US"/>
          </a:p>
        </p:txBody>
      </p:sp>
      <p:sp>
        <p:nvSpPr>
          <p:cNvPr id="3" name="Date Placeholder 2"/>
          <p:cNvSpPr>
            <a:spLocks noGrp="1"/>
          </p:cNvSpPr>
          <p:nvPr>
            <p:ph type="dt" idx="1"/>
          </p:nvPr>
        </p:nvSpPr>
        <p:spPr>
          <a:xfrm>
            <a:off x="4142963" y="0"/>
            <a:ext cx="3170583" cy="480388"/>
          </a:xfrm>
          <a:prstGeom prst="rect">
            <a:avLst/>
          </a:prstGeom>
        </p:spPr>
        <p:txBody>
          <a:bodyPr vert="horz" wrap="square" lIns="96636" tIns="48317" rIns="96636" bIns="48317" numCol="1" anchor="t"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146DC699-5F44-4B5D-8B5B-56F9A85FAC1A}" type="datetime1">
              <a:rPr lang="en-US"/>
              <a:pPr>
                <a:defRPr/>
              </a:pPr>
              <a:t>2/8/2012</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wrap="square" lIns="96636" tIns="48317" rIns="96636" bIns="48317"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730527" y="4559587"/>
            <a:ext cx="5854148" cy="4321852"/>
          </a:xfrm>
          <a:prstGeom prst="rect">
            <a:avLst/>
          </a:prstGeom>
        </p:spPr>
        <p:txBody>
          <a:bodyPr vert="horz" wrap="square" lIns="96636" tIns="48317" rIns="96636" bIns="48317"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1" y="9119173"/>
            <a:ext cx="3170583" cy="480388"/>
          </a:xfrm>
          <a:prstGeom prst="rect">
            <a:avLst/>
          </a:prstGeom>
        </p:spPr>
        <p:txBody>
          <a:bodyPr vert="horz" wrap="square" lIns="96636" tIns="48317" rIns="96636" bIns="48317" numCol="1" anchor="b" anchorCtr="0" compatLnSpc="1">
            <a:prstTxWarp prst="textNoShape">
              <a:avLst/>
            </a:prstTxWarp>
          </a:bodyPr>
          <a:lstStyle>
            <a:lvl1pPr>
              <a:defRPr sz="1200">
                <a:latin typeface="Calibri" charset="0"/>
                <a:ea typeface="ヒラギノ角ゴ Pro W3" charset="-128"/>
                <a:cs typeface="ヒラギノ角ゴ Pro W3" charset="-128"/>
              </a:defRPr>
            </a:lvl1pPr>
          </a:lstStyle>
          <a:p>
            <a:pPr>
              <a:defRPr/>
            </a:pPr>
            <a:endParaRPr lang="en-US"/>
          </a:p>
        </p:txBody>
      </p:sp>
      <p:sp>
        <p:nvSpPr>
          <p:cNvPr id="7" name="Slide Number Placeholder 6"/>
          <p:cNvSpPr>
            <a:spLocks noGrp="1"/>
          </p:cNvSpPr>
          <p:nvPr>
            <p:ph type="sldNum" sz="quarter" idx="5"/>
          </p:nvPr>
        </p:nvSpPr>
        <p:spPr>
          <a:xfrm>
            <a:off x="4142963" y="9119173"/>
            <a:ext cx="3170583" cy="480388"/>
          </a:xfrm>
          <a:prstGeom prst="rect">
            <a:avLst/>
          </a:prstGeom>
        </p:spPr>
        <p:txBody>
          <a:bodyPr vert="horz" wrap="square" lIns="96636" tIns="48317" rIns="96636" bIns="48317" numCol="1" anchor="b" anchorCtr="0" compatLnSpc="1">
            <a:prstTxWarp prst="textNoShape">
              <a:avLst/>
            </a:prstTxWarp>
          </a:bodyPr>
          <a:lstStyle>
            <a:lvl1pPr algn="r">
              <a:defRPr sz="1200">
                <a:latin typeface="Calibri" charset="0"/>
                <a:ea typeface="ヒラギノ角ゴ Pro W3" charset="-128"/>
                <a:cs typeface="ヒラギノ角ゴ Pro W3" charset="-128"/>
              </a:defRPr>
            </a:lvl1pPr>
          </a:lstStyle>
          <a:p>
            <a:pPr>
              <a:defRPr/>
            </a:pPr>
            <a:fld id="{B3A133B9-F577-48D9-B3D0-4B32AD122A32}" type="slidenum">
              <a:rPr lang="en-US"/>
              <a:pPr>
                <a:defRPr/>
              </a:pPr>
              <a:t>‹#›</a:t>
            </a:fld>
            <a:endParaRPr lang="en-US"/>
          </a:p>
        </p:txBody>
      </p:sp>
    </p:spTree>
    <p:extLst>
      <p:ext uri="{BB962C8B-B14F-4D97-AF65-F5344CB8AC3E}">
        <p14:creationId xmlns:p14="http://schemas.microsoft.com/office/powerpoint/2010/main" val="4230212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ヒラギノ角ゴ Pro W3"/>
              <a:cs typeface="ヒラギノ角ゴ Pro W3"/>
            </a:endParaRP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ヒラギノ角ゴ Pro W3"/>
                <a:cs typeface="ヒラギノ角ゴ Pro W3"/>
              </a:defRPr>
            </a:lvl1pPr>
            <a:lvl2pPr marL="770549" indent="-296365" eaLnBrk="0" hangingPunct="0">
              <a:defRPr sz="2500">
                <a:solidFill>
                  <a:schemeClr val="tx1"/>
                </a:solidFill>
                <a:latin typeface="Arial" pitchFamily="34" charset="0"/>
                <a:ea typeface="ヒラギノ角ゴ Pro W3"/>
                <a:cs typeface="ヒラギノ角ゴ Pro W3"/>
              </a:defRPr>
            </a:lvl2pPr>
            <a:lvl3pPr marL="1185461" indent="-237093" eaLnBrk="0" hangingPunct="0">
              <a:defRPr sz="2500">
                <a:solidFill>
                  <a:schemeClr val="tx1"/>
                </a:solidFill>
                <a:latin typeface="Arial" pitchFamily="34" charset="0"/>
                <a:ea typeface="ヒラギノ角ゴ Pro W3"/>
                <a:cs typeface="ヒラギノ角ゴ Pro W3"/>
              </a:defRPr>
            </a:lvl3pPr>
            <a:lvl4pPr marL="1659644" indent="-237093" eaLnBrk="0" hangingPunct="0">
              <a:defRPr sz="2500">
                <a:solidFill>
                  <a:schemeClr val="tx1"/>
                </a:solidFill>
                <a:latin typeface="Arial" pitchFamily="34" charset="0"/>
                <a:ea typeface="ヒラギノ角ゴ Pro W3"/>
                <a:cs typeface="ヒラギノ角ゴ Pro W3"/>
              </a:defRPr>
            </a:lvl4pPr>
            <a:lvl5pPr marL="2133829" indent="-237093" eaLnBrk="0" hangingPunct="0">
              <a:defRPr sz="2500">
                <a:solidFill>
                  <a:schemeClr val="tx1"/>
                </a:solidFill>
                <a:latin typeface="Arial" pitchFamily="34" charset="0"/>
                <a:ea typeface="ヒラギノ角ゴ Pro W3"/>
                <a:cs typeface="ヒラギノ角ゴ Pro W3"/>
              </a:defRPr>
            </a:lvl5pPr>
            <a:lvl6pPr marL="2608013" indent="-237093" defTabSz="474184" eaLnBrk="0" fontAlgn="base" hangingPunct="0">
              <a:spcBef>
                <a:spcPct val="0"/>
              </a:spcBef>
              <a:spcAft>
                <a:spcPct val="0"/>
              </a:spcAft>
              <a:defRPr sz="2500">
                <a:solidFill>
                  <a:schemeClr val="tx1"/>
                </a:solidFill>
                <a:latin typeface="Arial" pitchFamily="34" charset="0"/>
                <a:ea typeface="ヒラギノ角ゴ Pro W3"/>
                <a:cs typeface="ヒラギノ角ゴ Pro W3"/>
              </a:defRPr>
            </a:lvl6pPr>
            <a:lvl7pPr marL="3082196" indent="-237093" defTabSz="474184" eaLnBrk="0" fontAlgn="base" hangingPunct="0">
              <a:spcBef>
                <a:spcPct val="0"/>
              </a:spcBef>
              <a:spcAft>
                <a:spcPct val="0"/>
              </a:spcAft>
              <a:defRPr sz="2500">
                <a:solidFill>
                  <a:schemeClr val="tx1"/>
                </a:solidFill>
                <a:latin typeface="Arial" pitchFamily="34" charset="0"/>
                <a:ea typeface="ヒラギノ角ゴ Pro W3"/>
                <a:cs typeface="ヒラギノ角ゴ Pro W3"/>
              </a:defRPr>
            </a:lvl7pPr>
            <a:lvl8pPr marL="3556381" indent="-237093" defTabSz="474184" eaLnBrk="0" fontAlgn="base" hangingPunct="0">
              <a:spcBef>
                <a:spcPct val="0"/>
              </a:spcBef>
              <a:spcAft>
                <a:spcPct val="0"/>
              </a:spcAft>
              <a:defRPr sz="2500">
                <a:solidFill>
                  <a:schemeClr val="tx1"/>
                </a:solidFill>
                <a:latin typeface="Arial" pitchFamily="34" charset="0"/>
                <a:ea typeface="ヒラギノ角ゴ Pro W3"/>
                <a:cs typeface="ヒラギノ角ゴ Pro W3"/>
              </a:defRPr>
            </a:lvl8pPr>
            <a:lvl9pPr marL="4030564" indent="-237093" defTabSz="474184" eaLnBrk="0" fontAlgn="base" hangingPunct="0">
              <a:spcBef>
                <a:spcPct val="0"/>
              </a:spcBef>
              <a:spcAft>
                <a:spcPct val="0"/>
              </a:spcAft>
              <a:defRPr sz="2500">
                <a:solidFill>
                  <a:schemeClr val="tx1"/>
                </a:solidFill>
                <a:latin typeface="Arial" pitchFamily="34" charset="0"/>
                <a:ea typeface="ヒラギノ角ゴ Pro W3"/>
                <a:cs typeface="ヒラギノ角ゴ Pro W3"/>
              </a:defRPr>
            </a:lvl9pPr>
          </a:lstStyle>
          <a:p>
            <a:pPr eaLnBrk="1" hangingPunct="1"/>
            <a:fld id="{E03CE1A3-C3DB-44FE-BEC5-F833498C3A41}" type="slidenum">
              <a:rPr lang="en-US" sz="1200">
                <a:latin typeface="Calibri" pitchFamily="34" charset="0"/>
              </a:rPr>
              <a:pPr eaLnBrk="1" hangingPunct="1"/>
              <a:t>1</a:t>
            </a:fld>
            <a:endParaRPr lang="en-US" sz="120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 Probably the most impacting, is our measurement of 22Na(</a:t>
            </a:r>
            <a:r>
              <a:rPr lang="en-US" dirty="0" err="1" smtClean="0"/>
              <a:t>p,g</a:t>
            </a:r>
            <a:r>
              <a:rPr lang="en-US" dirty="0" smtClean="0"/>
              <a:t>). ISAC has a very intense 22Na beam, so we produced very high quality </a:t>
            </a:r>
            <a:r>
              <a:rPr lang="en-US" dirty="0" err="1" smtClean="0"/>
              <a:t>rastered</a:t>
            </a:r>
            <a:r>
              <a:rPr lang="en-US" dirty="0" smtClean="0"/>
              <a:t> targets from it. We then built an experimental setup and measured this at the University of Washington in Seattle, where we could run a proton beam at the right energy uninterrupted for a long time. Our results show a much stronger reaction rate than previously thought, with better precision. This has the implication that less 22Na is made in the nova models, and decreases the </a:t>
            </a:r>
            <a:r>
              <a:rPr lang="en-US" altLang="en-US" dirty="0" smtClean="0"/>
              <a:t>‘</a:t>
            </a:r>
            <a:r>
              <a:rPr lang="en-US" dirty="0" smtClean="0"/>
              <a:t>detectability distance</a:t>
            </a:r>
            <a:r>
              <a:rPr lang="en-US" altLang="en-US" dirty="0" smtClean="0"/>
              <a:t>’</a:t>
            </a:r>
            <a:r>
              <a:rPr lang="en-US" dirty="0" smtClean="0"/>
              <a:t> of the 22Na line from novae by a factor 2, changing the average time we</a:t>
            </a:r>
            <a:r>
              <a:rPr lang="en-US" altLang="en-US" dirty="0" smtClean="0"/>
              <a:t>’</a:t>
            </a:r>
            <a:r>
              <a:rPr lang="en-US" dirty="0" smtClean="0"/>
              <a:t>d have to wait to see this line from an individual novae by approximately a factor 4! </a:t>
            </a:r>
          </a:p>
          <a:p>
            <a:endParaRPr lang="en-CA" dirty="0"/>
          </a:p>
        </p:txBody>
      </p:sp>
      <p:sp>
        <p:nvSpPr>
          <p:cNvPr id="4" name="Slide Number Placeholder 3"/>
          <p:cNvSpPr>
            <a:spLocks noGrp="1"/>
          </p:cNvSpPr>
          <p:nvPr>
            <p:ph type="sldNum" sz="quarter" idx="10"/>
          </p:nvPr>
        </p:nvSpPr>
        <p:spPr/>
        <p:txBody>
          <a:bodyPr/>
          <a:lstStyle/>
          <a:p>
            <a:pPr>
              <a:defRPr/>
            </a:pPr>
            <a:fld id="{B3A133B9-F577-48D9-B3D0-4B32AD122A32}" type="slidenum">
              <a:rPr lang="en-US" smtClean="0"/>
              <a:pPr>
                <a:defRPr/>
              </a:pPr>
              <a:t>23</a:t>
            </a:fld>
            <a:endParaRPr lang="en-US"/>
          </a:p>
        </p:txBody>
      </p:sp>
    </p:spTree>
    <p:extLst>
      <p:ext uri="{BB962C8B-B14F-4D97-AF65-F5344CB8AC3E}">
        <p14:creationId xmlns:p14="http://schemas.microsoft.com/office/powerpoint/2010/main" val="4248365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ヒラギノ角ゴ Pro W3" charset="-128"/>
              </a:defRPr>
            </a:lvl1pPr>
            <a:lvl2pPr marL="785257" indent="-302021" eaLnBrk="0" hangingPunct="0">
              <a:defRPr sz="2500">
                <a:solidFill>
                  <a:schemeClr val="tx1"/>
                </a:solidFill>
                <a:latin typeface="Arial" pitchFamily="34" charset="0"/>
                <a:ea typeface="ヒラギノ角ゴ Pro W3" charset="-128"/>
              </a:defRPr>
            </a:lvl2pPr>
            <a:lvl3pPr marL="1208088" indent="-241617" eaLnBrk="0" hangingPunct="0">
              <a:defRPr sz="2500">
                <a:solidFill>
                  <a:schemeClr val="tx1"/>
                </a:solidFill>
                <a:latin typeface="Arial" pitchFamily="34" charset="0"/>
                <a:ea typeface="ヒラギノ角ゴ Pro W3" charset="-128"/>
              </a:defRPr>
            </a:lvl3pPr>
            <a:lvl4pPr marL="1691323" indent="-241617" eaLnBrk="0" hangingPunct="0">
              <a:defRPr sz="2500">
                <a:solidFill>
                  <a:schemeClr val="tx1"/>
                </a:solidFill>
                <a:latin typeface="Arial" pitchFamily="34" charset="0"/>
                <a:ea typeface="ヒラギノ角ゴ Pro W3" charset="-128"/>
              </a:defRPr>
            </a:lvl4pPr>
            <a:lvl5pPr marL="2174559" indent="-241617" eaLnBrk="0" hangingPunct="0">
              <a:defRPr sz="2500">
                <a:solidFill>
                  <a:schemeClr val="tx1"/>
                </a:solidFill>
                <a:latin typeface="Arial" pitchFamily="34" charset="0"/>
                <a:ea typeface="ヒラギノ角ゴ Pro W3" charset="-128"/>
              </a:defRPr>
            </a:lvl5pPr>
            <a:lvl6pPr marL="2657795"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6pPr>
            <a:lvl7pPr marL="3141029"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7pPr>
            <a:lvl8pPr marL="3624265"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8pPr>
            <a:lvl9pPr marL="4107501"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9pPr>
          </a:lstStyle>
          <a:p>
            <a:pPr eaLnBrk="1" hangingPunct="1"/>
            <a:fld id="{19CF04E2-303A-473D-9AFA-3D4EAC957C94}" type="slidenum">
              <a:rPr lang="en-US" sz="1300">
                <a:latin typeface="Calibri" pitchFamily="34" charset="0"/>
              </a:rPr>
              <a:pPr eaLnBrk="1" hangingPunct="1"/>
              <a:t>25</a:t>
            </a:fld>
            <a:endParaRPr lang="en-US" sz="1300">
              <a:latin typeface="Calibri" pitchFamily="34" charset="0"/>
            </a:endParaRPr>
          </a:p>
        </p:txBody>
      </p:sp>
      <p:sp>
        <p:nvSpPr>
          <p:cNvPr id="32770"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B3A133B9-F577-48D9-B3D0-4B32AD122A32}" type="slidenum">
              <a:rPr lang="en-US" smtClean="0"/>
              <a:pPr>
                <a:defRPr/>
              </a:pPr>
              <a:t>29</a:t>
            </a:fld>
            <a:endParaRPr lang="en-US"/>
          </a:p>
        </p:txBody>
      </p:sp>
    </p:spTree>
    <p:extLst>
      <p:ext uri="{BB962C8B-B14F-4D97-AF65-F5344CB8AC3E}">
        <p14:creationId xmlns:p14="http://schemas.microsoft.com/office/powerpoint/2010/main" val="4081839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B552EFD1-C509-4331-9A37-17EA7BAD606A}" type="slidenum">
              <a:rPr lang="de-DE" smtClean="0"/>
              <a:pPr>
                <a:defRPr/>
              </a:pPr>
              <a:t>33</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4144621" y="9120816"/>
            <a:ext cx="3170583" cy="48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5" tIns="48303" rIns="96605" bIns="48303" anchor="b"/>
          <a:lstStyle>
            <a:lvl1pPr defTabSz="930275" eaLnBrk="0" hangingPunct="0">
              <a:defRPr sz="2400">
                <a:solidFill>
                  <a:schemeClr val="tx1"/>
                </a:solidFill>
                <a:latin typeface="Arial" pitchFamily="34" charset="0"/>
                <a:ea typeface="ヒラギノ角ゴ Pro W3"/>
                <a:cs typeface="ヒラギノ角ゴ Pro W3"/>
              </a:defRPr>
            </a:lvl1pPr>
            <a:lvl2pPr marL="742950" indent="-285750" defTabSz="930275" eaLnBrk="0" hangingPunct="0">
              <a:defRPr sz="2400">
                <a:solidFill>
                  <a:schemeClr val="tx1"/>
                </a:solidFill>
                <a:latin typeface="Arial" pitchFamily="34" charset="0"/>
                <a:ea typeface="ヒラギノ角ゴ Pro W3"/>
                <a:cs typeface="ヒラギノ角ゴ Pro W3"/>
              </a:defRPr>
            </a:lvl2pPr>
            <a:lvl3pPr marL="1143000" indent="-228600" defTabSz="930275" eaLnBrk="0" hangingPunct="0">
              <a:defRPr sz="2400">
                <a:solidFill>
                  <a:schemeClr val="tx1"/>
                </a:solidFill>
                <a:latin typeface="Arial" pitchFamily="34" charset="0"/>
                <a:ea typeface="ヒラギノ角ゴ Pro W3"/>
                <a:cs typeface="ヒラギノ角ゴ Pro W3"/>
              </a:defRPr>
            </a:lvl3pPr>
            <a:lvl4pPr marL="1600200" indent="-228600" defTabSz="930275" eaLnBrk="0" hangingPunct="0">
              <a:defRPr sz="2400">
                <a:solidFill>
                  <a:schemeClr val="tx1"/>
                </a:solidFill>
                <a:latin typeface="Arial" pitchFamily="34" charset="0"/>
                <a:ea typeface="ヒラギノ角ゴ Pro W3"/>
                <a:cs typeface="ヒラギノ角ゴ Pro W3"/>
              </a:defRPr>
            </a:lvl4pPr>
            <a:lvl5pPr marL="2057400" indent="-228600" defTabSz="930275" eaLnBrk="0" hangingPunct="0">
              <a:defRPr sz="2400">
                <a:solidFill>
                  <a:schemeClr val="tx1"/>
                </a:solidFill>
                <a:latin typeface="Arial" pitchFamily="34" charset="0"/>
                <a:ea typeface="ヒラギノ角ゴ Pro W3"/>
                <a:cs typeface="ヒラギノ角ゴ Pro W3"/>
              </a:defRPr>
            </a:lvl5pPr>
            <a:lvl6pPr marL="2514600" indent="-228600" defTabSz="930275"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930275"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930275"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930275"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hangingPunct="1"/>
            <a:fld id="{784C9051-6F77-498C-83BE-6E510F7FFFCA}" type="slidenum">
              <a:rPr lang="en-US" sz="1200">
                <a:latin typeface="Times New Roman" pitchFamily="18" charset="0"/>
                <a:cs typeface="Times New Roman" pitchFamily="18" charset="0"/>
              </a:rPr>
              <a:pPr algn="r" eaLnBrk="1" hangingPunct="1"/>
              <a:t>42</a:t>
            </a:fld>
            <a:endParaRPr lang="en-US" sz="1200">
              <a:latin typeface="Times New Roman" pitchFamily="18" charset="0"/>
              <a:cs typeface="Times New Roman" pitchFamily="18" charset="0"/>
            </a:endParaRPr>
          </a:p>
        </p:txBody>
      </p:sp>
      <p:sp>
        <p:nvSpPr>
          <p:cNvPr id="64515" name="Slide Image Placeholder 1"/>
          <p:cNvSpPr>
            <a:spLocks noGrp="1" noRot="1" noChangeAspect="1" noTextEdit="1"/>
          </p:cNvSpPr>
          <p:nvPr>
            <p:ph type="sldImg"/>
          </p:nvPr>
        </p:nvSpPr>
        <p:spPr bwMode="auto">
          <a:xfrm>
            <a:off x="1258888" y="719138"/>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6" name="Notes Placeholder 2"/>
          <p:cNvSpPr>
            <a:spLocks noGrp="1"/>
          </p:cNvSpPr>
          <p:nvPr>
            <p:ph type="body" idx="1"/>
          </p:nvPr>
        </p:nvSpPr>
        <p:spPr bwMode="auto">
          <a:xfrm>
            <a:off x="977348" y="4561229"/>
            <a:ext cx="5360504" cy="43185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64" tIns="47832" rIns="95664" bIns="47832"/>
          <a:lstStyle/>
          <a:p>
            <a:pPr defTabSz="964550" eaLnBrk="1" hangingPunct="1"/>
            <a:endParaRPr lang="en-US" smtClean="0">
              <a:ea typeface="ヒラギノ角ゴ Pro W3"/>
              <a:cs typeface="ヒラギノ角ゴ Pro W3"/>
            </a:endParaRPr>
          </a:p>
          <a:p>
            <a:pPr defTabSz="964550" eaLnBrk="1" hangingPunct="1"/>
            <a:endParaRPr lang="en-US" smtClean="0">
              <a:ea typeface="ヒラギノ角ゴ Pro W3"/>
              <a:cs typeface="ヒラギノ角ゴ Pro W3"/>
            </a:endParaRPr>
          </a:p>
        </p:txBody>
      </p:sp>
      <p:sp>
        <p:nvSpPr>
          <p:cNvPr id="64517" name="Slide Number Placeholder 3"/>
          <p:cNvSpPr txBox="1">
            <a:spLocks noGrp="1"/>
          </p:cNvSpPr>
          <p:nvPr/>
        </p:nvSpPr>
        <p:spPr bwMode="auto">
          <a:xfrm>
            <a:off x="4144621" y="9122452"/>
            <a:ext cx="3170583" cy="4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64" tIns="47832" rIns="95664" bIns="47832" anchor="b"/>
          <a:lstStyle>
            <a:lvl1pPr defTabSz="912813" eaLnBrk="0" hangingPunct="0">
              <a:defRPr sz="2400">
                <a:solidFill>
                  <a:schemeClr val="tx1"/>
                </a:solidFill>
                <a:latin typeface="Arial" pitchFamily="34" charset="0"/>
                <a:ea typeface="ヒラギノ角ゴ Pro W3"/>
                <a:cs typeface="ヒラギノ角ゴ Pro W3"/>
              </a:defRPr>
            </a:lvl1pPr>
            <a:lvl2pPr marL="742950" indent="-285750" defTabSz="912813" eaLnBrk="0" hangingPunct="0">
              <a:defRPr sz="2400">
                <a:solidFill>
                  <a:schemeClr val="tx1"/>
                </a:solidFill>
                <a:latin typeface="Arial" pitchFamily="34" charset="0"/>
                <a:ea typeface="ヒラギノ角ゴ Pro W3"/>
                <a:cs typeface="ヒラギノ角ゴ Pro W3"/>
              </a:defRPr>
            </a:lvl2pPr>
            <a:lvl3pPr marL="1143000" indent="-228600" defTabSz="912813" eaLnBrk="0" hangingPunct="0">
              <a:defRPr sz="2400">
                <a:solidFill>
                  <a:schemeClr val="tx1"/>
                </a:solidFill>
                <a:latin typeface="Arial" pitchFamily="34" charset="0"/>
                <a:ea typeface="ヒラギノ角ゴ Pro W3"/>
                <a:cs typeface="ヒラギノ角ゴ Pro W3"/>
              </a:defRPr>
            </a:lvl3pPr>
            <a:lvl4pPr marL="1600200" indent="-228600" defTabSz="912813" eaLnBrk="0" hangingPunct="0">
              <a:defRPr sz="2400">
                <a:solidFill>
                  <a:schemeClr val="tx1"/>
                </a:solidFill>
                <a:latin typeface="Arial" pitchFamily="34" charset="0"/>
                <a:ea typeface="ヒラギノ角ゴ Pro W3"/>
                <a:cs typeface="ヒラギノ角ゴ Pro W3"/>
              </a:defRPr>
            </a:lvl4pPr>
            <a:lvl5pPr marL="2057400" indent="-228600" defTabSz="912813" eaLnBrk="0" hangingPunct="0">
              <a:defRPr sz="2400">
                <a:solidFill>
                  <a:schemeClr val="tx1"/>
                </a:solidFill>
                <a:latin typeface="Arial" pitchFamily="34" charset="0"/>
                <a:ea typeface="ヒラギノ角ゴ Pro W3"/>
                <a:cs typeface="ヒラギノ角ゴ Pro W3"/>
              </a:defRPr>
            </a:lvl5pPr>
            <a:lvl6pPr marL="2514600" indent="-228600" defTabSz="91281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91281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91281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912813"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hangingPunct="1"/>
            <a:fld id="{EFEA8F2D-449D-49FD-AE69-B45D1B89DA48}" type="slidenum">
              <a:rPr lang="fr-FR" sz="1100">
                <a:cs typeface="Times New Roman" pitchFamily="18" charset="0"/>
              </a:rPr>
              <a:pPr algn="r" eaLnBrk="1" hangingPunct="1"/>
              <a:t>42</a:t>
            </a:fld>
            <a:endParaRPr lang="fr-FR" sz="1100">
              <a:cs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80E50CD-455B-47FA-9B02-0505675B011D}" type="slidenum">
              <a:rPr lang="en-US"/>
              <a:pPr/>
              <a:t>44</a:t>
            </a:fld>
            <a:endParaRPr lang="en-US"/>
          </a:p>
        </p:txBody>
      </p:sp>
      <p:sp>
        <p:nvSpPr>
          <p:cNvPr id="62467" name="Rectangle 2"/>
          <p:cNvSpPr>
            <a:spLocks noGrp="1" noRot="1" noChangeAspect="1" noChangeArrowheads="1" noTextEdit="1"/>
          </p:cNvSpPr>
          <p:nvPr>
            <p:ph type="sldImg"/>
          </p:nvPr>
        </p:nvSpPr>
        <p:spPr>
          <a:xfrm>
            <a:off x="1258888" y="719138"/>
            <a:ext cx="4800600" cy="3600450"/>
          </a:xfrm>
          <a:ln/>
        </p:spPr>
      </p:sp>
      <p:sp>
        <p:nvSpPr>
          <p:cNvPr id="62468" name="Rectangle 3"/>
          <p:cNvSpPr>
            <a:spLocks noGrp="1" noChangeArrowheads="1"/>
          </p:cNvSpPr>
          <p:nvPr>
            <p:ph type="body" idx="1"/>
          </p:nvPr>
        </p:nvSpPr>
        <p:spPr>
          <a:xfrm>
            <a:off x="731520" y="4560570"/>
            <a:ext cx="5852160" cy="4320540"/>
          </a:xfrm>
          <a:noFill/>
          <a:ln/>
        </p:spPr>
        <p:txBody>
          <a:bodyPr/>
          <a:lstStyle/>
          <a:p>
            <a:endParaRPr lang="en-C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a:defRPr/>
            </a:pPr>
            <a:fld id="{C253CBFF-337A-4ACF-8F2D-E097B53DCB51}" type="slidenum">
              <a:rPr lang="en-US" smtClean="0"/>
              <a:pPr>
                <a:defRPr/>
              </a:pPr>
              <a:t>49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endParaRPr lang="en-US" dirty="0"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C9EB192-2F79-4FAC-9ED2-207B1803AD86}" type="slidenum">
              <a:rPr lang="en-CA"/>
              <a:pPr/>
              <a:t>12</a:t>
            </a:fld>
            <a:endParaRPr lang="en-CA"/>
          </a:p>
        </p:txBody>
      </p:sp>
      <p:sp>
        <p:nvSpPr>
          <p:cNvPr id="37889" name="Rectangle 1"/>
          <p:cNvSpPr txBox="1">
            <a:spLocks noGrp="1" noRot="1" noChangeAspect="1" noChangeArrowheads="1"/>
          </p:cNvSpPr>
          <p:nvPr>
            <p:ph type="sldImg"/>
          </p:nvPr>
        </p:nvSpPr>
        <p:spPr bwMode="auto">
          <a:xfrm>
            <a:off x="1258888" y="720725"/>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Rectangle 2"/>
          <p:cNvSpPr txBox="1">
            <a:spLocks noGrp="1" noChangeArrowheads="1"/>
          </p:cNvSpPr>
          <p:nvPr>
            <p:ph type="body" idx="1"/>
          </p:nvPr>
        </p:nvSpPr>
        <p:spPr bwMode="auto">
          <a:xfrm>
            <a:off x="975360" y="4560571"/>
            <a:ext cx="5364480" cy="432220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ISAC is the ideal place to do this research, because of the wide variety of nuclear quantities we can measure, and in particular, the first order quantities: nuclear masses, decay lifetimes, and the difficult to measure direct reaction rates at ISAC I. There is also a lot of indirect work can be done at ISAC II. </a:t>
            </a:r>
          </a:p>
          <a:p>
            <a:r>
              <a:rPr lang="en-US" dirty="0" smtClean="0"/>
              <a:t>Crucial to all this, are the radioactive beams. Without them we would have a Ferrari in the garage but no gas to put in it!</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ヒラギノ角ゴ Pro W3" charset="-128"/>
              </a:defRPr>
            </a:lvl1pPr>
            <a:lvl2pPr marL="785257" indent="-302021" eaLnBrk="0" hangingPunct="0">
              <a:defRPr sz="2500">
                <a:solidFill>
                  <a:schemeClr val="tx1"/>
                </a:solidFill>
                <a:latin typeface="Arial" pitchFamily="34" charset="0"/>
                <a:ea typeface="ヒラギノ角ゴ Pro W3" charset="-128"/>
              </a:defRPr>
            </a:lvl2pPr>
            <a:lvl3pPr marL="1208088" indent="-241617" eaLnBrk="0" hangingPunct="0">
              <a:defRPr sz="2500">
                <a:solidFill>
                  <a:schemeClr val="tx1"/>
                </a:solidFill>
                <a:latin typeface="Arial" pitchFamily="34" charset="0"/>
                <a:ea typeface="ヒラギノ角ゴ Pro W3" charset="-128"/>
              </a:defRPr>
            </a:lvl3pPr>
            <a:lvl4pPr marL="1691323" indent="-241617" eaLnBrk="0" hangingPunct="0">
              <a:defRPr sz="2500">
                <a:solidFill>
                  <a:schemeClr val="tx1"/>
                </a:solidFill>
                <a:latin typeface="Arial" pitchFamily="34" charset="0"/>
                <a:ea typeface="ヒラギノ角ゴ Pro W3" charset="-128"/>
              </a:defRPr>
            </a:lvl4pPr>
            <a:lvl5pPr marL="2174559" indent="-241617" eaLnBrk="0" hangingPunct="0">
              <a:defRPr sz="2500">
                <a:solidFill>
                  <a:schemeClr val="tx1"/>
                </a:solidFill>
                <a:latin typeface="Arial" pitchFamily="34" charset="0"/>
                <a:ea typeface="ヒラギノ角ゴ Pro W3" charset="-128"/>
              </a:defRPr>
            </a:lvl5pPr>
            <a:lvl6pPr marL="2657795"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6pPr>
            <a:lvl7pPr marL="3141029"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7pPr>
            <a:lvl8pPr marL="3624265"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8pPr>
            <a:lvl9pPr marL="4107501"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9pPr>
          </a:lstStyle>
          <a:p>
            <a:pPr eaLnBrk="1" hangingPunct="1"/>
            <a:fld id="{9E5E924D-FE1C-4ED8-B407-84AE8E0BF15F}" type="slidenum">
              <a:rPr lang="en-US" sz="1300">
                <a:latin typeface="Calibri" pitchFamily="34" charset="0"/>
              </a:rPr>
              <a:pPr eaLnBrk="1" hangingPunct="1"/>
              <a:t>13</a:t>
            </a:fld>
            <a:endParaRPr lang="en-US" sz="13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Concentration of research on explosive hydrogen and helium burning in novae, x-ray bursts and core collapse supernovae.</a:t>
            </a:r>
          </a:p>
          <a:p>
            <a:r>
              <a:rPr lang="en-US" dirty="0" smtClean="0"/>
              <a:t>Also responsible for the synthesis of cosmic gamma ray emitters. ISAC I accelerator</a:t>
            </a:r>
            <a:r>
              <a:rPr lang="en-US" baseline="0" dirty="0" smtClean="0"/>
              <a:t> well matched for energies.</a:t>
            </a:r>
            <a:endParaRPr lang="en-US"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ヒラギノ角ゴ Pro W3" charset="-128"/>
              </a:defRPr>
            </a:lvl1pPr>
            <a:lvl2pPr marL="785257" indent="-302021" eaLnBrk="0" hangingPunct="0">
              <a:defRPr sz="2500">
                <a:solidFill>
                  <a:schemeClr val="tx1"/>
                </a:solidFill>
                <a:latin typeface="Arial" pitchFamily="34" charset="0"/>
                <a:ea typeface="ヒラギノ角ゴ Pro W3" charset="-128"/>
              </a:defRPr>
            </a:lvl2pPr>
            <a:lvl3pPr marL="1208088" indent="-241617" eaLnBrk="0" hangingPunct="0">
              <a:defRPr sz="2500">
                <a:solidFill>
                  <a:schemeClr val="tx1"/>
                </a:solidFill>
                <a:latin typeface="Arial" pitchFamily="34" charset="0"/>
                <a:ea typeface="ヒラギノ角ゴ Pro W3" charset="-128"/>
              </a:defRPr>
            </a:lvl3pPr>
            <a:lvl4pPr marL="1691323" indent="-241617" eaLnBrk="0" hangingPunct="0">
              <a:defRPr sz="2500">
                <a:solidFill>
                  <a:schemeClr val="tx1"/>
                </a:solidFill>
                <a:latin typeface="Arial" pitchFamily="34" charset="0"/>
                <a:ea typeface="ヒラギノ角ゴ Pro W3" charset="-128"/>
              </a:defRPr>
            </a:lvl4pPr>
            <a:lvl5pPr marL="2174559" indent="-241617" eaLnBrk="0" hangingPunct="0">
              <a:defRPr sz="2500">
                <a:solidFill>
                  <a:schemeClr val="tx1"/>
                </a:solidFill>
                <a:latin typeface="Arial" pitchFamily="34" charset="0"/>
                <a:ea typeface="ヒラギノ角ゴ Pro W3" charset="-128"/>
              </a:defRPr>
            </a:lvl5pPr>
            <a:lvl6pPr marL="2657795"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6pPr>
            <a:lvl7pPr marL="3141029"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7pPr>
            <a:lvl8pPr marL="3624265"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8pPr>
            <a:lvl9pPr marL="4107501" indent="-241617" defTabSz="483236" eaLnBrk="0" fontAlgn="base" hangingPunct="0">
              <a:spcBef>
                <a:spcPct val="0"/>
              </a:spcBef>
              <a:spcAft>
                <a:spcPct val="0"/>
              </a:spcAft>
              <a:defRPr sz="2500">
                <a:solidFill>
                  <a:schemeClr val="tx1"/>
                </a:solidFill>
                <a:latin typeface="Arial" pitchFamily="34" charset="0"/>
                <a:ea typeface="ヒラギノ角ゴ Pro W3" charset="-128"/>
              </a:defRPr>
            </a:lvl9pPr>
          </a:lstStyle>
          <a:p>
            <a:pPr eaLnBrk="1" hangingPunct="1"/>
            <a:fld id="{27561EEA-24E9-41E0-A583-057B368CC8F1}" type="slidenum">
              <a:rPr lang="en-US" sz="1300">
                <a:latin typeface="Calibri" pitchFamily="34" charset="0"/>
              </a:rPr>
              <a:pPr eaLnBrk="1" hangingPunct="1"/>
              <a:t>15</a:t>
            </a:fld>
            <a:endParaRPr lang="en-US" sz="13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ヒラギノ角ゴ Pro W3" charset="-128"/>
              </a:defRPr>
            </a:lvl1pPr>
            <a:lvl2pPr marL="785372" indent="-302066" eaLnBrk="0" hangingPunct="0">
              <a:defRPr sz="2500">
                <a:solidFill>
                  <a:schemeClr val="tx1"/>
                </a:solidFill>
                <a:latin typeface="Arial" pitchFamily="34" charset="0"/>
                <a:ea typeface="ヒラギノ角ゴ Pro W3" charset="-128"/>
              </a:defRPr>
            </a:lvl2pPr>
            <a:lvl3pPr marL="1208265" indent="-241653" eaLnBrk="0" hangingPunct="0">
              <a:defRPr sz="2500">
                <a:solidFill>
                  <a:schemeClr val="tx1"/>
                </a:solidFill>
                <a:latin typeface="Arial" pitchFamily="34" charset="0"/>
                <a:ea typeface="ヒラギノ角ゴ Pro W3" charset="-128"/>
              </a:defRPr>
            </a:lvl3pPr>
            <a:lvl4pPr marL="1691571" indent="-241653" eaLnBrk="0" hangingPunct="0">
              <a:defRPr sz="2500">
                <a:solidFill>
                  <a:schemeClr val="tx1"/>
                </a:solidFill>
                <a:latin typeface="Arial" pitchFamily="34" charset="0"/>
                <a:ea typeface="ヒラギノ角ゴ Pro W3" charset="-128"/>
              </a:defRPr>
            </a:lvl4pPr>
            <a:lvl5pPr marL="2174878" indent="-241653" eaLnBrk="0" hangingPunct="0">
              <a:defRPr sz="2500">
                <a:solidFill>
                  <a:schemeClr val="tx1"/>
                </a:solidFill>
                <a:latin typeface="Arial" pitchFamily="34" charset="0"/>
                <a:ea typeface="ヒラギノ角ゴ Pro W3" charset="-128"/>
              </a:defRPr>
            </a:lvl5pPr>
            <a:lvl6pPr marL="2658184"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6pPr>
            <a:lvl7pPr marL="3141490"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7pPr>
            <a:lvl8pPr marL="3624796"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8pPr>
            <a:lvl9pPr marL="4108102"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9pPr>
          </a:lstStyle>
          <a:p>
            <a:pPr eaLnBrk="1" hangingPunct="1"/>
            <a:fld id="{EC15DBF9-619A-4420-B037-8CABA7A1C3C2}" type="slidenum">
              <a:rPr lang="en-US" sz="1300">
                <a:latin typeface="Calibri" pitchFamily="34" charset="0"/>
              </a:rPr>
              <a:pPr eaLnBrk="1" hangingPunct="1"/>
              <a:t>16</a:t>
            </a:fld>
            <a:endParaRPr lang="en-US" sz="1300">
              <a:latin typeface="Calibri" pitchFamily="34"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ヒラギノ角ゴ Pro W3" charset="-128"/>
              </a:defRPr>
            </a:lvl1pPr>
            <a:lvl2pPr marL="785372" indent="-302066" eaLnBrk="0" hangingPunct="0">
              <a:defRPr sz="2500">
                <a:solidFill>
                  <a:schemeClr val="tx1"/>
                </a:solidFill>
                <a:latin typeface="Arial" pitchFamily="34" charset="0"/>
                <a:ea typeface="ヒラギノ角ゴ Pro W3" charset="-128"/>
              </a:defRPr>
            </a:lvl2pPr>
            <a:lvl3pPr marL="1208265" indent="-241653" eaLnBrk="0" hangingPunct="0">
              <a:defRPr sz="2500">
                <a:solidFill>
                  <a:schemeClr val="tx1"/>
                </a:solidFill>
                <a:latin typeface="Arial" pitchFamily="34" charset="0"/>
                <a:ea typeface="ヒラギノ角ゴ Pro W3" charset="-128"/>
              </a:defRPr>
            </a:lvl3pPr>
            <a:lvl4pPr marL="1691571" indent="-241653" eaLnBrk="0" hangingPunct="0">
              <a:defRPr sz="2500">
                <a:solidFill>
                  <a:schemeClr val="tx1"/>
                </a:solidFill>
                <a:latin typeface="Arial" pitchFamily="34" charset="0"/>
                <a:ea typeface="ヒラギノ角ゴ Pro W3" charset="-128"/>
              </a:defRPr>
            </a:lvl4pPr>
            <a:lvl5pPr marL="2174878" indent="-241653" eaLnBrk="0" hangingPunct="0">
              <a:defRPr sz="2500">
                <a:solidFill>
                  <a:schemeClr val="tx1"/>
                </a:solidFill>
                <a:latin typeface="Arial" pitchFamily="34" charset="0"/>
                <a:ea typeface="ヒラギノ角ゴ Pro W3" charset="-128"/>
              </a:defRPr>
            </a:lvl5pPr>
            <a:lvl6pPr marL="2658184"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6pPr>
            <a:lvl7pPr marL="3141490"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7pPr>
            <a:lvl8pPr marL="3624796"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8pPr>
            <a:lvl9pPr marL="4108102"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9pPr>
          </a:lstStyle>
          <a:p>
            <a:pPr eaLnBrk="1" hangingPunct="1"/>
            <a:fld id="{6B4D3F65-A8DA-4A77-A4EC-D8908554B533}" type="slidenum">
              <a:rPr lang="en-US" sz="1300">
                <a:latin typeface="Calibri" pitchFamily="34" charset="0"/>
              </a:rPr>
              <a:pPr eaLnBrk="1" hangingPunct="1"/>
              <a:t>17</a:t>
            </a:fld>
            <a:endParaRPr lang="en-US" sz="1300">
              <a:latin typeface="Calibri" pitchFamily="34" charset="0"/>
            </a:endParaRPr>
          </a:p>
        </p:txBody>
      </p:sp>
      <p:sp>
        <p:nvSpPr>
          <p:cNvPr id="32770"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23Mg(</a:t>
            </a:r>
            <a:r>
              <a:rPr lang="en-US" dirty="0" err="1" smtClean="0"/>
              <a:t>p,gamma</a:t>
            </a:r>
            <a:r>
              <a:rPr lang="en-US" dirty="0" smtClean="0"/>
              <a:t>) is one of these reaction that affects both the 22Na and 26Al ejected abundances from novae. DRAGON recently performed the first ever direct measurement of this reaction, possible because of the development of an intense 23Mg accelerated beam. The results reduce the uncertainty of the reaction rate, which previously depended on theory, by a couple of orders of magnitude, and thus eliminates this reaction now as a source of uncertainty in the gamma rays signal from 22Na. </a:t>
            </a: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itchFamily="34" charset="0"/>
                <a:ea typeface="ヒラギノ角ゴ Pro W3" charset="-128"/>
              </a:defRPr>
            </a:lvl1pPr>
            <a:lvl2pPr marL="785372" indent="-302066" eaLnBrk="0" hangingPunct="0">
              <a:defRPr sz="2500">
                <a:solidFill>
                  <a:schemeClr val="tx1"/>
                </a:solidFill>
                <a:latin typeface="Arial" pitchFamily="34" charset="0"/>
                <a:ea typeface="ヒラギノ角ゴ Pro W3" charset="-128"/>
              </a:defRPr>
            </a:lvl2pPr>
            <a:lvl3pPr marL="1208265" indent="-241653" eaLnBrk="0" hangingPunct="0">
              <a:defRPr sz="2500">
                <a:solidFill>
                  <a:schemeClr val="tx1"/>
                </a:solidFill>
                <a:latin typeface="Arial" pitchFamily="34" charset="0"/>
                <a:ea typeface="ヒラギノ角ゴ Pro W3" charset="-128"/>
              </a:defRPr>
            </a:lvl3pPr>
            <a:lvl4pPr marL="1691571" indent="-241653" eaLnBrk="0" hangingPunct="0">
              <a:defRPr sz="2500">
                <a:solidFill>
                  <a:schemeClr val="tx1"/>
                </a:solidFill>
                <a:latin typeface="Arial" pitchFamily="34" charset="0"/>
                <a:ea typeface="ヒラギノ角ゴ Pro W3" charset="-128"/>
              </a:defRPr>
            </a:lvl4pPr>
            <a:lvl5pPr marL="2174878" indent="-241653" eaLnBrk="0" hangingPunct="0">
              <a:defRPr sz="2500">
                <a:solidFill>
                  <a:schemeClr val="tx1"/>
                </a:solidFill>
                <a:latin typeface="Arial" pitchFamily="34" charset="0"/>
                <a:ea typeface="ヒラギノ角ゴ Pro W3" charset="-128"/>
              </a:defRPr>
            </a:lvl5pPr>
            <a:lvl6pPr marL="2658184"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6pPr>
            <a:lvl7pPr marL="3141490"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7pPr>
            <a:lvl8pPr marL="3624796"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8pPr>
            <a:lvl9pPr marL="4108102" indent="-241653" defTabSz="483306" eaLnBrk="0" fontAlgn="base" hangingPunct="0">
              <a:spcBef>
                <a:spcPct val="0"/>
              </a:spcBef>
              <a:spcAft>
                <a:spcPct val="0"/>
              </a:spcAft>
              <a:defRPr sz="2500">
                <a:solidFill>
                  <a:schemeClr val="tx1"/>
                </a:solidFill>
                <a:latin typeface="Arial" pitchFamily="34" charset="0"/>
                <a:ea typeface="ヒラギノ角ゴ Pro W3" charset="-128"/>
              </a:defRPr>
            </a:lvl9pPr>
          </a:lstStyle>
          <a:p>
            <a:pPr eaLnBrk="1" hangingPunct="1"/>
            <a:fld id="{AB31F167-62B0-4B2A-8640-3D73D8392AD9}" type="slidenum">
              <a:rPr lang="en-US" sz="1300">
                <a:latin typeface="Calibri" pitchFamily="34" charset="0"/>
              </a:rPr>
              <a:pPr eaLnBrk="1" hangingPunct="1"/>
              <a:t>19</a:t>
            </a:fld>
            <a:endParaRPr lang="en-US" sz="13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 The 18F(</a:t>
            </a:r>
            <a:r>
              <a:rPr lang="en-US" dirty="0" err="1" smtClean="0"/>
              <a:t>p,a</a:t>
            </a:r>
            <a:r>
              <a:rPr lang="en-US" dirty="0" smtClean="0"/>
              <a:t>) reaction measured at TUDA. This is the lowest energy measurement anywhere of this reaction, right in the region of astrophysical importance. This greatly reduces the uncertainty in the 511 </a:t>
            </a:r>
            <a:r>
              <a:rPr lang="en-US" dirty="0" err="1" smtClean="0"/>
              <a:t>keV</a:t>
            </a:r>
            <a:r>
              <a:rPr lang="en-US" dirty="0" smtClean="0"/>
              <a:t> spectrum expected from classical novae. This was only possible because we have the highest intensity accelerated 18F beam in the world. </a:t>
            </a:r>
          </a:p>
          <a:p>
            <a:endParaRPr lang="en-CA" dirty="0"/>
          </a:p>
        </p:txBody>
      </p:sp>
      <p:sp>
        <p:nvSpPr>
          <p:cNvPr id="4" name="Slide Number Placeholder 3"/>
          <p:cNvSpPr>
            <a:spLocks noGrp="1"/>
          </p:cNvSpPr>
          <p:nvPr>
            <p:ph type="sldNum" sz="quarter" idx="10"/>
          </p:nvPr>
        </p:nvSpPr>
        <p:spPr/>
        <p:txBody>
          <a:bodyPr/>
          <a:lstStyle/>
          <a:p>
            <a:pPr>
              <a:defRPr/>
            </a:pPr>
            <a:fld id="{B3A133B9-F577-48D9-B3D0-4B32AD122A32}" type="slidenum">
              <a:rPr lang="en-US" smtClean="0"/>
              <a:pPr>
                <a:defRPr/>
              </a:pPr>
              <a:t>21</a:t>
            </a:fld>
            <a:endParaRPr lang="en-US"/>
          </a:p>
        </p:txBody>
      </p:sp>
    </p:spTree>
    <p:extLst>
      <p:ext uri="{BB962C8B-B14F-4D97-AF65-F5344CB8AC3E}">
        <p14:creationId xmlns:p14="http://schemas.microsoft.com/office/powerpoint/2010/main" val="42483657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Box 17"/>
          <p:cNvSpPr txBox="1">
            <a:spLocks noChangeArrowheads="1"/>
          </p:cNvSpPr>
          <p:nvPr userDrawn="1"/>
        </p:nvSpPr>
        <p:spPr bwMode="auto">
          <a:xfrm>
            <a:off x="6818313" y="990600"/>
            <a:ext cx="2325687" cy="5867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defRPr/>
            </a:pPr>
            <a:endParaRPr lang="en-US" sz="1800" smtClean="0"/>
          </a:p>
        </p:txBody>
      </p:sp>
      <p:sp>
        <p:nvSpPr>
          <p:cNvPr id="10" name="TextBox 9"/>
          <p:cNvSpPr txBox="1">
            <a:spLocks noChangeArrowheads="1"/>
          </p:cNvSpPr>
          <p:nvPr userDrawn="1"/>
        </p:nvSpPr>
        <p:spPr bwMode="auto">
          <a:xfrm>
            <a:off x="0" y="0"/>
            <a:ext cx="9144000" cy="1096963"/>
          </a:xfrm>
          <a:prstGeom prst="rect">
            <a:avLst/>
          </a:prstGeom>
          <a:solidFill>
            <a:srgbClr val="A02A1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defRPr/>
            </a:pPr>
            <a:endParaRPr lang="en-US" sz="1800" smtClean="0"/>
          </a:p>
        </p:txBody>
      </p:sp>
      <p:sp>
        <p:nvSpPr>
          <p:cNvPr id="12" name="Text Box 6"/>
          <p:cNvSpPr txBox="1">
            <a:spLocks noChangeArrowheads="1"/>
          </p:cNvSpPr>
          <p:nvPr userDrawn="1"/>
        </p:nvSpPr>
        <p:spPr bwMode="auto">
          <a:xfrm>
            <a:off x="533400" y="6392863"/>
            <a:ext cx="5791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hangingPunct="1">
              <a:spcBef>
                <a:spcPct val="50000"/>
              </a:spcBef>
              <a:defRPr/>
            </a:pPr>
            <a:r>
              <a:rPr lang="en-US" sz="600" smtClean="0">
                <a:solidFill>
                  <a:schemeClr val="tx2"/>
                </a:solidFill>
                <a:cs typeface="Arial" pitchFamily="34" charset="0"/>
              </a:rPr>
              <a:t>Owned and operated as a joint venture by a consortium of Canadian universities via a contribution through the National Research Council Canada </a:t>
            </a:r>
          </a:p>
          <a:p>
            <a:pPr algn="r" eaLnBrk="1" hangingPunct="1">
              <a:spcBef>
                <a:spcPct val="50000"/>
              </a:spcBef>
              <a:defRPr/>
            </a:pPr>
            <a:r>
              <a:rPr lang="en-US" sz="600" smtClean="0">
                <a:solidFill>
                  <a:schemeClr val="tx2"/>
                </a:solidFill>
                <a:cs typeface="Arial" pitchFamily="34" charset="0"/>
              </a:rPr>
              <a:t>Propriété d’un consortium d’universités canadiennes, géré en co-entreprise à partir d’une contribution administrée par le Conseil national de recherches Canada</a:t>
            </a:r>
            <a:endParaRPr lang="en-US" sz="600" i="1" smtClean="0">
              <a:solidFill>
                <a:schemeClr val="tx2"/>
              </a:solidFill>
              <a:latin typeface="Arial Black" pitchFamily="34" charset="0"/>
            </a:endParaRPr>
          </a:p>
        </p:txBody>
      </p:sp>
      <p:sp>
        <p:nvSpPr>
          <p:cNvPr id="14" name="Rectangle 12"/>
          <p:cNvSpPr>
            <a:spLocks noChangeArrowheads="1"/>
          </p:cNvSpPr>
          <p:nvPr userDrawn="1"/>
        </p:nvSpPr>
        <p:spPr bwMode="auto">
          <a:xfrm>
            <a:off x="0" y="2239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a:p>
        </p:txBody>
      </p:sp>
      <p:sp>
        <p:nvSpPr>
          <p:cNvPr id="16" name="Text Box 5"/>
          <p:cNvSpPr txBox="1">
            <a:spLocks noChangeArrowheads="1"/>
          </p:cNvSpPr>
          <p:nvPr userDrawn="1"/>
        </p:nvSpPr>
        <p:spPr bwMode="auto">
          <a:xfrm>
            <a:off x="6019800" y="411163"/>
            <a:ext cx="29718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hangingPunct="1">
              <a:lnSpc>
                <a:spcPts val="400"/>
              </a:lnSpc>
              <a:spcBef>
                <a:spcPct val="50000"/>
              </a:spcBef>
              <a:defRPr/>
            </a:pPr>
            <a:r>
              <a:rPr lang="en-US" sz="700" smtClean="0">
                <a:solidFill>
                  <a:schemeClr val="bg1"/>
                </a:solidFill>
                <a:cs typeface="Arial" pitchFamily="34" charset="0"/>
              </a:rPr>
              <a:t>Canada’s National Laboratory for Particle and Nuclear Physics </a:t>
            </a:r>
          </a:p>
          <a:p>
            <a:pPr algn="r" eaLnBrk="1" hangingPunct="1">
              <a:lnSpc>
                <a:spcPts val="400"/>
              </a:lnSpc>
              <a:spcBef>
                <a:spcPct val="50000"/>
              </a:spcBef>
              <a:defRPr/>
            </a:pPr>
            <a:r>
              <a:rPr lang="en-US" sz="700" smtClean="0">
                <a:solidFill>
                  <a:schemeClr val="bg1"/>
                </a:solidFill>
              </a:rPr>
              <a:t>Laboratoire national canadien pour la recherche en physique nucléaire </a:t>
            </a:r>
          </a:p>
          <a:p>
            <a:pPr algn="r" eaLnBrk="1" hangingPunct="1">
              <a:lnSpc>
                <a:spcPts val="400"/>
              </a:lnSpc>
              <a:spcBef>
                <a:spcPct val="50000"/>
              </a:spcBef>
              <a:defRPr/>
            </a:pPr>
            <a:r>
              <a:rPr lang="en-US" sz="700" smtClean="0">
                <a:solidFill>
                  <a:schemeClr val="bg1"/>
                </a:solidFill>
              </a:rPr>
              <a:t>et en physique des particules</a:t>
            </a:r>
            <a:endParaRPr lang="en-US" sz="700" smtClean="0">
              <a:solidFill>
                <a:schemeClr val="bg1"/>
              </a:solidFill>
              <a:cs typeface="Arial" pitchFamily="34" charset="0"/>
            </a:endParaRPr>
          </a:p>
        </p:txBody>
      </p:sp>
      <p:pic>
        <p:nvPicPr>
          <p:cNvPr id="17" name="Picture 19" descr="TRIUMF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 y="203200"/>
            <a:ext cx="2424113"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p:cNvSpPr>
            <a:spLocks noGrp="1"/>
          </p:cNvSpPr>
          <p:nvPr>
            <p:ph type="body" sz="quarter" idx="10"/>
          </p:nvPr>
        </p:nvSpPr>
        <p:spPr>
          <a:xfrm>
            <a:off x="247650" y="2239963"/>
            <a:ext cx="6076950" cy="655638"/>
          </a:xfrm>
        </p:spPr>
        <p:txBody>
          <a:bodyPr/>
          <a:lstStyle>
            <a:lvl1pPr algn="r">
              <a:buNone/>
              <a:defRPr b="1">
                <a:solidFill>
                  <a:schemeClr val="accent1"/>
                </a:solidFill>
              </a:defRPr>
            </a:lvl1pPr>
            <a:lvl2pPr algn="r">
              <a:buNone/>
              <a:defRPr sz="2000" b="1">
                <a:solidFill>
                  <a:srgbClr val="6E615D"/>
                </a:solidFill>
              </a:defRPr>
            </a:lvl2pPr>
            <a:lvl3pPr algn="r">
              <a:buNone/>
              <a:defRPr sz="1400" b="1">
                <a:solidFill>
                  <a:srgbClr val="6E615D"/>
                </a:solidFill>
              </a:defRPr>
            </a:lvl3pPr>
            <a:lvl4pPr algn="r">
              <a:buNone/>
              <a:defRPr sz="1100" b="1">
                <a:solidFill>
                  <a:schemeClr val="accent1"/>
                </a:solidFill>
                <a:latin typeface="+mj-lt"/>
              </a:defRPr>
            </a:lvl4pPr>
            <a:lvl5pPr algn="r">
              <a:buNone/>
              <a:defRPr sz="1100">
                <a:solidFill>
                  <a:srgbClr val="6E615D"/>
                </a:solidFill>
                <a:latin typeface="+mj-lt"/>
              </a:defRPr>
            </a:lvl5pPr>
          </a:lstStyle>
          <a:p>
            <a:pPr lvl="0"/>
            <a:r>
              <a:rPr lang="en-US" smtClean="0"/>
              <a:t>Click to edit Master text styles</a:t>
            </a:r>
          </a:p>
        </p:txBody>
      </p:sp>
      <p:sp>
        <p:nvSpPr>
          <p:cNvPr id="11" name="Text Placeholder 10"/>
          <p:cNvSpPr>
            <a:spLocks noGrp="1"/>
          </p:cNvSpPr>
          <p:nvPr>
            <p:ph type="body" sz="quarter" idx="11"/>
          </p:nvPr>
        </p:nvSpPr>
        <p:spPr>
          <a:xfrm>
            <a:off x="247650" y="2895600"/>
            <a:ext cx="6076950" cy="457200"/>
          </a:xfrm>
        </p:spPr>
        <p:txBody>
          <a:bodyPr/>
          <a:lstStyle>
            <a:lvl1pPr algn="r">
              <a:buNone/>
              <a:defRPr sz="2000" b="1" baseline="0">
                <a:solidFill>
                  <a:schemeClr val="accent5"/>
                </a:solidFill>
              </a:defRPr>
            </a:lvl1pPr>
          </a:lstStyle>
          <a:p>
            <a:pPr lvl="0"/>
            <a:r>
              <a:rPr lang="en-US" smtClean="0"/>
              <a:t>Click to edit Master text styles</a:t>
            </a:r>
          </a:p>
        </p:txBody>
      </p:sp>
      <p:sp>
        <p:nvSpPr>
          <p:cNvPr id="13" name="Text Placeholder 12"/>
          <p:cNvSpPr>
            <a:spLocks noGrp="1"/>
          </p:cNvSpPr>
          <p:nvPr>
            <p:ph type="body" sz="quarter" idx="12"/>
          </p:nvPr>
        </p:nvSpPr>
        <p:spPr>
          <a:xfrm>
            <a:off x="247650" y="3581400"/>
            <a:ext cx="6076950" cy="457200"/>
          </a:xfrm>
        </p:spPr>
        <p:txBody>
          <a:bodyPr/>
          <a:lstStyle>
            <a:lvl1pPr algn="r">
              <a:buNone/>
              <a:defRPr sz="1400" b="1" baseline="0">
                <a:solidFill>
                  <a:schemeClr val="accent6"/>
                </a:solidFill>
              </a:defRPr>
            </a:lvl1pPr>
          </a:lstStyle>
          <a:p>
            <a:pPr lvl="0"/>
            <a:r>
              <a:rPr lang="en-US" smtClean="0"/>
              <a:t>Click to edit Master text styles</a:t>
            </a:r>
          </a:p>
        </p:txBody>
      </p:sp>
      <p:sp>
        <p:nvSpPr>
          <p:cNvPr id="15" name="Text Placeholder 14"/>
          <p:cNvSpPr>
            <a:spLocks noGrp="1"/>
          </p:cNvSpPr>
          <p:nvPr>
            <p:ph type="body" sz="quarter" idx="13"/>
          </p:nvPr>
        </p:nvSpPr>
        <p:spPr>
          <a:xfrm>
            <a:off x="247650" y="4343400"/>
            <a:ext cx="6076950" cy="533400"/>
          </a:xfrm>
        </p:spPr>
        <p:txBody>
          <a:bodyPr/>
          <a:lstStyle>
            <a:lvl1pPr algn="r">
              <a:buNone/>
              <a:defRPr sz="1100" b="1" baseline="0">
                <a:solidFill>
                  <a:schemeClr val="accent1"/>
                </a:solidFill>
              </a:defRPr>
            </a:lvl1pPr>
          </a:lstStyle>
          <a:p>
            <a:pPr lvl="0"/>
            <a:r>
              <a:rPr lang="en-US" smtClean="0"/>
              <a:t>Click to edit Master text styles</a:t>
            </a:r>
          </a:p>
        </p:txBody>
      </p:sp>
      <p:sp>
        <p:nvSpPr>
          <p:cNvPr id="19" name="Picture Placeholder 16"/>
          <p:cNvSpPr>
            <a:spLocks noGrp="1"/>
          </p:cNvSpPr>
          <p:nvPr>
            <p:ph type="pic" sz="quarter" idx="16"/>
          </p:nvPr>
        </p:nvSpPr>
        <p:spPr>
          <a:xfrm>
            <a:off x="7028656" y="4953000"/>
            <a:ext cx="1905000" cy="1676400"/>
          </a:xfrm>
        </p:spPr>
        <p:txBody>
          <a:bodyPr/>
          <a:lstStyle/>
          <a:p>
            <a:pPr lvl="0"/>
            <a:r>
              <a:rPr lang="en-US" noProof="0" smtClean="0"/>
              <a:t>Click icon to add picture</a:t>
            </a:r>
            <a:endParaRPr lang="en-US" noProof="0"/>
          </a:p>
        </p:txBody>
      </p:sp>
      <p:sp>
        <p:nvSpPr>
          <p:cNvPr id="21" name="Picture Placeholder 16"/>
          <p:cNvSpPr>
            <a:spLocks noGrp="1"/>
          </p:cNvSpPr>
          <p:nvPr>
            <p:ph type="pic" sz="quarter" idx="17"/>
          </p:nvPr>
        </p:nvSpPr>
        <p:spPr>
          <a:xfrm>
            <a:off x="7028656" y="1295400"/>
            <a:ext cx="1905000" cy="1676400"/>
          </a:xfrm>
        </p:spPr>
        <p:txBody>
          <a:bodyPr/>
          <a:lstStyle/>
          <a:p>
            <a:pPr lvl="0"/>
            <a:r>
              <a:rPr lang="en-US" noProof="0" smtClean="0"/>
              <a:t>Click icon to add picture</a:t>
            </a:r>
            <a:endParaRPr lang="en-US" noProof="0"/>
          </a:p>
        </p:txBody>
      </p:sp>
      <p:sp>
        <p:nvSpPr>
          <p:cNvPr id="22" name="Picture Placeholder 16"/>
          <p:cNvSpPr>
            <a:spLocks noGrp="1"/>
          </p:cNvSpPr>
          <p:nvPr>
            <p:ph type="pic" sz="quarter" idx="18"/>
          </p:nvPr>
        </p:nvSpPr>
        <p:spPr>
          <a:xfrm>
            <a:off x="7028656" y="3124200"/>
            <a:ext cx="1905000" cy="1676400"/>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138318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2" name="Text Placeholder 11"/>
          <p:cNvSpPr>
            <a:spLocks noGrp="1"/>
          </p:cNvSpPr>
          <p:nvPr>
            <p:ph type="body" sz="quarter" idx="14"/>
          </p:nvPr>
        </p:nvSpPr>
        <p:spPr>
          <a:xfrm>
            <a:off x="5221111" y="1411111"/>
            <a:ext cx="3654602" cy="464255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able Placeholder 13"/>
          <p:cNvSpPr>
            <a:spLocks noGrp="1"/>
          </p:cNvSpPr>
          <p:nvPr>
            <p:ph type="tbl" sz="quarter" idx="15"/>
          </p:nvPr>
        </p:nvSpPr>
        <p:spPr>
          <a:xfrm>
            <a:off x="381000" y="1411111"/>
            <a:ext cx="4629150" cy="4642556"/>
          </a:xfrm>
        </p:spPr>
        <p:txBody>
          <a:bodyPr/>
          <a:lstStyle/>
          <a:p>
            <a:pPr lvl="0"/>
            <a:r>
              <a:rPr lang="en-US" noProof="0" smtClean="0"/>
              <a:t>Click icon to add table</a:t>
            </a:r>
            <a:endParaRPr lang="en-US" noProof="0"/>
          </a:p>
        </p:txBody>
      </p:sp>
      <p:sp>
        <p:nvSpPr>
          <p:cNvPr id="5" name="Rectangle 4"/>
          <p:cNvSpPr>
            <a:spLocks noGrp="1" noChangeArrowheads="1"/>
          </p:cNvSpPr>
          <p:nvPr>
            <p:ph type="dt" sz="half" idx="16"/>
          </p:nvPr>
        </p:nvSpPr>
        <p:spPr>
          <a:ln/>
        </p:spPr>
        <p:txBody>
          <a:bodyPr/>
          <a:lstStyle>
            <a:lvl1pPr>
              <a:defRPr/>
            </a:lvl1pPr>
          </a:lstStyle>
          <a:p>
            <a:pPr>
              <a:defRPr/>
            </a:pPr>
            <a:r>
              <a:rPr lang="en-US" smtClean="0"/>
              <a:t>02/09/2012</a:t>
            </a:r>
            <a:endParaRPr lang="en-US" dirty="0"/>
          </a:p>
        </p:txBody>
      </p:sp>
      <p:sp>
        <p:nvSpPr>
          <p:cNvPr id="6" name="Rectangle 5"/>
          <p:cNvSpPr>
            <a:spLocks noGrp="1" noChangeArrowheads="1"/>
          </p:cNvSpPr>
          <p:nvPr>
            <p:ph type="ftr" sz="quarter" idx="17"/>
          </p:nvPr>
        </p:nvSpPr>
        <p:spPr>
          <a:ln/>
        </p:spPr>
        <p:txBody>
          <a:bodyPr/>
          <a:lstStyle>
            <a:lvl1pPr>
              <a:defRPr/>
            </a:lvl1pPr>
          </a:lstStyle>
          <a:p>
            <a:pPr>
              <a:defRPr/>
            </a:pPr>
            <a:r>
              <a:rPr lang="en-CA" smtClean="0"/>
              <a:t>TRIUMF  Nuclear Astrophysics  -  Bad Honnef 2012</a:t>
            </a:r>
            <a:endParaRPr lang="en-US"/>
          </a:p>
        </p:txBody>
      </p:sp>
      <p:sp>
        <p:nvSpPr>
          <p:cNvPr id="7" name="Rectangle 6"/>
          <p:cNvSpPr>
            <a:spLocks noGrp="1" noChangeArrowheads="1"/>
          </p:cNvSpPr>
          <p:nvPr>
            <p:ph type="sldNum" sz="quarter" idx="18"/>
          </p:nvPr>
        </p:nvSpPr>
        <p:spPr>
          <a:ln/>
        </p:spPr>
        <p:txBody>
          <a:bodyPr/>
          <a:lstStyle>
            <a:lvl1pPr>
              <a:defRPr/>
            </a:lvl1pPr>
          </a:lstStyle>
          <a:p>
            <a:pPr>
              <a:defRPr/>
            </a:pPr>
            <a:fld id="{BD0FA0CD-A13F-4AB4-97C3-636D39ED4A4B}" type="slidenum">
              <a:rPr lang="en-US"/>
              <a:pPr>
                <a:defRPr/>
              </a:pPr>
              <a:t>‹#›</a:t>
            </a:fld>
            <a:endParaRPr lang="en-US"/>
          </a:p>
        </p:txBody>
      </p:sp>
    </p:spTree>
    <p:extLst>
      <p:ext uri="{BB962C8B-B14F-4D97-AF65-F5344CB8AC3E}">
        <p14:creationId xmlns:p14="http://schemas.microsoft.com/office/powerpoint/2010/main" val="3046689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0" name="Table Placeholder 9"/>
          <p:cNvSpPr>
            <a:spLocks noGrp="1"/>
          </p:cNvSpPr>
          <p:nvPr>
            <p:ph type="tbl" sz="quarter" idx="13"/>
          </p:nvPr>
        </p:nvSpPr>
        <p:spPr>
          <a:xfrm>
            <a:off x="457200" y="1495425"/>
            <a:ext cx="8077200" cy="4586288"/>
          </a:xfrm>
        </p:spPr>
        <p:txBody>
          <a:bodyPr/>
          <a:lstStyle/>
          <a:p>
            <a:pPr lvl="0"/>
            <a:r>
              <a:rPr lang="en-US" noProof="0" smtClean="0"/>
              <a:t>Click icon to add table</a:t>
            </a:r>
            <a:endParaRPr lang="en-US" noProof="0"/>
          </a:p>
        </p:txBody>
      </p:sp>
      <p:sp>
        <p:nvSpPr>
          <p:cNvPr id="4" name="Rectangle 4"/>
          <p:cNvSpPr>
            <a:spLocks noGrp="1" noChangeArrowheads="1"/>
          </p:cNvSpPr>
          <p:nvPr>
            <p:ph type="dt" sz="half" idx="14"/>
          </p:nvPr>
        </p:nvSpPr>
        <p:spPr>
          <a:ln/>
        </p:spPr>
        <p:txBody>
          <a:bodyPr/>
          <a:lstStyle>
            <a:lvl1pPr>
              <a:defRPr/>
            </a:lvl1pPr>
          </a:lstStyle>
          <a:p>
            <a:pPr>
              <a:defRPr/>
            </a:pPr>
            <a:r>
              <a:rPr lang="en-US" smtClean="0"/>
              <a:t>02/09/2012</a:t>
            </a:r>
            <a:endParaRPr lang="en-US" dirty="0"/>
          </a:p>
        </p:txBody>
      </p:sp>
      <p:sp>
        <p:nvSpPr>
          <p:cNvPr id="5" name="Rectangle 5"/>
          <p:cNvSpPr>
            <a:spLocks noGrp="1" noChangeArrowheads="1"/>
          </p:cNvSpPr>
          <p:nvPr>
            <p:ph type="ftr" sz="quarter" idx="15"/>
          </p:nvPr>
        </p:nvSpPr>
        <p:spPr>
          <a:ln/>
        </p:spPr>
        <p:txBody>
          <a:bodyPr/>
          <a:lstStyle>
            <a:lvl1pPr>
              <a:defRPr/>
            </a:lvl1pPr>
          </a:lstStyle>
          <a:p>
            <a:pPr>
              <a:defRPr/>
            </a:pPr>
            <a:r>
              <a:rPr lang="en-CA" smtClean="0"/>
              <a:t>TRIUMF  Nuclear Astrophysics  -  Bad Honnef 2012</a:t>
            </a:r>
            <a:endParaRPr lang="en-US"/>
          </a:p>
        </p:txBody>
      </p:sp>
      <p:sp>
        <p:nvSpPr>
          <p:cNvPr id="6" name="Rectangle 6"/>
          <p:cNvSpPr>
            <a:spLocks noGrp="1" noChangeArrowheads="1"/>
          </p:cNvSpPr>
          <p:nvPr>
            <p:ph type="sldNum" sz="quarter" idx="16"/>
          </p:nvPr>
        </p:nvSpPr>
        <p:spPr>
          <a:ln/>
        </p:spPr>
        <p:txBody>
          <a:bodyPr/>
          <a:lstStyle>
            <a:lvl1pPr>
              <a:defRPr/>
            </a:lvl1pPr>
          </a:lstStyle>
          <a:p>
            <a:pPr>
              <a:defRPr/>
            </a:pPr>
            <a:fld id="{916AF9BB-161F-4BE1-9015-9B42C451BD04}" type="slidenum">
              <a:rPr lang="en-US"/>
              <a:pPr>
                <a:defRPr/>
              </a:pPr>
              <a:t>‹#›</a:t>
            </a:fld>
            <a:endParaRPr lang="en-US"/>
          </a:p>
        </p:txBody>
      </p:sp>
    </p:spTree>
    <p:extLst>
      <p:ext uri="{BB962C8B-B14F-4D97-AF65-F5344CB8AC3E}">
        <p14:creationId xmlns:p14="http://schemas.microsoft.com/office/powerpoint/2010/main" val="2931313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Media Placeholder 6"/>
          <p:cNvSpPr>
            <a:spLocks noGrp="1"/>
          </p:cNvSpPr>
          <p:nvPr>
            <p:ph type="media" sz="quarter" idx="13"/>
          </p:nvPr>
        </p:nvSpPr>
        <p:spPr>
          <a:xfrm>
            <a:off x="381000" y="1439863"/>
            <a:ext cx="4797425" cy="4725987"/>
          </a:xfrm>
        </p:spPr>
        <p:txBody>
          <a:bodyPr/>
          <a:lstStyle/>
          <a:p>
            <a:pPr lvl="0"/>
            <a:r>
              <a:rPr lang="en-US" noProof="0" smtClean="0"/>
              <a:t>Click icon to add media</a:t>
            </a:r>
            <a:endParaRPr lang="en-US" noProof="0" dirty="0"/>
          </a:p>
        </p:txBody>
      </p:sp>
      <p:sp>
        <p:nvSpPr>
          <p:cNvPr id="9" name="Text Placeholder 8"/>
          <p:cNvSpPr>
            <a:spLocks noGrp="1"/>
          </p:cNvSpPr>
          <p:nvPr>
            <p:ph type="body" sz="quarter" idx="14"/>
          </p:nvPr>
        </p:nvSpPr>
        <p:spPr>
          <a:xfrm>
            <a:off x="5362575" y="1439863"/>
            <a:ext cx="3443288" cy="472598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5"/>
          </p:nvPr>
        </p:nvSpPr>
        <p:spPr>
          <a:ln/>
        </p:spPr>
        <p:txBody>
          <a:bodyPr/>
          <a:lstStyle>
            <a:lvl1pPr>
              <a:defRPr/>
            </a:lvl1pPr>
          </a:lstStyle>
          <a:p>
            <a:pPr>
              <a:defRPr/>
            </a:pPr>
            <a:r>
              <a:rPr lang="en-US" smtClean="0"/>
              <a:t>02/09/2012</a:t>
            </a:r>
            <a:endParaRPr lang="en-US" dirty="0"/>
          </a:p>
        </p:txBody>
      </p:sp>
      <p:sp>
        <p:nvSpPr>
          <p:cNvPr id="6" name="Rectangle 5"/>
          <p:cNvSpPr>
            <a:spLocks noGrp="1" noChangeArrowheads="1"/>
          </p:cNvSpPr>
          <p:nvPr>
            <p:ph type="ftr" sz="quarter" idx="16"/>
          </p:nvPr>
        </p:nvSpPr>
        <p:spPr>
          <a:ln/>
        </p:spPr>
        <p:txBody>
          <a:bodyPr/>
          <a:lstStyle>
            <a:lvl1pPr>
              <a:defRPr/>
            </a:lvl1pPr>
          </a:lstStyle>
          <a:p>
            <a:pPr>
              <a:defRPr/>
            </a:pPr>
            <a:r>
              <a:rPr lang="en-CA" smtClean="0"/>
              <a:t>TRIUMF  Nuclear Astrophysics  -  Bad Honnef 2012</a:t>
            </a:r>
            <a:endParaRPr lang="en-US"/>
          </a:p>
        </p:txBody>
      </p:sp>
      <p:sp>
        <p:nvSpPr>
          <p:cNvPr id="8" name="Rectangle 6"/>
          <p:cNvSpPr>
            <a:spLocks noGrp="1" noChangeArrowheads="1"/>
          </p:cNvSpPr>
          <p:nvPr>
            <p:ph type="sldNum" sz="quarter" idx="17"/>
          </p:nvPr>
        </p:nvSpPr>
        <p:spPr>
          <a:ln/>
        </p:spPr>
        <p:txBody>
          <a:bodyPr/>
          <a:lstStyle>
            <a:lvl1pPr>
              <a:defRPr/>
            </a:lvl1pPr>
          </a:lstStyle>
          <a:p>
            <a:pPr>
              <a:defRPr/>
            </a:pPr>
            <a:fld id="{37383B69-CDAF-4168-9360-77FD6EC57940}" type="slidenum">
              <a:rPr lang="en-US"/>
              <a:pPr>
                <a:defRPr/>
              </a:pPr>
              <a:t>‹#›</a:t>
            </a:fld>
            <a:endParaRPr lang="en-US"/>
          </a:p>
        </p:txBody>
      </p:sp>
    </p:spTree>
    <p:extLst>
      <p:ext uri="{BB962C8B-B14F-4D97-AF65-F5344CB8AC3E}">
        <p14:creationId xmlns:p14="http://schemas.microsoft.com/office/powerpoint/2010/main" val="3598917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sp>
        <p:nvSpPr>
          <p:cNvPr id="6" name="TextBox 17"/>
          <p:cNvSpPr txBox="1">
            <a:spLocks noChangeArrowheads="1"/>
          </p:cNvSpPr>
          <p:nvPr userDrawn="1"/>
        </p:nvSpPr>
        <p:spPr bwMode="auto">
          <a:xfrm>
            <a:off x="6818313" y="990600"/>
            <a:ext cx="2325687" cy="5867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defRPr/>
            </a:pPr>
            <a:endParaRPr lang="en-US" sz="1800" smtClean="0"/>
          </a:p>
        </p:txBody>
      </p:sp>
      <p:sp>
        <p:nvSpPr>
          <p:cNvPr id="7" name="TextBox 6"/>
          <p:cNvSpPr txBox="1">
            <a:spLocks noChangeArrowheads="1"/>
          </p:cNvSpPr>
          <p:nvPr userDrawn="1"/>
        </p:nvSpPr>
        <p:spPr bwMode="auto">
          <a:xfrm>
            <a:off x="0" y="0"/>
            <a:ext cx="9144000" cy="1096963"/>
          </a:xfrm>
          <a:prstGeom prst="rect">
            <a:avLst/>
          </a:prstGeom>
          <a:solidFill>
            <a:srgbClr val="A02A1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defRPr/>
            </a:pPr>
            <a:endParaRPr lang="en-US" sz="1800" smtClean="0"/>
          </a:p>
        </p:txBody>
      </p:sp>
      <p:sp>
        <p:nvSpPr>
          <p:cNvPr id="8" name="Text Box 6"/>
          <p:cNvSpPr txBox="1">
            <a:spLocks noChangeArrowheads="1"/>
          </p:cNvSpPr>
          <p:nvPr userDrawn="1"/>
        </p:nvSpPr>
        <p:spPr bwMode="auto">
          <a:xfrm>
            <a:off x="533400" y="6392863"/>
            <a:ext cx="57912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hangingPunct="1">
              <a:spcBef>
                <a:spcPct val="50000"/>
              </a:spcBef>
              <a:defRPr/>
            </a:pPr>
            <a:r>
              <a:rPr lang="en-US" sz="600" smtClean="0">
                <a:solidFill>
                  <a:schemeClr val="tx2"/>
                </a:solidFill>
                <a:cs typeface="Arial" pitchFamily="34" charset="0"/>
              </a:rPr>
              <a:t>Owned and operated as a joint venture by a consortium of Canadian universities via a contribution through the National Research Council Canada </a:t>
            </a:r>
          </a:p>
          <a:p>
            <a:pPr algn="r" eaLnBrk="1" hangingPunct="1">
              <a:spcBef>
                <a:spcPct val="50000"/>
              </a:spcBef>
              <a:defRPr/>
            </a:pPr>
            <a:r>
              <a:rPr lang="en-US" sz="600" smtClean="0">
                <a:solidFill>
                  <a:schemeClr val="tx2"/>
                </a:solidFill>
                <a:cs typeface="Arial" pitchFamily="34" charset="0"/>
              </a:rPr>
              <a:t>Propriété d’un consortium d’universités canadiennes, géré en co-entreprise à partir d’une contribution administrée par le Conseil national de recherches Canada</a:t>
            </a:r>
            <a:endParaRPr lang="en-US" sz="600" i="1" smtClean="0">
              <a:solidFill>
                <a:schemeClr val="tx2"/>
              </a:solidFill>
              <a:latin typeface="Arial Black" pitchFamily="34" charset="0"/>
            </a:endParaRPr>
          </a:p>
        </p:txBody>
      </p:sp>
      <p:sp>
        <p:nvSpPr>
          <p:cNvPr id="9" name="Rectangle 12"/>
          <p:cNvSpPr>
            <a:spLocks noChangeArrowheads="1"/>
          </p:cNvSpPr>
          <p:nvPr userDrawn="1"/>
        </p:nvSpPr>
        <p:spPr bwMode="auto">
          <a:xfrm>
            <a:off x="0" y="2239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a:p>
        </p:txBody>
      </p:sp>
      <p:sp>
        <p:nvSpPr>
          <p:cNvPr id="10" name="Text Box 5"/>
          <p:cNvSpPr txBox="1">
            <a:spLocks noChangeArrowheads="1"/>
          </p:cNvSpPr>
          <p:nvPr userDrawn="1"/>
        </p:nvSpPr>
        <p:spPr bwMode="auto">
          <a:xfrm>
            <a:off x="6019800" y="411163"/>
            <a:ext cx="29718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hangingPunct="1">
              <a:lnSpc>
                <a:spcPts val="400"/>
              </a:lnSpc>
              <a:spcBef>
                <a:spcPct val="50000"/>
              </a:spcBef>
              <a:defRPr/>
            </a:pPr>
            <a:r>
              <a:rPr lang="en-US" sz="700" smtClean="0">
                <a:solidFill>
                  <a:schemeClr val="bg1"/>
                </a:solidFill>
                <a:cs typeface="Arial" pitchFamily="34" charset="0"/>
              </a:rPr>
              <a:t>Canada’s National Laboratory for Particle and Nuclear Physics </a:t>
            </a:r>
          </a:p>
          <a:p>
            <a:pPr algn="r" eaLnBrk="1" hangingPunct="1">
              <a:lnSpc>
                <a:spcPts val="400"/>
              </a:lnSpc>
              <a:spcBef>
                <a:spcPct val="50000"/>
              </a:spcBef>
              <a:defRPr/>
            </a:pPr>
            <a:r>
              <a:rPr lang="en-US" sz="700" smtClean="0">
                <a:solidFill>
                  <a:schemeClr val="bg1"/>
                </a:solidFill>
              </a:rPr>
              <a:t>Laboratoire national canadien pour la recherche en physique nucléaire </a:t>
            </a:r>
          </a:p>
          <a:p>
            <a:pPr algn="r" eaLnBrk="1" hangingPunct="1">
              <a:lnSpc>
                <a:spcPts val="400"/>
              </a:lnSpc>
              <a:spcBef>
                <a:spcPct val="50000"/>
              </a:spcBef>
              <a:defRPr/>
            </a:pPr>
            <a:r>
              <a:rPr lang="en-US" sz="700" smtClean="0">
                <a:solidFill>
                  <a:schemeClr val="bg1"/>
                </a:solidFill>
              </a:rPr>
              <a:t>et en physique des particules</a:t>
            </a:r>
            <a:endParaRPr lang="en-US" sz="700" smtClean="0">
              <a:solidFill>
                <a:schemeClr val="bg1"/>
              </a:solidFill>
              <a:cs typeface="Arial" pitchFamily="34" charset="0"/>
            </a:endParaRPr>
          </a:p>
        </p:txBody>
      </p:sp>
      <p:pic>
        <p:nvPicPr>
          <p:cNvPr id="11" name="Picture 19" descr="TRIUMF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 y="203200"/>
            <a:ext cx="2424113"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userDrawn="1"/>
        </p:nvSpPr>
        <p:spPr>
          <a:xfrm>
            <a:off x="0" y="1708150"/>
            <a:ext cx="6818313" cy="2349500"/>
          </a:xfrm>
          <a:prstGeom prst="rect">
            <a:avLst/>
          </a:prstGeom>
          <a:noFill/>
        </p:spPr>
        <p:txBody>
          <a:bodyPr>
            <a:normAutofit lnSpcReduction="10000"/>
          </a:bodyPr>
          <a:lstStyle/>
          <a:p>
            <a:pPr algn="ctr">
              <a:defRPr/>
            </a:pPr>
            <a:r>
              <a:rPr lang="en-US" sz="7700">
                <a:solidFill>
                  <a:schemeClr val="accent1"/>
                </a:solidFill>
                <a:latin typeface="Myriad Pro"/>
                <a:ea typeface="ヒラギノ角ゴ Pro W3" charset="-128"/>
                <a:cs typeface="Myriad Pro"/>
              </a:rPr>
              <a:t>Thank you!</a:t>
            </a:r>
          </a:p>
          <a:p>
            <a:pPr algn="ctr">
              <a:defRPr/>
            </a:pPr>
            <a:r>
              <a:rPr lang="en-US" sz="7700">
                <a:solidFill>
                  <a:schemeClr val="accent1"/>
                </a:solidFill>
                <a:latin typeface="Myriad Pro"/>
                <a:ea typeface="ヒラギノ角ゴ Pro W3" charset="-128"/>
                <a:cs typeface="Myriad Pro"/>
              </a:rPr>
              <a:t>Merci!</a:t>
            </a:r>
          </a:p>
        </p:txBody>
      </p:sp>
      <p:sp>
        <p:nvSpPr>
          <p:cNvPr id="13" name="TextBox 20"/>
          <p:cNvSpPr txBox="1">
            <a:spLocks noChangeArrowheads="1"/>
          </p:cNvSpPr>
          <p:nvPr userDrawn="1"/>
        </p:nvSpPr>
        <p:spPr bwMode="auto">
          <a:xfrm>
            <a:off x="1314450" y="4343400"/>
            <a:ext cx="4191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defRPr/>
            </a:pPr>
            <a:r>
              <a:rPr lang="en-US" sz="5300" smtClean="0">
                <a:solidFill>
                  <a:schemeClr val="accent1"/>
                </a:solidFill>
                <a:latin typeface="Myriad Pro" charset="0"/>
              </a:rPr>
              <a:t>Questions?</a:t>
            </a:r>
          </a:p>
        </p:txBody>
      </p:sp>
      <p:sp>
        <p:nvSpPr>
          <p:cNvPr id="15" name="Text Placeholder 14"/>
          <p:cNvSpPr>
            <a:spLocks noGrp="1"/>
          </p:cNvSpPr>
          <p:nvPr>
            <p:ph type="body" sz="quarter" idx="13"/>
          </p:nvPr>
        </p:nvSpPr>
        <p:spPr>
          <a:xfrm>
            <a:off x="247650" y="5994400"/>
            <a:ext cx="6076950" cy="533400"/>
          </a:xfrm>
        </p:spPr>
        <p:txBody>
          <a:bodyPr/>
          <a:lstStyle>
            <a:lvl1pPr algn="r">
              <a:buNone/>
              <a:defRPr sz="1100" b="1" baseline="0">
                <a:solidFill>
                  <a:schemeClr val="accent1"/>
                </a:solidFill>
              </a:defRPr>
            </a:lvl1pPr>
          </a:lstStyle>
          <a:p>
            <a:pPr lvl="0"/>
            <a:r>
              <a:rPr lang="en-US" smtClean="0"/>
              <a:t>Click to edit Master text styles</a:t>
            </a:r>
          </a:p>
        </p:txBody>
      </p:sp>
      <p:sp>
        <p:nvSpPr>
          <p:cNvPr id="19" name="Picture Placeholder 16"/>
          <p:cNvSpPr>
            <a:spLocks noGrp="1"/>
          </p:cNvSpPr>
          <p:nvPr>
            <p:ph type="pic" sz="quarter" idx="16"/>
          </p:nvPr>
        </p:nvSpPr>
        <p:spPr>
          <a:xfrm>
            <a:off x="7028656" y="4953000"/>
            <a:ext cx="1905000" cy="1676400"/>
          </a:xfrm>
        </p:spPr>
        <p:txBody>
          <a:bodyPr/>
          <a:lstStyle/>
          <a:p>
            <a:pPr lvl="0"/>
            <a:r>
              <a:rPr lang="en-US" noProof="0" smtClean="0"/>
              <a:t>Click icon to add picture</a:t>
            </a:r>
            <a:endParaRPr lang="en-US" noProof="0"/>
          </a:p>
        </p:txBody>
      </p:sp>
      <p:sp>
        <p:nvSpPr>
          <p:cNvPr id="21" name="Picture Placeholder 16"/>
          <p:cNvSpPr>
            <a:spLocks noGrp="1"/>
          </p:cNvSpPr>
          <p:nvPr>
            <p:ph type="pic" sz="quarter" idx="17"/>
          </p:nvPr>
        </p:nvSpPr>
        <p:spPr>
          <a:xfrm>
            <a:off x="7028656" y="1295400"/>
            <a:ext cx="1905000" cy="1676400"/>
          </a:xfrm>
        </p:spPr>
        <p:txBody>
          <a:bodyPr/>
          <a:lstStyle/>
          <a:p>
            <a:pPr lvl="0"/>
            <a:r>
              <a:rPr lang="en-US" noProof="0" smtClean="0"/>
              <a:t>Click icon to add picture</a:t>
            </a:r>
            <a:endParaRPr lang="en-US" noProof="0"/>
          </a:p>
        </p:txBody>
      </p:sp>
      <p:sp>
        <p:nvSpPr>
          <p:cNvPr id="22" name="Picture Placeholder 16"/>
          <p:cNvSpPr>
            <a:spLocks noGrp="1"/>
          </p:cNvSpPr>
          <p:nvPr>
            <p:ph type="pic" sz="quarter" idx="18"/>
          </p:nvPr>
        </p:nvSpPr>
        <p:spPr>
          <a:xfrm>
            <a:off x="7028656" y="3124200"/>
            <a:ext cx="1905000" cy="1676400"/>
          </a:xfrm>
        </p:spPr>
        <p:txBody>
          <a:bodyPr/>
          <a:lstStyle/>
          <a:p>
            <a:pPr lvl="0"/>
            <a:r>
              <a:rPr lang="en-US" noProof="0" smtClean="0"/>
              <a:t>Click icon to add picture</a:t>
            </a:r>
            <a:endParaRPr lang="en-US" noProof="0"/>
          </a:p>
        </p:txBody>
      </p:sp>
    </p:spTree>
    <p:extLst>
      <p:ext uri="{BB962C8B-B14F-4D97-AF65-F5344CB8AC3E}">
        <p14:creationId xmlns:p14="http://schemas.microsoft.com/office/powerpoint/2010/main" val="1355053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sp>
        <p:nvSpPr>
          <p:cNvPr id="2" name="Rectangle 1"/>
          <p:cNvSpPr/>
          <p:nvPr userDrawn="1"/>
        </p:nvSpPr>
        <p:spPr>
          <a:xfrm>
            <a:off x="0" y="0"/>
            <a:ext cx="9144000" cy="1000125"/>
          </a:xfrm>
          <a:prstGeom prst="rect">
            <a:avLst/>
          </a:prstGeom>
          <a:solidFill>
            <a:srgbClr val="A02A1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12"/>
          <p:cNvSpPr>
            <a:spLocks noChangeArrowheads="1"/>
          </p:cNvSpPr>
          <p:nvPr userDrawn="1"/>
        </p:nvSpPr>
        <p:spPr bwMode="auto">
          <a:xfrm>
            <a:off x="0" y="22399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1800"/>
          </a:p>
        </p:txBody>
      </p:sp>
      <p:sp>
        <p:nvSpPr>
          <p:cNvPr id="4" name="Text Box 5"/>
          <p:cNvSpPr txBox="1">
            <a:spLocks noChangeArrowheads="1"/>
          </p:cNvSpPr>
          <p:nvPr userDrawn="1"/>
        </p:nvSpPr>
        <p:spPr bwMode="auto">
          <a:xfrm>
            <a:off x="6019800" y="411163"/>
            <a:ext cx="29718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eaLnBrk="1" hangingPunct="1">
              <a:lnSpc>
                <a:spcPts val="400"/>
              </a:lnSpc>
              <a:spcBef>
                <a:spcPct val="50000"/>
              </a:spcBef>
              <a:defRPr/>
            </a:pPr>
            <a:r>
              <a:rPr lang="en-US" sz="700" smtClean="0">
                <a:solidFill>
                  <a:schemeClr val="bg1"/>
                </a:solidFill>
                <a:cs typeface="Arial" pitchFamily="34" charset="0"/>
              </a:rPr>
              <a:t>Canada’s National Laboratory for Particle and Nuclear Physics </a:t>
            </a:r>
          </a:p>
          <a:p>
            <a:pPr algn="r" eaLnBrk="1" hangingPunct="1">
              <a:lnSpc>
                <a:spcPts val="400"/>
              </a:lnSpc>
              <a:spcBef>
                <a:spcPct val="50000"/>
              </a:spcBef>
              <a:defRPr/>
            </a:pPr>
            <a:r>
              <a:rPr lang="en-US" sz="700" smtClean="0">
                <a:solidFill>
                  <a:schemeClr val="bg1"/>
                </a:solidFill>
              </a:rPr>
              <a:t>Laboratoire national canadien pour la recherche en physique nucléaire </a:t>
            </a:r>
          </a:p>
          <a:p>
            <a:pPr algn="r" eaLnBrk="1" hangingPunct="1">
              <a:lnSpc>
                <a:spcPts val="400"/>
              </a:lnSpc>
              <a:spcBef>
                <a:spcPct val="50000"/>
              </a:spcBef>
              <a:defRPr/>
            </a:pPr>
            <a:r>
              <a:rPr lang="en-US" sz="700" smtClean="0">
                <a:solidFill>
                  <a:schemeClr val="bg1"/>
                </a:solidFill>
              </a:rPr>
              <a:t>et en physique des particules</a:t>
            </a:r>
            <a:endParaRPr lang="en-US" sz="700" smtClean="0">
              <a:solidFill>
                <a:schemeClr val="bg1"/>
              </a:solidFill>
              <a:cs typeface="Arial" pitchFamily="34" charset="0"/>
            </a:endParaRPr>
          </a:p>
        </p:txBody>
      </p:sp>
      <p:sp>
        <p:nvSpPr>
          <p:cNvPr id="5" name="TextBox 16"/>
          <p:cNvSpPr txBox="1">
            <a:spLocks noChangeArrowheads="1"/>
          </p:cNvSpPr>
          <p:nvPr userDrawn="1"/>
        </p:nvSpPr>
        <p:spPr bwMode="auto">
          <a:xfrm>
            <a:off x="1790700" y="1905000"/>
            <a:ext cx="5562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defRPr/>
            </a:pPr>
            <a:r>
              <a:rPr lang="en-US" sz="7700" smtClean="0">
                <a:solidFill>
                  <a:schemeClr val="accent1"/>
                </a:solidFill>
                <a:latin typeface="Myriad Pro" charset="0"/>
              </a:rPr>
              <a:t>Thank you!</a:t>
            </a:r>
          </a:p>
          <a:p>
            <a:pPr algn="ctr" eaLnBrk="1" hangingPunct="1">
              <a:defRPr/>
            </a:pPr>
            <a:r>
              <a:rPr lang="en-US" sz="7700" smtClean="0">
                <a:solidFill>
                  <a:schemeClr val="accent1"/>
                </a:solidFill>
                <a:latin typeface="Myriad Pro" charset="0"/>
              </a:rPr>
              <a:t>Merci!</a:t>
            </a:r>
          </a:p>
        </p:txBody>
      </p:sp>
      <p:sp>
        <p:nvSpPr>
          <p:cNvPr id="6" name="TextBox 17"/>
          <p:cNvSpPr txBox="1">
            <a:spLocks noChangeArrowheads="1"/>
          </p:cNvSpPr>
          <p:nvPr userDrawn="1"/>
        </p:nvSpPr>
        <p:spPr bwMode="auto">
          <a:xfrm>
            <a:off x="533400" y="64008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eaLnBrk="1" hangingPunct="1">
              <a:defRPr/>
            </a:pPr>
            <a:r>
              <a:rPr lang="en-US" sz="1200" smtClean="0">
                <a:solidFill>
                  <a:srgbClr val="004C84"/>
                </a:solidFill>
              </a:rPr>
              <a:t>4004 Wesbrook Mall</a:t>
            </a:r>
            <a:r>
              <a:rPr lang="en-US" sz="1200" smtClean="0">
                <a:solidFill>
                  <a:srgbClr val="695C4C"/>
                </a:solidFill>
              </a:rPr>
              <a:t> | </a:t>
            </a:r>
            <a:r>
              <a:rPr lang="en-US" sz="1200" smtClean="0">
                <a:solidFill>
                  <a:srgbClr val="004C84"/>
                </a:solidFill>
              </a:rPr>
              <a:t>Vancouver BC</a:t>
            </a:r>
            <a:r>
              <a:rPr lang="en-US" sz="1200" smtClean="0">
                <a:solidFill>
                  <a:srgbClr val="695C4C"/>
                </a:solidFill>
              </a:rPr>
              <a:t> | </a:t>
            </a:r>
            <a:r>
              <a:rPr lang="en-US" sz="1200" smtClean="0">
                <a:solidFill>
                  <a:srgbClr val="004C84"/>
                </a:solidFill>
              </a:rPr>
              <a:t>Canada V6T 2A3</a:t>
            </a:r>
            <a:r>
              <a:rPr lang="en-US" sz="1200" smtClean="0">
                <a:solidFill>
                  <a:srgbClr val="695C4C"/>
                </a:solidFill>
              </a:rPr>
              <a:t> | </a:t>
            </a:r>
            <a:r>
              <a:rPr lang="en-US" sz="1200" smtClean="0">
                <a:solidFill>
                  <a:srgbClr val="004C84"/>
                </a:solidFill>
              </a:rPr>
              <a:t>Tel 604.222.1047</a:t>
            </a:r>
            <a:r>
              <a:rPr lang="en-US" sz="1200" smtClean="0">
                <a:solidFill>
                  <a:srgbClr val="695C4C"/>
                </a:solidFill>
              </a:rPr>
              <a:t> | </a:t>
            </a:r>
            <a:r>
              <a:rPr lang="en-US" sz="1200" smtClean="0">
                <a:solidFill>
                  <a:srgbClr val="004C84"/>
                </a:solidFill>
              </a:rPr>
              <a:t>Fax 604.222.1074</a:t>
            </a:r>
            <a:r>
              <a:rPr lang="en-US" sz="1200" smtClean="0">
                <a:solidFill>
                  <a:srgbClr val="695C4C"/>
                </a:solidFill>
              </a:rPr>
              <a:t> | </a:t>
            </a:r>
            <a:r>
              <a:rPr lang="en-US" sz="1200" smtClean="0">
                <a:solidFill>
                  <a:srgbClr val="004C84"/>
                </a:solidFill>
              </a:rPr>
              <a:t>www.triumf.ca</a:t>
            </a:r>
            <a:endParaRPr lang="en-US" sz="1200" smtClean="0">
              <a:solidFill>
                <a:srgbClr val="695C4C"/>
              </a:solidFill>
            </a:endParaRPr>
          </a:p>
          <a:p>
            <a:pPr algn="ctr" eaLnBrk="1" hangingPunct="1">
              <a:defRPr/>
            </a:pPr>
            <a:endParaRPr lang="en-US" sz="1200" smtClean="0"/>
          </a:p>
        </p:txBody>
      </p:sp>
      <p:pic>
        <p:nvPicPr>
          <p:cNvPr id="7" name="Picture 19" descr="TRIUMF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7963" y="203200"/>
            <a:ext cx="2424112"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9577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02/09/2012</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CA" smtClean="0"/>
              <a:t>TRIUMF  Nuclear Astrophysics  -  Bad Honnef 2012</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2BA5EE4-9F72-43F4-A1A8-D556987A7097}" type="slidenum">
              <a:rPr lang="en-US"/>
              <a:pPr>
                <a:defRPr/>
              </a:pPr>
              <a:t>‹#›</a:t>
            </a:fld>
            <a:endParaRPr lang="en-US"/>
          </a:p>
        </p:txBody>
      </p:sp>
    </p:spTree>
    <p:extLst>
      <p:ext uri="{BB962C8B-B14F-4D97-AF65-F5344CB8AC3E}">
        <p14:creationId xmlns:p14="http://schemas.microsoft.com/office/powerpoint/2010/main" val="2104350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76238"/>
            <a:ext cx="8229600" cy="606425"/>
          </a:xfrm>
        </p:spPr>
        <p:txBody>
          <a:bodyPr/>
          <a:lstStyle/>
          <a:p>
            <a:r>
              <a:rPr lang="en-US" smtClean="0"/>
              <a:t>Click to edit Master title style</a:t>
            </a:r>
            <a:endParaRPr lang="en-CA"/>
          </a:p>
        </p:txBody>
      </p:sp>
      <p:sp>
        <p:nvSpPr>
          <p:cNvPr id="3" name="Content Placeholder 2"/>
          <p:cNvSpPr>
            <a:spLocks noGrp="1"/>
          </p:cNvSpPr>
          <p:nvPr>
            <p:ph idx="1"/>
          </p:nvPr>
        </p:nvSpPr>
        <p:spPr>
          <a:xfrm>
            <a:off x="457200" y="1295400"/>
            <a:ext cx="8229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02/09/2012</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CA" smtClean="0"/>
              <a:t>TRIUMF  Nuclear Astrophysics  -  Bad Honnef 2012</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3FAEC-C497-47F5-A3CA-F56A10C708D2}" type="slidenum">
              <a:rPr lang="en-US"/>
              <a:pPr>
                <a:defRPr/>
              </a:pPr>
              <a:t>‹#›</a:t>
            </a:fld>
            <a:endParaRPr lang="en-US"/>
          </a:p>
        </p:txBody>
      </p:sp>
    </p:spTree>
    <p:extLst>
      <p:ext uri="{BB962C8B-B14F-4D97-AF65-F5344CB8AC3E}">
        <p14:creationId xmlns:p14="http://schemas.microsoft.com/office/powerpoint/2010/main" val="3690613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70215" y="-12526"/>
            <a:ext cx="7458552" cy="609600"/>
          </a:xfrm>
        </p:spPr>
        <p:txBody>
          <a:bodyPr/>
          <a:lstStyle>
            <a:lvl1pPr>
              <a:defRPr>
                <a:solidFill>
                  <a:srgbClr val="0000FF"/>
                </a:solidFill>
              </a:defRPr>
            </a:lvl1pPr>
          </a:lstStyle>
          <a:p>
            <a:r>
              <a:rPr lang="de-DE" smtClean="0"/>
              <a:t>Titelmasterformat durch Klicken bearbeiten</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02/09/2012</a:t>
            </a:r>
            <a:endParaRPr lang="de-DE"/>
          </a:p>
        </p:txBody>
      </p:sp>
      <p:sp>
        <p:nvSpPr>
          <p:cNvPr id="4" name="Rectangle 5"/>
          <p:cNvSpPr>
            <a:spLocks noGrp="1" noChangeArrowheads="1"/>
          </p:cNvSpPr>
          <p:nvPr>
            <p:ph type="ftr" sz="quarter" idx="11"/>
          </p:nvPr>
        </p:nvSpPr>
        <p:spPr>
          <a:ln/>
        </p:spPr>
        <p:txBody>
          <a:bodyPr/>
          <a:lstStyle>
            <a:lvl1pPr>
              <a:defRPr/>
            </a:lvl1pPr>
          </a:lstStyle>
          <a:p>
            <a:pPr>
              <a:defRPr/>
            </a:pPr>
            <a:r>
              <a:rPr lang="en-CA" smtClean="0"/>
              <a:t>TRIUMF  Nuclear Astrophysics  -  Bad Honnef 2012</a:t>
            </a: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13E313A1-D139-4D1D-87D7-DBC64F892A64}" type="slidenum">
              <a:rPr lang="de-DE"/>
              <a:pPr>
                <a:defRPr/>
              </a:pPr>
              <a:t>‹#›</a:t>
            </a:fld>
            <a:endParaRPr lang="de-DE"/>
          </a:p>
        </p:txBody>
      </p:sp>
    </p:spTree>
    <p:extLst>
      <p:ext uri="{BB962C8B-B14F-4D97-AF65-F5344CB8AC3E}">
        <p14:creationId xmlns:p14="http://schemas.microsoft.com/office/powerpoint/2010/main" val="85927288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NorHDIa">
    <p:spTree>
      <p:nvGrpSpPr>
        <p:cNvPr id="1" name=""/>
        <p:cNvGrpSpPr/>
        <p:nvPr/>
      </p:nvGrpSpPr>
      <p:grpSpPr>
        <a:xfrm>
          <a:off x="0" y="0"/>
          <a:ext cx="0" cy="0"/>
          <a:chOff x="0" y="0"/>
          <a:chExt cx="0" cy="0"/>
        </a:xfrm>
      </p:grpSpPr>
      <p:pic>
        <p:nvPicPr>
          <p:cNvPr id="2" name="Picture 6" descr="Totem-spectrum"/>
          <p:cNvPicPr>
            <a:picLocks noChangeAspect="1" noChangeArrowheads="1"/>
          </p:cNvPicPr>
          <p:nvPr/>
        </p:nvPicPr>
        <p:blipFill>
          <a:blip r:embed="rId2"/>
          <a:srcRect/>
          <a:stretch>
            <a:fillRect/>
          </a:stretch>
        </p:blipFill>
        <p:spPr bwMode="auto">
          <a:xfrm>
            <a:off x="0" y="2736850"/>
            <a:ext cx="704850" cy="4121150"/>
          </a:xfrm>
          <a:prstGeom prst="rect">
            <a:avLst/>
          </a:prstGeom>
          <a:noFill/>
          <a:ln w="9525">
            <a:noFill/>
            <a:miter lim="800000"/>
            <a:headEnd/>
            <a:tailEnd/>
          </a:ln>
        </p:spPr>
      </p:pic>
      <p:pic>
        <p:nvPicPr>
          <p:cNvPr id="3" name="Picture 7" descr="Logo-blue"/>
          <p:cNvPicPr>
            <a:picLocks noChangeAspect="1" noChangeArrowheads="1"/>
          </p:cNvPicPr>
          <p:nvPr/>
        </p:nvPicPr>
        <p:blipFill>
          <a:blip r:embed="rId3"/>
          <a:srcRect/>
          <a:stretch>
            <a:fillRect/>
          </a:stretch>
        </p:blipFill>
        <p:spPr bwMode="auto">
          <a:xfrm>
            <a:off x="228600" y="0"/>
            <a:ext cx="419100" cy="2667000"/>
          </a:xfrm>
          <a:prstGeom prst="rect">
            <a:avLst/>
          </a:prstGeom>
          <a:noFill/>
          <a:ln w="9525">
            <a:noFill/>
            <a:miter lim="800000"/>
            <a:headEnd/>
            <a:tailEnd/>
          </a:ln>
        </p:spPr>
      </p:pic>
      <p:sp>
        <p:nvSpPr>
          <p:cNvPr id="4" name="Rectangle 3"/>
          <p:cNvSpPr/>
          <p:nvPr/>
        </p:nvSpPr>
        <p:spPr>
          <a:xfrm>
            <a:off x="3951288" y="3244850"/>
            <a:ext cx="185737" cy="368300"/>
          </a:xfrm>
          <a:prstGeom prst="rect">
            <a:avLst/>
          </a:prstGeom>
        </p:spPr>
        <p:txBody>
          <a:bodyPr wrap="none">
            <a:spAutoFit/>
          </a:bodyPr>
          <a:lstStyle/>
          <a:p>
            <a:pPr fontAlgn="auto">
              <a:spcBef>
                <a:spcPts val="0"/>
              </a:spcBef>
              <a:spcAft>
                <a:spcPts val="0"/>
              </a:spcAft>
              <a:defRPr/>
            </a:pPr>
            <a:endParaRPr lang="en-GB" dirty="0">
              <a:latin typeface="+mn-lt"/>
              <a:ea typeface="+mn-ea"/>
              <a:cs typeface="+mn-cs"/>
            </a:endParaRPr>
          </a:p>
        </p:txBody>
      </p:sp>
      <p:pic>
        <p:nvPicPr>
          <p:cNvPr id="5" name="Picture 10" descr="Totem-spectrum"/>
          <p:cNvPicPr>
            <a:picLocks noChangeAspect="1" noChangeArrowheads="1"/>
          </p:cNvPicPr>
          <p:nvPr/>
        </p:nvPicPr>
        <p:blipFill>
          <a:blip r:embed="rId2"/>
          <a:srcRect/>
          <a:stretch>
            <a:fillRect/>
          </a:stretch>
        </p:blipFill>
        <p:spPr bwMode="auto">
          <a:xfrm>
            <a:off x="0" y="2736850"/>
            <a:ext cx="704850" cy="4121150"/>
          </a:xfrm>
          <a:prstGeom prst="rect">
            <a:avLst/>
          </a:prstGeom>
          <a:noFill/>
          <a:ln w="9525">
            <a:noFill/>
            <a:miter lim="800000"/>
            <a:headEnd/>
            <a:tailEnd/>
          </a:ln>
        </p:spPr>
      </p:pic>
      <p:pic>
        <p:nvPicPr>
          <p:cNvPr id="6" name="Picture 11" descr="Logo-blue"/>
          <p:cNvPicPr>
            <a:picLocks noChangeAspect="1" noChangeArrowheads="1"/>
          </p:cNvPicPr>
          <p:nvPr/>
        </p:nvPicPr>
        <p:blipFill>
          <a:blip r:embed="rId3"/>
          <a:srcRect/>
          <a:stretch>
            <a:fillRect/>
          </a:stretch>
        </p:blipFill>
        <p:spPr bwMode="auto">
          <a:xfrm>
            <a:off x="228600" y="0"/>
            <a:ext cx="419100" cy="2667000"/>
          </a:xfrm>
          <a:prstGeom prst="rect">
            <a:avLst/>
          </a:prstGeom>
          <a:noFill/>
          <a:ln w="9525">
            <a:noFill/>
            <a:miter lim="800000"/>
            <a:headEnd/>
            <a:tailEnd/>
          </a:ln>
        </p:spPr>
      </p:pic>
    </p:spTree>
    <p:extLst>
      <p:ext uri="{BB962C8B-B14F-4D97-AF65-F5344CB8AC3E}">
        <p14:creationId xmlns:p14="http://schemas.microsoft.com/office/powerpoint/2010/main" val="2414374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02/09/2012</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CA" smtClean="0"/>
              <a:t>TRIUMF  Nuclear Astrophysics  -  Bad Honnef 2012</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2FC6A-9FA7-4EB7-9550-AAF3D9CFE386}" type="slidenum">
              <a:rPr lang="en-US"/>
              <a:pPr>
                <a:defRPr/>
              </a:pPr>
              <a:t>‹#›</a:t>
            </a:fld>
            <a:endParaRPr lang="en-US"/>
          </a:p>
        </p:txBody>
      </p:sp>
    </p:spTree>
    <p:extLst>
      <p:ext uri="{BB962C8B-B14F-4D97-AF65-F5344CB8AC3E}">
        <p14:creationId xmlns:p14="http://schemas.microsoft.com/office/powerpoint/2010/main" val="14409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3" name="Rectangle 2"/>
          <p:cNvSpPr/>
          <p:nvPr userDrawn="1"/>
        </p:nvSpPr>
        <p:spPr>
          <a:xfrm>
            <a:off x="0" y="0"/>
            <a:ext cx="9144000" cy="115252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4" name="Picture 11" descr="TRIUMF_logo_grey.pd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488" y="68263"/>
            <a:ext cx="1103312"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208713"/>
            <a:ext cx="9144000" cy="6492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5"/>
          <p:cNvSpPr>
            <a:spLocks noGrp="1"/>
          </p:cNvSpPr>
          <p:nvPr>
            <p:ph sz="quarter" idx="10"/>
          </p:nvPr>
        </p:nvSpPr>
        <p:spPr>
          <a:xfrm>
            <a:off x="654051" y="603778"/>
            <a:ext cx="7835899" cy="56504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18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4" name="Rectangle 3"/>
          <p:cNvSpPr/>
          <p:nvPr userDrawn="1"/>
        </p:nvSpPr>
        <p:spPr>
          <a:xfrm>
            <a:off x="0" y="6208713"/>
            <a:ext cx="9144000" cy="64928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Content Placeholder 2"/>
          <p:cNvSpPr>
            <a:spLocks noGrp="1"/>
          </p:cNvSpPr>
          <p:nvPr>
            <p:ph idx="1"/>
          </p:nvPr>
        </p:nvSpPr>
        <p:spPr>
          <a:xfrm>
            <a:off x="457200" y="1295400"/>
            <a:ext cx="8229600" cy="52070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61989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4038600" cy="4754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02/09/2012</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CA" smtClean="0"/>
              <a:t>TRIUMF  Nuclear Astrophysics  -  Bad Honnef 2012</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2E4E8F-71E8-45E1-95F3-156056810BBF}" type="slidenum">
              <a:rPr lang="en-US"/>
              <a:pPr>
                <a:defRPr/>
              </a:pPr>
              <a:t>‹#›</a:t>
            </a:fld>
            <a:endParaRPr lang="en-US"/>
          </a:p>
        </p:txBody>
      </p:sp>
    </p:spTree>
    <p:extLst>
      <p:ext uri="{BB962C8B-B14F-4D97-AF65-F5344CB8AC3E}">
        <p14:creationId xmlns:p14="http://schemas.microsoft.com/office/powerpoint/2010/main" val="1407853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itle 17"/>
          <p:cNvSpPr>
            <a:spLocks noGrp="1"/>
          </p:cNvSpPr>
          <p:nvPr>
            <p:ph type="title"/>
          </p:nvPr>
        </p:nvSpPr>
        <p:spPr/>
        <p:txBody>
          <a:bodyPr/>
          <a:lstStyle/>
          <a:p>
            <a:r>
              <a:rPr lang="en-US" smtClean="0"/>
              <a:t>Click to edit Master title style</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02/09/2012</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CA" smtClean="0"/>
              <a:t>TRIUMF  Nuclear Astrophysics  -  Bad Honnef 2012</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3F4664-1952-43C2-AF62-40BD3119D968}" type="slidenum">
              <a:rPr lang="en-US"/>
              <a:pPr>
                <a:defRPr/>
              </a:pPr>
              <a:t>‹#›</a:t>
            </a:fld>
            <a:endParaRPr lang="en-US"/>
          </a:p>
        </p:txBody>
      </p:sp>
    </p:spTree>
    <p:extLst>
      <p:ext uri="{BB962C8B-B14F-4D97-AF65-F5344CB8AC3E}">
        <p14:creationId xmlns:p14="http://schemas.microsoft.com/office/powerpoint/2010/main" val="2586959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02/09/2012</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CA" smtClean="0"/>
              <a:t>TRIUMF  Nuclear Astrophysics  -  Bad Honnef 2012</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9D6A19E-1960-4DCB-B72B-9DF0DF4ED74A}" type="slidenum">
              <a:rPr lang="en-US"/>
              <a:pPr>
                <a:defRPr/>
              </a:pPr>
              <a:t>‹#›</a:t>
            </a:fld>
            <a:endParaRPr lang="en-US"/>
          </a:p>
        </p:txBody>
      </p:sp>
    </p:spTree>
    <p:extLst>
      <p:ext uri="{BB962C8B-B14F-4D97-AF65-F5344CB8AC3E}">
        <p14:creationId xmlns:p14="http://schemas.microsoft.com/office/powerpoint/2010/main" val="3466612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86354"/>
            <a:ext cx="5111750" cy="4939809"/>
          </a:xfrm>
        </p:spPr>
        <p:txBody>
          <a:bodyPr>
            <a:norm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48404"/>
            <a:ext cx="3008313" cy="377775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02/09/2012</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CA" smtClean="0"/>
              <a:t>TRIUMF  Nuclear Astrophysics  -  Bad Honnef 2012</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B7948E-6811-48BD-AFE1-2D20F1B215DD}" type="slidenum">
              <a:rPr lang="en-US"/>
              <a:pPr>
                <a:defRPr/>
              </a:pPr>
              <a:t>‹#›</a:t>
            </a:fld>
            <a:endParaRPr lang="en-US"/>
          </a:p>
        </p:txBody>
      </p:sp>
    </p:spTree>
    <p:extLst>
      <p:ext uri="{BB962C8B-B14F-4D97-AF65-F5344CB8AC3E}">
        <p14:creationId xmlns:p14="http://schemas.microsoft.com/office/powerpoint/2010/main" val="795476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689413"/>
            <a:ext cx="5486400" cy="30381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Title 15"/>
          <p:cNvSpPr>
            <a:spLocks noGrp="1"/>
          </p:cNvSpPr>
          <p:nvPr>
            <p:ph type="title"/>
          </p:nvPr>
        </p:nvSpPr>
        <p:spPr/>
        <p:txBody>
          <a:bodyPr/>
          <a:lstStyle/>
          <a:p>
            <a:r>
              <a:rPr lang="en-US" smtClean="0"/>
              <a:t>Click to edit Master title style</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02/09/2012</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CA" smtClean="0"/>
              <a:t>TRIUMF  Nuclear Astrophysics  -  Bad Honnef 2012</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6E3917-F36A-4C83-B17D-B21DA495AD86}" type="slidenum">
              <a:rPr lang="en-US"/>
              <a:pPr>
                <a:defRPr/>
              </a:pPr>
              <a:t>‹#›</a:t>
            </a:fld>
            <a:endParaRPr lang="en-US"/>
          </a:p>
        </p:txBody>
      </p:sp>
    </p:spTree>
    <p:extLst>
      <p:ext uri="{BB962C8B-B14F-4D97-AF65-F5344CB8AC3E}">
        <p14:creationId xmlns:p14="http://schemas.microsoft.com/office/powerpoint/2010/main" val="95072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AE6E3"/>
        </a:solidFill>
        <a:effectLst/>
      </p:bgPr>
    </p:bg>
    <p:spTree>
      <p:nvGrpSpPr>
        <p:cNvPr id="1" name=""/>
        <p:cNvGrpSpPr/>
        <p:nvPr/>
      </p:nvGrpSpPr>
      <p:grpSpPr>
        <a:xfrm>
          <a:off x="0" y="0"/>
          <a:ext cx="0" cy="0"/>
          <a:chOff x="0" y="0"/>
          <a:chExt cx="0" cy="0"/>
        </a:xfrm>
      </p:grpSpPr>
      <p:sp>
        <p:nvSpPr>
          <p:cNvPr id="1026" name="TextBox 14"/>
          <p:cNvSpPr txBox="1">
            <a:spLocks noChangeArrowheads="1"/>
          </p:cNvSpPr>
          <p:nvPr/>
        </p:nvSpPr>
        <p:spPr bwMode="auto">
          <a:xfrm>
            <a:off x="0" y="0"/>
            <a:ext cx="9144000" cy="1096963"/>
          </a:xfrm>
          <a:prstGeom prst="rect">
            <a:avLst/>
          </a:prstGeom>
          <a:solidFill>
            <a:srgbClr val="A02A1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defRPr/>
            </a:pPr>
            <a:endParaRPr lang="en-US" sz="1800" smtClean="0"/>
          </a:p>
        </p:txBody>
      </p:sp>
      <p:sp>
        <p:nvSpPr>
          <p:cNvPr id="1027" name="Rectangle 2"/>
          <p:cNvSpPr>
            <a:spLocks noGrp="1" noChangeArrowheads="1"/>
          </p:cNvSpPr>
          <p:nvPr>
            <p:ph type="title"/>
          </p:nvPr>
        </p:nvSpPr>
        <p:spPr bwMode="auto">
          <a:xfrm>
            <a:off x="457200" y="376238"/>
            <a:ext cx="822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295400"/>
            <a:ext cx="8229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2" name="Rectangle 4"/>
          <p:cNvSpPr>
            <a:spLocks noGrp="1" noChangeArrowheads="1"/>
          </p:cNvSpPr>
          <p:nvPr>
            <p:ph type="dt" sz="half" idx="2"/>
          </p:nvPr>
        </p:nvSpPr>
        <p:spPr bwMode="auto">
          <a:xfrm>
            <a:off x="496888" y="6396038"/>
            <a:ext cx="14160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005BA8"/>
                </a:solidFill>
                <a:latin typeface="Arial" charset="0"/>
                <a:ea typeface="ヒラギノ角ゴ Pro W3" charset="-128"/>
                <a:cs typeface="ヒラギノ角ゴ Pro W3" charset="-128"/>
              </a:defRPr>
            </a:lvl1pPr>
          </a:lstStyle>
          <a:p>
            <a:pPr>
              <a:defRPr/>
            </a:pPr>
            <a:r>
              <a:rPr lang="en-US" smtClean="0"/>
              <a:t>02/09/2012</a:t>
            </a:r>
            <a:endParaRPr lang="en-US" dirty="0"/>
          </a:p>
        </p:txBody>
      </p:sp>
      <p:sp>
        <p:nvSpPr>
          <p:cNvPr id="7173" name="Rectangle 5"/>
          <p:cNvSpPr>
            <a:spLocks noGrp="1" noChangeArrowheads="1"/>
          </p:cNvSpPr>
          <p:nvPr>
            <p:ph type="ftr" sz="quarter" idx="3"/>
          </p:nvPr>
        </p:nvSpPr>
        <p:spPr bwMode="auto">
          <a:xfrm>
            <a:off x="2057400" y="6400800"/>
            <a:ext cx="5029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005BA8"/>
                </a:solidFill>
                <a:latin typeface="Arial" charset="0"/>
                <a:ea typeface="ヒラギノ角ゴ Pro W3" charset="-128"/>
                <a:cs typeface="ヒラギノ角ゴ Pro W3" charset="-128"/>
              </a:defRPr>
            </a:lvl1pPr>
          </a:lstStyle>
          <a:p>
            <a:pPr>
              <a:defRPr/>
            </a:pPr>
            <a:r>
              <a:rPr lang="en-CA" smtClean="0"/>
              <a:t>TRIUMF  Nuclear Astrophysics  -  Bad Honnef 2012</a:t>
            </a:r>
            <a:endParaRPr lang="en-US"/>
          </a:p>
        </p:txBody>
      </p:sp>
      <p:sp>
        <p:nvSpPr>
          <p:cNvPr id="7174" name="Rectangle 6"/>
          <p:cNvSpPr>
            <a:spLocks noGrp="1" noChangeArrowheads="1"/>
          </p:cNvSpPr>
          <p:nvPr>
            <p:ph type="sldNum" sz="quarter" idx="4"/>
          </p:nvPr>
        </p:nvSpPr>
        <p:spPr bwMode="auto">
          <a:xfrm>
            <a:off x="7207250" y="6400800"/>
            <a:ext cx="143986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5BA8"/>
                </a:solidFill>
                <a:latin typeface="Arial" charset="0"/>
                <a:ea typeface="ヒラギノ角ゴ Pro W3" charset="-128"/>
                <a:cs typeface="ヒラギノ角ゴ Pro W3" charset="-128"/>
              </a:defRPr>
            </a:lvl1pPr>
          </a:lstStyle>
          <a:p>
            <a:pPr>
              <a:defRPr/>
            </a:pPr>
            <a:fld id="{0C531F36-AD88-4D9F-9667-7C57B80BC6E4}" type="slidenum">
              <a:rPr lang="en-US"/>
              <a:pPr>
                <a:defRPr/>
              </a:pPr>
              <a:t>‹#›</a:t>
            </a:fld>
            <a:endParaRPr lang="en-US"/>
          </a:p>
        </p:txBody>
      </p:sp>
      <p:sp>
        <p:nvSpPr>
          <p:cNvPr id="13" name="TextBox 12"/>
          <p:cNvSpPr txBox="1"/>
          <p:nvPr/>
        </p:nvSpPr>
        <p:spPr>
          <a:xfrm>
            <a:off x="457200" y="6400800"/>
            <a:ext cx="39688" cy="317500"/>
          </a:xfrm>
          <a:prstGeom prst="rect">
            <a:avLst/>
          </a:prstGeom>
          <a:solidFill>
            <a:schemeClr val="accent6"/>
          </a:solidFill>
        </p:spPr>
        <p:txBody>
          <a:bodyPr>
            <a:spAutoFit/>
          </a:bodyPr>
          <a:lstStyle/>
          <a:p>
            <a:pPr>
              <a:defRPr/>
            </a:pPr>
            <a:endParaRPr lang="en-US" sz="1800">
              <a:latin typeface="Arial" charset="0"/>
              <a:ea typeface="ヒラギノ角ゴ Pro W3" charset="-128"/>
              <a:cs typeface="ヒラギノ角ゴ Pro W3" charset="-128"/>
            </a:endParaRPr>
          </a:p>
        </p:txBody>
      </p:sp>
      <p:sp>
        <p:nvSpPr>
          <p:cNvPr id="14" name="TextBox 13"/>
          <p:cNvSpPr txBox="1"/>
          <p:nvPr/>
        </p:nvSpPr>
        <p:spPr>
          <a:xfrm>
            <a:off x="8647113" y="6400800"/>
            <a:ext cx="39687" cy="317500"/>
          </a:xfrm>
          <a:prstGeom prst="rect">
            <a:avLst/>
          </a:prstGeom>
          <a:solidFill>
            <a:schemeClr val="accent6"/>
          </a:solidFill>
        </p:spPr>
        <p:txBody>
          <a:bodyPr>
            <a:spAutoFit/>
          </a:bodyPr>
          <a:lstStyle/>
          <a:p>
            <a:pPr>
              <a:defRPr/>
            </a:pPr>
            <a:endParaRPr lang="en-US" sz="1800">
              <a:latin typeface="Arial" charset="0"/>
              <a:ea typeface="ヒラギノ角ゴ Pro W3" charset="-128"/>
              <a:cs typeface="ヒラギノ角ゴ Pro W3" charset="-128"/>
            </a:endParaRPr>
          </a:p>
        </p:txBody>
      </p:sp>
      <p:pic>
        <p:nvPicPr>
          <p:cNvPr id="1034" name="Picture 10" descr="TRIUMF_logo_white.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93663" y="68263"/>
            <a:ext cx="10922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30" r:id="rId1"/>
    <p:sldLayoutId id="2147484719" r:id="rId2"/>
    <p:sldLayoutId id="2147484731" r:id="rId3"/>
    <p:sldLayoutId id="2147484732" r:id="rId4"/>
    <p:sldLayoutId id="2147484720" r:id="rId5"/>
    <p:sldLayoutId id="2147484721" r:id="rId6"/>
    <p:sldLayoutId id="2147484722" r:id="rId7"/>
    <p:sldLayoutId id="2147484723" r:id="rId8"/>
    <p:sldLayoutId id="2147484724" r:id="rId9"/>
    <p:sldLayoutId id="2147484725" r:id="rId10"/>
    <p:sldLayoutId id="2147484726" r:id="rId11"/>
    <p:sldLayoutId id="2147484727" r:id="rId12"/>
    <p:sldLayoutId id="2147484733" r:id="rId13"/>
    <p:sldLayoutId id="2147484734" r:id="rId14"/>
    <p:sldLayoutId id="2147484728" r:id="rId15"/>
    <p:sldLayoutId id="2147484729" r:id="rId16"/>
    <p:sldLayoutId id="2147484735" r:id="rId17"/>
    <p:sldLayoutId id="2147484736" r:id="rId18"/>
  </p:sldLayoutIdLst>
  <p:hf hdr="0"/>
  <p:txStyles>
    <p:titleStyle>
      <a:lvl1pPr algn="r" rtl="0" eaLnBrk="0" fontAlgn="base" hangingPunct="0">
        <a:lnSpc>
          <a:spcPts val="3038"/>
        </a:lnSpc>
        <a:spcBef>
          <a:spcPct val="0"/>
        </a:spcBef>
        <a:spcAft>
          <a:spcPct val="0"/>
        </a:spcAft>
        <a:defRPr sz="3200" b="1">
          <a:solidFill>
            <a:schemeClr val="bg1"/>
          </a:solidFill>
          <a:latin typeface="Myriad Pro"/>
          <a:ea typeface="MS PGothic" pitchFamily="34" charset="-128"/>
          <a:cs typeface="Myriad Pro"/>
        </a:defRPr>
      </a:lvl1pPr>
      <a:lvl2pPr algn="r" rtl="0" eaLnBrk="0" fontAlgn="base" hangingPunct="0">
        <a:lnSpc>
          <a:spcPts val="3038"/>
        </a:lnSpc>
        <a:spcBef>
          <a:spcPct val="0"/>
        </a:spcBef>
        <a:spcAft>
          <a:spcPct val="0"/>
        </a:spcAft>
        <a:defRPr sz="3200" b="1">
          <a:solidFill>
            <a:schemeClr val="bg1"/>
          </a:solidFill>
          <a:latin typeface="Myriad Pro" pitchFamily="-106" charset="0"/>
          <a:ea typeface="MS PGothic" pitchFamily="34" charset="-128"/>
          <a:cs typeface="Myriad Pro" pitchFamily="-106" charset="0"/>
        </a:defRPr>
      </a:lvl2pPr>
      <a:lvl3pPr algn="r" rtl="0" eaLnBrk="0" fontAlgn="base" hangingPunct="0">
        <a:lnSpc>
          <a:spcPts val="3038"/>
        </a:lnSpc>
        <a:spcBef>
          <a:spcPct val="0"/>
        </a:spcBef>
        <a:spcAft>
          <a:spcPct val="0"/>
        </a:spcAft>
        <a:defRPr sz="3200" b="1">
          <a:solidFill>
            <a:schemeClr val="bg1"/>
          </a:solidFill>
          <a:latin typeface="Myriad Pro" pitchFamily="-106" charset="0"/>
          <a:ea typeface="MS PGothic" pitchFamily="34" charset="-128"/>
          <a:cs typeface="Myriad Pro" pitchFamily="-106" charset="0"/>
        </a:defRPr>
      </a:lvl3pPr>
      <a:lvl4pPr algn="r" rtl="0" eaLnBrk="0" fontAlgn="base" hangingPunct="0">
        <a:lnSpc>
          <a:spcPts val="3038"/>
        </a:lnSpc>
        <a:spcBef>
          <a:spcPct val="0"/>
        </a:spcBef>
        <a:spcAft>
          <a:spcPct val="0"/>
        </a:spcAft>
        <a:defRPr sz="3200" b="1">
          <a:solidFill>
            <a:schemeClr val="bg1"/>
          </a:solidFill>
          <a:latin typeface="Myriad Pro" pitchFamily="-106" charset="0"/>
          <a:ea typeface="MS PGothic" pitchFamily="34" charset="-128"/>
          <a:cs typeface="Myriad Pro" pitchFamily="-106" charset="0"/>
        </a:defRPr>
      </a:lvl4pPr>
      <a:lvl5pPr algn="r" rtl="0" eaLnBrk="0" fontAlgn="base" hangingPunct="0">
        <a:lnSpc>
          <a:spcPts val="3038"/>
        </a:lnSpc>
        <a:spcBef>
          <a:spcPct val="0"/>
        </a:spcBef>
        <a:spcAft>
          <a:spcPct val="0"/>
        </a:spcAft>
        <a:defRPr sz="3200" b="1">
          <a:solidFill>
            <a:schemeClr val="bg1"/>
          </a:solidFill>
          <a:latin typeface="Myriad Pro" pitchFamily="-106" charset="0"/>
          <a:ea typeface="MS PGothic" pitchFamily="34" charset="-128"/>
          <a:cs typeface="Myriad Pro" pitchFamily="-106" charset="0"/>
        </a:defRPr>
      </a:lvl5pPr>
      <a:lvl6pPr marL="457200" algn="ctr" rtl="0" eaLnBrk="1" fontAlgn="base" hangingPunct="1">
        <a:spcBef>
          <a:spcPct val="0"/>
        </a:spcBef>
        <a:spcAft>
          <a:spcPct val="0"/>
        </a:spcAft>
        <a:defRPr sz="3600">
          <a:solidFill>
            <a:srgbClr val="256EB1"/>
          </a:solidFill>
          <a:latin typeface="Arial Black" pitchFamily="-109" charset="0"/>
        </a:defRPr>
      </a:lvl6pPr>
      <a:lvl7pPr marL="914400" algn="ctr" rtl="0" eaLnBrk="1" fontAlgn="base" hangingPunct="1">
        <a:spcBef>
          <a:spcPct val="0"/>
        </a:spcBef>
        <a:spcAft>
          <a:spcPct val="0"/>
        </a:spcAft>
        <a:defRPr sz="3600">
          <a:solidFill>
            <a:srgbClr val="256EB1"/>
          </a:solidFill>
          <a:latin typeface="Arial Black" pitchFamily="-109" charset="0"/>
        </a:defRPr>
      </a:lvl7pPr>
      <a:lvl8pPr marL="1371600" algn="ctr" rtl="0" eaLnBrk="1" fontAlgn="base" hangingPunct="1">
        <a:spcBef>
          <a:spcPct val="0"/>
        </a:spcBef>
        <a:spcAft>
          <a:spcPct val="0"/>
        </a:spcAft>
        <a:defRPr sz="3600">
          <a:solidFill>
            <a:srgbClr val="256EB1"/>
          </a:solidFill>
          <a:latin typeface="Arial Black" pitchFamily="-109" charset="0"/>
        </a:defRPr>
      </a:lvl8pPr>
      <a:lvl9pPr marL="1828800" algn="ctr" rtl="0" eaLnBrk="1" fontAlgn="base" hangingPunct="1">
        <a:spcBef>
          <a:spcPct val="0"/>
        </a:spcBef>
        <a:spcAft>
          <a:spcPct val="0"/>
        </a:spcAft>
        <a:defRPr sz="3600">
          <a:solidFill>
            <a:srgbClr val="256EB1"/>
          </a:solidFill>
          <a:latin typeface="Arial Black" pitchFamily="-109" charset="0"/>
        </a:defRPr>
      </a:lvl9pPr>
    </p:titleStyle>
    <p:bodyStyle>
      <a:lvl1pPr marL="342900" indent="-342900" algn="l" rtl="0" eaLnBrk="0" fontAlgn="base" hangingPunct="0">
        <a:spcBef>
          <a:spcPct val="20000"/>
        </a:spcBef>
        <a:spcAft>
          <a:spcPct val="0"/>
        </a:spcAft>
        <a:buChar char="•"/>
        <a:defRPr sz="2800">
          <a:solidFill>
            <a:schemeClr val="accent1"/>
          </a:solidFill>
          <a:latin typeface="Myriad Pro"/>
          <a:ea typeface="MS PGothic" pitchFamily="34" charset="-128"/>
          <a:cs typeface="Myriad Pro"/>
        </a:defRPr>
      </a:lvl1pPr>
      <a:lvl2pPr marL="742950" indent="-285750" algn="l" rtl="0" eaLnBrk="0" fontAlgn="base" hangingPunct="0">
        <a:spcBef>
          <a:spcPct val="20000"/>
        </a:spcBef>
        <a:spcAft>
          <a:spcPct val="0"/>
        </a:spcAft>
        <a:buChar char="–"/>
        <a:defRPr sz="2400">
          <a:solidFill>
            <a:srgbClr val="6E615D"/>
          </a:solidFill>
          <a:latin typeface="Myriad Pro"/>
          <a:ea typeface="MS PGothic" pitchFamily="34" charset="-128"/>
          <a:cs typeface="Myriad Pro"/>
        </a:defRPr>
      </a:lvl2pPr>
      <a:lvl3pPr marL="1143000" indent="-228600" algn="l" rtl="0" eaLnBrk="0" fontAlgn="base" hangingPunct="0">
        <a:spcBef>
          <a:spcPct val="20000"/>
        </a:spcBef>
        <a:spcAft>
          <a:spcPct val="0"/>
        </a:spcAft>
        <a:buChar char="•"/>
        <a:defRPr sz="2400">
          <a:solidFill>
            <a:schemeClr val="tx2"/>
          </a:solidFill>
          <a:latin typeface="Myriad Pro"/>
          <a:ea typeface="MS PGothic" pitchFamily="34" charset="-128"/>
          <a:cs typeface="Myriad Pro"/>
        </a:defRPr>
      </a:lvl3pPr>
      <a:lvl4pPr marL="1600200" indent="-228600" algn="l" rtl="0" eaLnBrk="0" fontAlgn="base" hangingPunct="0">
        <a:spcBef>
          <a:spcPct val="20000"/>
        </a:spcBef>
        <a:spcAft>
          <a:spcPct val="0"/>
        </a:spcAft>
        <a:buFont typeface="Wingdings" pitchFamily="2" charset="2"/>
        <a:buChar char="§"/>
        <a:defRPr sz="1600">
          <a:solidFill>
            <a:schemeClr val="tx2"/>
          </a:solidFill>
          <a:latin typeface="+mj-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1200">
          <a:solidFill>
            <a:schemeClr val="tx2"/>
          </a:solidFill>
          <a:latin typeface="+mj-lt"/>
          <a:ea typeface="MS PGothic" pitchFamily="34" charset="-128"/>
          <a:cs typeface="MS PGothic" pitchFamily="34" charset="-128"/>
        </a:defRPr>
      </a:lvl5pPr>
      <a:lvl6pPr marL="25146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37.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18" Type="http://schemas.openxmlformats.org/officeDocument/2006/relationships/image" Target="../media/image110.jpeg"/><Relationship Id="rId3" Type="http://schemas.openxmlformats.org/officeDocument/2006/relationships/image" Target="../media/image95.png"/><Relationship Id="rId21" Type="http://schemas.openxmlformats.org/officeDocument/2006/relationships/image" Target="../media/image113.png"/><Relationship Id="rId7" Type="http://schemas.openxmlformats.org/officeDocument/2006/relationships/image" Target="../media/image99.jpe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image" Target="../media/image94.png"/><Relationship Id="rId16" Type="http://schemas.openxmlformats.org/officeDocument/2006/relationships/image" Target="../media/image108.jpeg"/><Relationship Id="rId20"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19" Type="http://schemas.openxmlformats.org/officeDocument/2006/relationships/image" Target="../media/image111.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 Id="rId22" Type="http://schemas.openxmlformats.org/officeDocument/2006/relationships/image" Target="../media/image114.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6.wm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Placeholder 1"/>
          <p:cNvSpPr>
            <a:spLocks noGrp="1"/>
          </p:cNvSpPr>
          <p:nvPr>
            <p:ph type="body" sz="quarter" idx="10"/>
          </p:nvPr>
        </p:nvSpPr>
        <p:spPr>
          <a:xfrm>
            <a:off x="0" y="1698625"/>
            <a:ext cx="6581775" cy="655638"/>
          </a:xfrm>
        </p:spPr>
        <p:txBody>
          <a:bodyPr/>
          <a:lstStyle/>
          <a:p>
            <a:pPr eaLnBrk="1" hangingPunct="1"/>
            <a:r>
              <a:rPr lang="en-US" sz="2400" dirty="0" smtClean="0">
                <a:latin typeface="Myriad Pro" charset="0"/>
                <a:cs typeface="Myriad Pro" charset="0"/>
              </a:rPr>
              <a:t>Nuclear Astrophysics with </a:t>
            </a:r>
          </a:p>
          <a:p>
            <a:pPr eaLnBrk="1" hangingPunct="1"/>
            <a:r>
              <a:rPr lang="en-US" sz="2400" dirty="0" smtClean="0">
                <a:latin typeface="Myriad Pro" charset="0"/>
                <a:cs typeface="Myriad Pro" charset="0"/>
              </a:rPr>
              <a:t>Rare Isotope Beams at TRIUMF</a:t>
            </a:r>
          </a:p>
        </p:txBody>
      </p:sp>
      <p:sp>
        <p:nvSpPr>
          <p:cNvPr id="4" name="Text Placeholder 3"/>
          <p:cNvSpPr>
            <a:spLocks noGrp="1"/>
          </p:cNvSpPr>
          <p:nvPr>
            <p:ph type="body" sz="quarter" idx="12"/>
          </p:nvPr>
        </p:nvSpPr>
        <p:spPr>
          <a:xfrm>
            <a:off x="3810000" y="2906176"/>
            <a:ext cx="2514600" cy="457200"/>
          </a:xfrm>
        </p:spPr>
        <p:txBody>
          <a:bodyPr/>
          <a:lstStyle/>
          <a:p>
            <a:pPr eaLnBrk="1" hangingPunct="1">
              <a:defRPr/>
            </a:pPr>
            <a:r>
              <a:rPr lang="en-US" dirty="0" smtClean="0">
                <a:solidFill>
                  <a:schemeClr val="accent1">
                    <a:lumMod val="75000"/>
                  </a:schemeClr>
                </a:solidFill>
                <a:ea typeface="ＭＳ Ｐゴシック" pitchFamily="-109" charset="-128"/>
              </a:rPr>
              <a:t>Feb. 9, 2012</a:t>
            </a:r>
            <a:endParaRPr lang="en-US" dirty="0">
              <a:solidFill>
                <a:schemeClr val="accent1">
                  <a:lumMod val="75000"/>
                </a:schemeClr>
              </a:solidFill>
              <a:ea typeface="ＭＳ Ｐゴシック" pitchFamily="-109" charset="-128"/>
            </a:endParaRPr>
          </a:p>
        </p:txBody>
      </p:sp>
      <p:sp>
        <p:nvSpPr>
          <p:cNvPr id="8197" name="Text Placeholder 4"/>
          <p:cNvSpPr>
            <a:spLocks noGrp="1"/>
          </p:cNvSpPr>
          <p:nvPr>
            <p:ph type="body" sz="quarter" idx="13"/>
          </p:nvPr>
        </p:nvSpPr>
        <p:spPr>
          <a:xfrm>
            <a:off x="352425" y="3810000"/>
            <a:ext cx="6076950" cy="533400"/>
          </a:xfrm>
        </p:spPr>
        <p:txBody>
          <a:bodyPr/>
          <a:lstStyle/>
          <a:p>
            <a:pPr algn="ctr" eaLnBrk="1" hangingPunct="1"/>
            <a:r>
              <a:rPr lang="en-US" sz="1600" dirty="0" smtClean="0">
                <a:latin typeface="Myriad Pro" charset="0"/>
                <a:cs typeface="Myriad Pro" charset="0"/>
              </a:rPr>
              <a:t> </a:t>
            </a:r>
            <a:r>
              <a:rPr lang="en-US" sz="1600" dirty="0" smtClean="0">
                <a:latin typeface="Arial" pitchFamily="34" charset="0"/>
                <a:cs typeface="Arial" pitchFamily="34" charset="0"/>
              </a:rPr>
              <a:t>Reiner </a:t>
            </a:r>
            <a:r>
              <a:rPr lang="en-US" sz="1600" dirty="0" err="1" smtClean="0">
                <a:latin typeface="Arial" pitchFamily="34" charset="0"/>
                <a:cs typeface="Arial" pitchFamily="34" charset="0"/>
              </a:rPr>
              <a:t>Krücken</a:t>
            </a:r>
            <a:r>
              <a:rPr lang="en-US" sz="1600" dirty="0" smtClean="0">
                <a:latin typeface="Arial" pitchFamily="34" charset="0"/>
                <a:cs typeface="Arial" pitchFamily="34" charset="0"/>
              </a:rPr>
              <a:t> </a:t>
            </a:r>
          </a:p>
          <a:p>
            <a:pPr algn="ctr" eaLnBrk="1" hangingPunct="1"/>
            <a:endParaRPr lang="en-US" sz="1400" dirty="0" smtClean="0">
              <a:latin typeface="Myriad Pro" charset="0"/>
              <a:cs typeface="Myriad Pro" charset="0"/>
            </a:endParaRPr>
          </a:p>
          <a:p>
            <a:pPr algn="ctr" eaLnBrk="1" hangingPunct="1"/>
            <a:r>
              <a:rPr lang="en-US" sz="1200" dirty="0" smtClean="0">
                <a:latin typeface="Myriad Pro" charset="0"/>
                <a:cs typeface="Myriad Pro" charset="0"/>
              </a:rPr>
              <a:t> Science Division | TRIUMF</a:t>
            </a:r>
          </a:p>
          <a:p>
            <a:pPr algn="ctr" eaLnBrk="1" hangingPunct="1"/>
            <a:r>
              <a:rPr lang="en-US" sz="1200" dirty="0" smtClean="0">
                <a:latin typeface="Myriad Pro" charset="0"/>
                <a:cs typeface="Myriad Pro" charset="0"/>
              </a:rPr>
              <a:t>Department of Physics and Astronomy | University of British Columbia</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657" y="5091288"/>
            <a:ext cx="3998232" cy="8930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863" y="1244600"/>
            <a:ext cx="1905000" cy="1651000"/>
          </a:xfrm>
          <a:prstGeom prst="rect">
            <a:avLst/>
          </a:prstGeom>
        </p:spPr>
      </p:pic>
      <p:pic>
        <p:nvPicPr>
          <p:cNvPr id="8" name="Picture 41" descr="dragon_schematic"/>
          <p:cNvPicPr>
            <a:picLocks noChangeAspect="1" noChangeArrowheads="1"/>
          </p:cNvPicPr>
          <p:nvPr/>
        </p:nvPicPr>
        <p:blipFill>
          <a:blip r:embed="rId5"/>
          <a:srcRect l="7407" t="4134" r="7407" b="4793"/>
          <a:stretch>
            <a:fillRect/>
          </a:stretch>
        </p:blipFill>
        <p:spPr bwMode="auto">
          <a:xfrm>
            <a:off x="7027863" y="3073405"/>
            <a:ext cx="1888095" cy="1651000"/>
          </a:xfrm>
          <a:prstGeom prst="rect">
            <a:avLst/>
          </a:prstGeom>
          <a:solidFill>
            <a:schemeClr val="bg1"/>
          </a:solidFill>
          <a:ln w="9525">
            <a:noFill/>
            <a:miter lim="800000"/>
            <a:headEnd/>
            <a:tailEnd/>
          </a:ln>
        </p:spPr>
      </p:pic>
      <p:pic>
        <p:nvPicPr>
          <p:cNvPr id="12" name="Picture 116"/>
          <p:cNvPicPr>
            <a:picLocks noChangeAspect="1" noChangeArrowheads="1"/>
          </p:cNvPicPr>
          <p:nvPr/>
        </p:nvPicPr>
        <p:blipFill>
          <a:blip r:embed="rId6" cstate="print"/>
          <a:srcRect/>
          <a:stretch>
            <a:fillRect/>
          </a:stretch>
        </p:blipFill>
        <p:spPr bwMode="auto">
          <a:xfrm>
            <a:off x="7027862" y="4891645"/>
            <a:ext cx="1888095" cy="1651000"/>
          </a:xfrm>
          <a:prstGeom prst="rect">
            <a:avLst/>
          </a:prstGeom>
          <a:noFill/>
          <a:ln w="9525">
            <a:noFill/>
            <a:miter lim="800000"/>
            <a:headEnd/>
            <a:tailEnd/>
          </a:ln>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3320" y="5091288"/>
            <a:ext cx="753836" cy="102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037" y="3298438"/>
            <a:ext cx="3366048" cy="316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CA" dirty="0" smtClean="0"/>
              <a:t>ISAC experimental areas</a:t>
            </a:r>
            <a:endParaRPr lang="en-CA" dirty="0"/>
          </a:p>
        </p:txBody>
      </p:sp>
      <p:sp>
        <p:nvSpPr>
          <p:cNvPr id="4" name="Date Placeholder 3"/>
          <p:cNvSpPr>
            <a:spLocks noGrp="1"/>
          </p:cNvSpPr>
          <p:nvPr>
            <p:ph type="dt" sz="half" idx="10"/>
          </p:nvPr>
        </p:nvSpPr>
        <p:spPr/>
        <p:txBody>
          <a:bodyPr/>
          <a:lstStyle/>
          <a:p>
            <a:pPr>
              <a:defRPr/>
            </a:pPr>
            <a:r>
              <a:rPr lang="en-US" smtClean="0"/>
              <a:t>02/09/2012</a:t>
            </a:r>
            <a:endParaRPr lang="en-US" dirty="0"/>
          </a:p>
        </p:txBody>
      </p:sp>
      <p:sp>
        <p:nvSpPr>
          <p:cNvPr id="5" name="Footer Placeholder 4"/>
          <p:cNvSpPr>
            <a:spLocks noGrp="1"/>
          </p:cNvSpPr>
          <p:nvPr>
            <p:ph type="ftr" sz="quarter" idx="11"/>
          </p:nvPr>
        </p:nvSpPr>
        <p:spPr/>
        <p:txBody>
          <a:bodyPr/>
          <a:lstStyle/>
          <a:p>
            <a:pPr>
              <a:defRPr/>
            </a:pPr>
            <a:r>
              <a:rPr lang="en-CA" smtClean="0"/>
              <a:t>TRIUMF  Nuclear Astrophysics  -  Bad Honnef 2012</a:t>
            </a:r>
            <a:endParaRPr lang="en-US"/>
          </a:p>
        </p:txBody>
      </p:sp>
      <p:sp>
        <p:nvSpPr>
          <p:cNvPr id="6" name="Slide Number Placeholder 5"/>
          <p:cNvSpPr>
            <a:spLocks noGrp="1"/>
          </p:cNvSpPr>
          <p:nvPr>
            <p:ph type="sldNum" sz="quarter" idx="12"/>
          </p:nvPr>
        </p:nvSpPr>
        <p:spPr/>
        <p:txBody>
          <a:bodyPr/>
          <a:lstStyle/>
          <a:p>
            <a:pPr>
              <a:defRPr/>
            </a:pPr>
            <a:fld id="{2482FC6A-9FA7-4EB7-9550-AAF3D9CFE386}" type="slidenum">
              <a:rPr lang="en-US" smtClean="0"/>
              <a:pPr>
                <a:defRPr/>
              </a:pPr>
              <a:t>10</a:t>
            </a:fld>
            <a:endParaRPr lang="en-US"/>
          </a:p>
        </p:txBody>
      </p:sp>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50" y="4705350"/>
            <a:ext cx="2698750" cy="1695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6"/>
          <p:cNvSpPr txBox="1">
            <a:spLocks noChangeArrowheads="1"/>
          </p:cNvSpPr>
          <p:nvPr/>
        </p:nvSpPr>
        <p:spPr bwMode="auto">
          <a:xfrm>
            <a:off x="6596856" y="3918759"/>
            <a:ext cx="979487" cy="93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97920"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4000" b="1" dirty="0">
                <a:solidFill>
                  <a:srgbClr val="000080"/>
                </a:solidFill>
              </a:rPr>
              <a:t>8π</a:t>
            </a:r>
          </a:p>
        </p:txBody>
      </p:sp>
      <p:sp>
        <p:nvSpPr>
          <p:cNvPr id="11" name="Line 7"/>
          <p:cNvSpPr>
            <a:spLocks noChangeShapeType="1"/>
          </p:cNvSpPr>
          <p:nvPr/>
        </p:nvSpPr>
        <p:spPr bwMode="auto">
          <a:xfrm>
            <a:off x="1912938" y="5295106"/>
            <a:ext cx="2270123" cy="85724"/>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12" name="Text Box 9"/>
          <p:cNvSpPr txBox="1">
            <a:spLocks noChangeArrowheads="1"/>
          </p:cNvSpPr>
          <p:nvPr/>
        </p:nvSpPr>
        <p:spPr bwMode="auto">
          <a:xfrm>
            <a:off x="7289006" y="4090209"/>
            <a:ext cx="1255712"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1800" dirty="0">
                <a:solidFill>
                  <a:srgbClr val="C00000"/>
                </a:solidFill>
                <a:latin typeface="+mj-lt"/>
              </a:rPr>
              <a:t>Nuclear Decay</a:t>
            </a:r>
          </a:p>
        </p:txBody>
      </p:sp>
      <p:pic>
        <p:nvPicPr>
          <p:cNvPr id="13" name="Picture 4" descr="Beamline-schematic"/>
          <p:cNvPicPr>
            <a:picLocks noChangeAspect="1" noChangeArrowheads="1"/>
          </p:cNvPicPr>
          <p:nvPr/>
        </p:nvPicPr>
        <p:blipFill>
          <a:blip r:embed="rId4" cstate="print"/>
          <a:srcRect/>
          <a:stretch>
            <a:fillRect/>
          </a:stretch>
        </p:blipFill>
        <p:spPr bwMode="auto">
          <a:xfrm>
            <a:off x="3234537" y="1136798"/>
            <a:ext cx="2066132" cy="2063134"/>
          </a:xfrm>
          <a:prstGeom prst="rect">
            <a:avLst/>
          </a:prstGeom>
          <a:noFill/>
          <a:ln w="25400">
            <a:noFill/>
            <a:miter lim="800000"/>
            <a:headEnd/>
            <a:tailEnd/>
          </a:ln>
        </p:spPr>
      </p:pic>
      <p:sp>
        <p:nvSpPr>
          <p:cNvPr id="14" name="Line 7"/>
          <p:cNvSpPr>
            <a:spLocks noChangeShapeType="1"/>
          </p:cNvSpPr>
          <p:nvPr/>
        </p:nvSpPr>
        <p:spPr bwMode="auto">
          <a:xfrm flipH="1" flipV="1">
            <a:off x="5310981" y="4778720"/>
            <a:ext cx="1143273" cy="126205"/>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15" name="Text Box 9"/>
          <p:cNvSpPr txBox="1">
            <a:spLocks noChangeArrowheads="1"/>
          </p:cNvSpPr>
          <p:nvPr/>
        </p:nvSpPr>
        <p:spPr bwMode="auto">
          <a:xfrm>
            <a:off x="2068853" y="1137094"/>
            <a:ext cx="1501775"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2000" b="1" dirty="0" smtClean="0">
                <a:solidFill>
                  <a:srgbClr val="000080"/>
                </a:solidFill>
                <a:latin typeface="+mj-lt"/>
              </a:rPr>
              <a:t>TITAN</a:t>
            </a:r>
            <a:endParaRPr lang="en-CA" sz="1800" b="1" dirty="0" smtClean="0">
              <a:solidFill>
                <a:srgbClr val="000080"/>
              </a:solidFill>
              <a:latin typeface="+mj-lt"/>
            </a:endParaRPr>
          </a:p>
          <a:p>
            <a:r>
              <a:rPr lang="en-CA" sz="1800" dirty="0" smtClean="0">
                <a:solidFill>
                  <a:srgbClr val="000080"/>
                </a:solidFill>
                <a:latin typeface="+mj-lt"/>
              </a:rPr>
              <a:t>Penning Traps</a:t>
            </a:r>
          </a:p>
          <a:p>
            <a:r>
              <a:rPr lang="en-CA" sz="1800" dirty="0" smtClean="0">
                <a:solidFill>
                  <a:srgbClr val="C00000"/>
                </a:solidFill>
                <a:latin typeface="+mj-lt"/>
                <a:sym typeface="Wingdings" pitchFamily="2" charset="2"/>
              </a:rPr>
              <a:t> </a:t>
            </a:r>
            <a:r>
              <a:rPr lang="en-CA" sz="1800" dirty="0" smtClean="0">
                <a:solidFill>
                  <a:srgbClr val="C00000"/>
                </a:solidFill>
                <a:latin typeface="+mj-lt"/>
              </a:rPr>
              <a:t>Masses</a:t>
            </a:r>
            <a:endParaRPr lang="en-CA" sz="1800" dirty="0">
              <a:solidFill>
                <a:srgbClr val="C00000"/>
              </a:solidFill>
              <a:latin typeface="+mj-lt"/>
            </a:endParaRPr>
          </a:p>
        </p:txBody>
      </p:sp>
      <p:sp>
        <p:nvSpPr>
          <p:cNvPr id="16" name="Line 7"/>
          <p:cNvSpPr>
            <a:spLocks noChangeShapeType="1"/>
          </p:cNvSpPr>
          <p:nvPr/>
        </p:nvSpPr>
        <p:spPr bwMode="auto">
          <a:xfrm flipH="1">
            <a:off x="3800475" y="3058211"/>
            <a:ext cx="133351" cy="506809"/>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9570" y="2470168"/>
            <a:ext cx="1974055" cy="130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9"/>
          <p:cNvSpPr txBox="1">
            <a:spLocks noChangeArrowheads="1"/>
          </p:cNvSpPr>
          <p:nvPr/>
        </p:nvSpPr>
        <p:spPr bwMode="auto">
          <a:xfrm>
            <a:off x="5882617" y="1165669"/>
            <a:ext cx="3175653"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2000" b="1" dirty="0" smtClean="0">
                <a:solidFill>
                  <a:srgbClr val="000080"/>
                </a:solidFill>
                <a:latin typeface="+mj-lt"/>
              </a:rPr>
              <a:t>Collinear beam line</a:t>
            </a:r>
          </a:p>
          <a:p>
            <a:r>
              <a:rPr lang="en-CA" sz="1800" dirty="0" smtClean="0">
                <a:solidFill>
                  <a:srgbClr val="000080"/>
                </a:solidFill>
                <a:latin typeface="+mj-lt"/>
              </a:rPr>
              <a:t>Polarized beams:</a:t>
            </a:r>
          </a:p>
          <a:p>
            <a:r>
              <a:rPr lang="en-CA" sz="1800" dirty="0" smtClean="0">
                <a:solidFill>
                  <a:srgbClr val="C00000"/>
                </a:solidFill>
                <a:latin typeface="+mj-lt"/>
              </a:rPr>
              <a:t>Laser spectroscopy, MTV,</a:t>
            </a:r>
          </a:p>
          <a:p>
            <a:r>
              <a:rPr lang="en-CA" sz="1800" dirty="0" err="1" smtClean="0">
                <a:solidFill>
                  <a:srgbClr val="C00000"/>
                </a:solidFill>
                <a:latin typeface="+mj-lt"/>
              </a:rPr>
              <a:t>betaNMR</a:t>
            </a:r>
            <a:r>
              <a:rPr lang="en-CA" sz="1800" dirty="0" smtClean="0">
                <a:solidFill>
                  <a:srgbClr val="C00000"/>
                </a:solidFill>
                <a:latin typeface="+mj-lt"/>
              </a:rPr>
              <a:t> (material science)</a:t>
            </a:r>
            <a:endParaRPr lang="en-CA" sz="1800" dirty="0">
              <a:solidFill>
                <a:srgbClr val="C00000"/>
              </a:solidFill>
              <a:latin typeface="+mj-lt"/>
            </a:endParaRPr>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089" y="4706172"/>
            <a:ext cx="1772849" cy="1673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9"/>
          <p:cNvSpPr txBox="1">
            <a:spLocks noChangeArrowheads="1"/>
          </p:cNvSpPr>
          <p:nvPr/>
        </p:nvSpPr>
        <p:spPr bwMode="auto">
          <a:xfrm>
            <a:off x="49935" y="3783963"/>
            <a:ext cx="2450102"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2000" b="1" dirty="0" smtClean="0">
                <a:solidFill>
                  <a:srgbClr val="000080"/>
                </a:solidFill>
                <a:latin typeface="+mj-lt"/>
              </a:rPr>
              <a:t>TRINAT</a:t>
            </a:r>
            <a:endParaRPr lang="en-CA" sz="1800" b="1" dirty="0" smtClean="0">
              <a:solidFill>
                <a:srgbClr val="000080"/>
              </a:solidFill>
              <a:latin typeface="+mj-lt"/>
            </a:endParaRPr>
          </a:p>
          <a:p>
            <a:r>
              <a:rPr lang="en-CA" sz="1800" dirty="0" smtClean="0">
                <a:solidFill>
                  <a:srgbClr val="000080"/>
                </a:solidFill>
                <a:latin typeface="+mj-lt"/>
              </a:rPr>
              <a:t>Neutral Atom Trap</a:t>
            </a:r>
          </a:p>
          <a:p>
            <a:r>
              <a:rPr lang="en-CA" sz="1800" dirty="0" err="1" smtClean="0">
                <a:solidFill>
                  <a:srgbClr val="C00000"/>
                </a:solidFill>
                <a:latin typeface="+mj-lt"/>
              </a:rPr>
              <a:t>anapole</a:t>
            </a:r>
            <a:r>
              <a:rPr lang="en-CA" sz="1800" dirty="0" smtClean="0">
                <a:solidFill>
                  <a:srgbClr val="C00000"/>
                </a:solidFill>
                <a:latin typeface="+mj-lt"/>
              </a:rPr>
              <a:t> moment</a:t>
            </a:r>
            <a:endParaRPr lang="en-CA" sz="1800" dirty="0">
              <a:solidFill>
                <a:srgbClr val="C00000"/>
              </a:solidFill>
              <a:latin typeface="+mj-lt"/>
            </a:endParaRPr>
          </a:p>
        </p:txBody>
      </p:sp>
      <p:sp>
        <p:nvSpPr>
          <p:cNvPr id="2" name="TextBox 1"/>
          <p:cNvSpPr txBox="1"/>
          <p:nvPr/>
        </p:nvSpPr>
        <p:spPr>
          <a:xfrm>
            <a:off x="55785" y="1165669"/>
            <a:ext cx="1778051" cy="830997"/>
          </a:xfrm>
          <a:prstGeom prst="rect">
            <a:avLst/>
          </a:prstGeom>
          <a:solidFill>
            <a:srgbClr val="FFFFCC"/>
          </a:solidFill>
          <a:scene3d>
            <a:camera prst="orthographicFront"/>
            <a:lightRig rig="threePt" dir="t"/>
          </a:scene3d>
          <a:sp3d>
            <a:bevelT/>
          </a:sp3d>
        </p:spPr>
        <p:txBody>
          <a:bodyPr wrap="none" rtlCol="0">
            <a:spAutoFit/>
          </a:bodyPr>
          <a:lstStyle/>
          <a:p>
            <a:r>
              <a:rPr lang="en-CA" dirty="0" smtClean="0"/>
              <a:t>Low energy</a:t>
            </a:r>
          </a:p>
          <a:p>
            <a:r>
              <a:rPr lang="en-CA" dirty="0" smtClean="0"/>
              <a:t>&lt; 60 </a:t>
            </a:r>
            <a:r>
              <a:rPr lang="en-CA" dirty="0" err="1" smtClean="0"/>
              <a:t>keV</a:t>
            </a:r>
            <a:endParaRPr lang="en-CA" dirty="0"/>
          </a:p>
        </p:txBody>
      </p:sp>
      <p:sp>
        <p:nvSpPr>
          <p:cNvPr id="20" name="Line 7"/>
          <p:cNvSpPr>
            <a:spLocks noChangeShapeType="1"/>
          </p:cNvSpPr>
          <p:nvPr/>
        </p:nvSpPr>
        <p:spPr bwMode="auto">
          <a:xfrm flipH="1">
            <a:off x="4891742" y="2986759"/>
            <a:ext cx="1143273" cy="1085072"/>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21" name="Line 7"/>
          <p:cNvSpPr>
            <a:spLocks noChangeShapeType="1"/>
          </p:cNvSpPr>
          <p:nvPr/>
        </p:nvSpPr>
        <p:spPr bwMode="auto">
          <a:xfrm>
            <a:off x="1912938" y="3298438"/>
            <a:ext cx="1301995" cy="850206"/>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22" name="Text Box 9"/>
          <p:cNvSpPr txBox="1">
            <a:spLocks noChangeArrowheads="1"/>
          </p:cNvSpPr>
          <p:nvPr/>
        </p:nvSpPr>
        <p:spPr bwMode="auto">
          <a:xfrm>
            <a:off x="55785" y="2223171"/>
            <a:ext cx="2444252"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2000" b="1" dirty="0" smtClean="0">
                <a:solidFill>
                  <a:srgbClr val="000080"/>
                </a:solidFill>
                <a:latin typeface="+mj-lt"/>
              </a:rPr>
              <a:t>FRANCIUM MOT</a:t>
            </a:r>
            <a:endParaRPr lang="en-CA" sz="1800" b="1" dirty="0" smtClean="0">
              <a:solidFill>
                <a:srgbClr val="000080"/>
              </a:solidFill>
              <a:latin typeface="+mj-lt"/>
            </a:endParaRPr>
          </a:p>
        </p:txBody>
      </p:sp>
      <p:pic>
        <p:nvPicPr>
          <p:cNvPr id="23" name="Picture 11" descr="FR-RO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57" y="2618636"/>
            <a:ext cx="1646511" cy="116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804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dragon_schema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1840" y="3672246"/>
            <a:ext cx="3951108" cy="305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9" y="2719558"/>
            <a:ext cx="6015482" cy="25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CA" dirty="0" smtClean="0"/>
              <a:t>ISAC experimental areas</a:t>
            </a:r>
            <a:endParaRPr lang="en-CA" dirty="0"/>
          </a:p>
        </p:txBody>
      </p:sp>
      <p:sp>
        <p:nvSpPr>
          <p:cNvPr id="4" name="Date Placeholder 3"/>
          <p:cNvSpPr>
            <a:spLocks noGrp="1"/>
          </p:cNvSpPr>
          <p:nvPr>
            <p:ph type="dt" sz="half" idx="10"/>
          </p:nvPr>
        </p:nvSpPr>
        <p:spPr/>
        <p:txBody>
          <a:bodyPr/>
          <a:lstStyle/>
          <a:p>
            <a:pPr>
              <a:defRPr/>
            </a:pPr>
            <a:r>
              <a:rPr lang="en-US" smtClean="0"/>
              <a:t>02/09/2012</a:t>
            </a:r>
            <a:endParaRPr lang="en-US" dirty="0"/>
          </a:p>
        </p:txBody>
      </p:sp>
      <p:sp>
        <p:nvSpPr>
          <p:cNvPr id="5" name="Footer Placeholder 4"/>
          <p:cNvSpPr>
            <a:spLocks noGrp="1"/>
          </p:cNvSpPr>
          <p:nvPr>
            <p:ph type="ftr" sz="quarter" idx="11"/>
          </p:nvPr>
        </p:nvSpPr>
        <p:spPr/>
        <p:txBody>
          <a:bodyPr/>
          <a:lstStyle/>
          <a:p>
            <a:pPr>
              <a:defRPr/>
            </a:pPr>
            <a:r>
              <a:rPr lang="en-CA" smtClean="0"/>
              <a:t>TRIUMF  Nuclear Astrophysics  -  Bad Honnef 2012</a:t>
            </a:r>
            <a:endParaRPr lang="en-US"/>
          </a:p>
        </p:txBody>
      </p:sp>
      <p:sp>
        <p:nvSpPr>
          <p:cNvPr id="6" name="Slide Number Placeholder 5"/>
          <p:cNvSpPr>
            <a:spLocks noGrp="1"/>
          </p:cNvSpPr>
          <p:nvPr>
            <p:ph type="sldNum" sz="quarter" idx="12"/>
          </p:nvPr>
        </p:nvSpPr>
        <p:spPr/>
        <p:txBody>
          <a:bodyPr/>
          <a:lstStyle/>
          <a:p>
            <a:pPr>
              <a:defRPr/>
            </a:pPr>
            <a:fld id="{2482FC6A-9FA7-4EB7-9550-AAF3D9CFE386}" type="slidenum">
              <a:rPr lang="en-US" smtClean="0"/>
              <a:pPr>
                <a:defRPr/>
              </a:pPr>
              <a:t>11</a:t>
            </a:fld>
            <a:endParaRPr lang="en-US"/>
          </a:p>
        </p:txBody>
      </p:sp>
      <p:sp>
        <p:nvSpPr>
          <p:cNvPr id="10" name="Line 7"/>
          <p:cNvSpPr>
            <a:spLocks noChangeShapeType="1"/>
          </p:cNvSpPr>
          <p:nvPr/>
        </p:nvSpPr>
        <p:spPr bwMode="auto">
          <a:xfrm flipH="1" flipV="1">
            <a:off x="4880914" y="3936561"/>
            <a:ext cx="1705416" cy="993247"/>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11" name="Text Box 9"/>
          <p:cNvSpPr txBox="1">
            <a:spLocks noChangeArrowheads="1"/>
          </p:cNvSpPr>
          <p:nvPr/>
        </p:nvSpPr>
        <p:spPr bwMode="auto">
          <a:xfrm>
            <a:off x="3183416" y="5372157"/>
            <a:ext cx="1763713"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2000" b="1" dirty="0" smtClean="0">
                <a:solidFill>
                  <a:srgbClr val="000080"/>
                </a:solidFill>
                <a:latin typeface="+mj-lt"/>
              </a:rPr>
              <a:t>DRAGON</a:t>
            </a:r>
            <a:endParaRPr lang="en-CA" sz="1800" b="1" dirty="0" smtClean="0">
              <a:solidFill>
                <a:srgbClr val="000080"/>
              </a:solidFill>
              <a:latin typeface="+mj-lt"/>
            </a:endParaRPr>
          </a:p>
          <a:p>
            <a:r>
              <a:rPr lang="en-CA" sz="1600" dirty="0" smtClean="0">
                <a:solidFill>
                  <a:srgbClr val="000080"/>
                </a:solidFill>
                <a:latin typeface="+mj-lt"/>
              </a:rPr>
              <a:t>Astrophysical capture reactions</a:t>
            </a:r>
            <a:endParaRPr lang="en-CA" sz="1600" dirty="0">
              <a:solidFill>
                <a:srgbClr val="000080"/>
              </a:solidFill>
              <a:latin typeface="+mj-lt"/>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2947" y="1102465"/>
            <a:ext cx="3321053" cy="25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9"/>
          <p:cNvSpPr txBox="1">
            <a:spLocks noChangeArrowheads="1"/>
          </p:cNvSpPr>
          <p:nvPr/>
        </p:nvSpPr>
        <p:spPr bwMode="auto">
          <a:xfrm>
            <a:off x="4059234" y="1134896"/>
            <a:ext cx="1763713"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2000" b="1" dirty="0" smtClean="0">
                <a:solidFill>
                  <a:srgbClr val="000080"/>
                </a:solidFill>
                <a:latin typeface="+mj-lt"/>
              </a:rPr>
              <a:t>TUDA</a:t>
            </a:r>
            <a:endParaRPr lang="en-CA" sz="1800" b="1" dirty="0" smtClean="0">
              <a:solidFill>
                <a:srgbClr val="000080"/>
              </a:solidFill>
              <a:latin typeface="+mj-lt"/>
            </a:endParaRPr>
          </a:p>
          <a:p>
            <a:r>
              <a:rPr lang="en-CA" sz="1600" dirty="0" smtClean="0">
                <a:solidFill>
                  <a:srgbClr val="000080"/>
                </a:solidFill>
                <a:latin typeface="+mj-lt"/>
              </a:rPr>
              <a:t>Astrophysical charged particle reactions</a:t>
            </a:r>
            <a:endParaRPr lang="en-CA" sz="1600" dirty="0">
              <a:solidFill>
                <a:srgbClr val="000080"/>
              </a:solidFill>
              <a:latin typeface="+mj-lt"/>
            </a:endParaRPr>
          </a:p>
        </p:txBody>
      </p:sp>
      <p:sp>
        <p:nvSpPr>
          <p:cNvPr id="14" name="Line 7"/>
          <p:cNvSpPr>
            <a:spLocks noChangeShapeType="1"/>
          </p:cNvSpPr>
          <p:nvPr/>
        </p:nvSpPr>
        <p:spPr bwMode="auto">
          <a:xfrm flipH="1">
            <a:off x="4996069" y="2306564"/>
            <a:ext cx="964351" cy="701679"/>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2" name="Rectangle 1"/>
          <p:cNvSpPr/>
          <p:nvPr/>
        </p:nvSpPr>
        <p:spPr>
          <a:xfrm>
            <a:off x="50799" y="1246529"/>
            <a:ext cx="2806701" cy="830997"/>
          </a:xfrm>
          <a:prstGeom prst="rect">
            <a:avLst/>
          </a:prstGeom>
          <a:solidFill>
            <a:srgbClr val="FFFFCC"/>
          </a:solidFill>
          <a:scene3d>
            <a:camera prst="orthographicFront"/>
            <a:lightRig rig="threePt" dir="t"/>
          </a:scene3d>
          <a:sp3d>
            <a:bevelT/>
          </a:sp3d>
        </p:spPr>
        <p:txBody>
          <a:bodyPr wrap="square">
            <a:spAutoFit/>
          </a:bodyPr>
          <a:lstStyle/>
          <a:p>
            <a:r>
              <a:rPr lang="en-CA" i="1" dirty="0"/>
              <a:t> medium energy </a:t>
            </a:r>
            <a:endParaRPr lang="en-CA" i="1" dirty="0" smtClean="0"/>
          </a:p>
          <a:p>
            <a:r>
              <a:rPr lang="en-CA" i="1" dirty="0" smtClean="0"/>
              <a:t>~ </a:t>
            </a:r>
            <a:r>
              <a:rPr lang="en-CA" i="1" dirty="0"/>
              <a:t>0.15 -1.7 </a:t>
            </a:r>
            <a:r>
              <a:rPr lang="en-CA" i="1" dirty="0" err="1" smtClean="0"/>
              <a:t>AMeV</a:t>
            </a:r>
            <a:endParaRPr lang="en-CA" dirty="0"/>
          </a:p>
        </p:txBody>
      </p:sp>
    </p:spTree>
    <p:extLst>
      <p:ext uri="{BB962C8B-B14F-4D97-AF65-F5344CB8AC3E}">
        <p14:creationId xmlns:p14="http://schemas.microsoft.com/office/powerpoint/2010/main" val="2599605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73025" y="-93663"/>
            <a:ext cx="9070975" cy="1438276"/>
          </a:xfrm>
          <a:ln/>
          <a:extLst>
            <a:ext uri="{91240B29-F687-4F45-9708-019B960494DF}">
              <a14:hiddenLine xmlns:a14="http://schemas.microsoft.com/office/drawing/2010/main" w="9360">
                <a:solidFill>
                  <a:srgbClr val="000000"/>
                </a:solidFill>
                <a:round/>
                <a:headEnd/>
                <a:tailEnd/>
              </a14:hiddenLine>
            </a:ext>
          </a:extLst>
        </p:spPr>
        <p:txBody>
          <a:bodyPr tIns="8208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CA" dirty="0"/>
              <a:t>ISAC experimental areas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9999"/>
            <a:ext cx="6060150" cy="47196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720" y="2803313"/>
            <a:ext cx="2388394" cy="17908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8719" y="2393898"/>
            <a:ext cx="1897061" cy="4707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00" name="Line 8"/>
          <p:cNvSpPr>
            <a:spLocks noChangeShapeType="1"/>
          </p:cNvSpPr>
          <p:nvPr/>
        </p:nvSpPr>
        <p:spPr bwMode="auto">
          <a:xfrm flipH="1" flipV="1">
            <a:off x="4737099" y="3200401"/>
            <a:ext cx="1521619" cy="498360"/>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8202" name="Text Box 10"/>
          <p:cNvSpPr txBox="1">
            <a:spLocks noChangeArrowheads="1"/>
          </p:cNvSpPr>
          <p:nvPr/>
        </p:nvSpPr>
        <p:spPr bwMode="auto">
          <a:xfrm>
            <a:off x="6258720" y="4500999"/>
            <a:ext cx="2777918" cy="76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1800" dirty="0" smtClean="0">
                <a:solidFill>
                  <a:srgbClr val="000080"/>
                </a:solidFill>
                <a:latin typeface="+mj-lt"/>
              </a:rPr>
              <a:t>Gamma spectrometer</a:t>
            </a:r>
          </a:p>
          <a:p>
            <a:r>
              <a:rPr lang="en-CA" sz="1800" dirty="0" smtClean="0">
                <a:solidFill>
                  <a:srgbClr val="C00000"/>
                </a:solidFill>
                <a:latin typeface="+mj-lt"/>
              </a:rPr>
              <a:t>Nuclear </a:t>
            </a:r>
            <a:r>
              <a:rPr lang="en-CA" sz="1800" dirty="0">
                <a:solidFill>
                  <a:srgbClr val="C00000"/>
                </a:solidFill>
                <a:latin typeface="+mj-lt"/>
              </a:rPr>
              <a:t>Reactions</a:t>
            </a: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3375" y="1246529"/>
            <a:ext cx="3443225" cy="100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 Box 9"/>
          <p:cNvSpPr txBox="1">
            <a:spLocks noChangeArrowheads="1"/>
          </p:cNvSpPr>
          <p:nvPr/>
        </p:nvSpPr>
        <p:spPr bwMode="auto">
          <a:xfrm>
            <a:off x="7200993" y="1280233"/>
            <a:ext cx="1835645" cy="763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2000" b="1" dirty="0" smtClean="0">
                <a:solidFill>
                  <a:srgbClr val="000080"/>
                </a:solidFill>
                <a:latin typeface="+mj-lt"/>
              </a:rPr>
              <a:t>EMMA</a:t>
            </a:r>
            <a:endParaRPr lang="en-CA" sz="1800" b="1" dirty="0" smtClean="0">
              <a:solidFill>
                <a:srgbClr val="000080"/>
              </a:solidFill>
              <a:latin typeface="+mj-lt"/>
            </a:endParaRPr>
          </a:p>
          <a:p>
            <a:r>
              <a:rPr lang="en-CA" sz="1600" dirty="0" smtClean="0">
                <a:solidFill>
                  <a:srgbClr val="000080"/>
                </a:solidFill>
                <a:latin typeface="+mj-lt"/>
              </a:rPr>
              <a:t>Mass analyzer for nuclear reactions</a:t>
            </a:r>
            <a:endParaRPr lang="en-CA" sz="1600" dirty="0">
              <a:solidFill>
                <a:srgbClr val="000080"/>
              </a:solidFill>
              <a:latin typeface="+mj-lt"/>
            </a:endParaRPr>
          </a:p>
        </p:txBody>
      </p:sp>
      <p:sp>
        <p:nvSpPr>
          <p:cNvPr id="2" name="Date Placeholder 1"/>
          <p:cNvSpPr>
            <a:spLocks noGrp="1"/>
          </p:cNvSpPr>
          <p:nvPr>
            <p:ph type="dt" sz="half" idx="10"/>
          </p:nvPr>
        </p:nvSpPr>
        <p:spPr/>
        <p:txBody>
          <a:bodyPr/>
          <a:lstStyle/>
          <a:p>
            <a:pPr>
              <a:defRPr/>
            </a:pPr>
            <a:r>
              <a:rPr lang="en-US" smtClean="0"/>
              <a:t>02/09/2012</a:t>
            </a:r>
            <a:endParaRPr lang="en-US" dirty="0"/>
          </a:p>
        </p:txBody>
      </p:sp>
      <p:sp>
        <p:nvSpPr>
          <p:cNvPr id="3" name="Footer Placeholder 2"/>
          <p:cNvSpPr>
            <a:spLocks noGrp="1"/>
          </p:cNvSpPr>
          <p:nvPr>
            <p:ph type="ftr" sz="quarter" idx="11"/>
          </p:nvPr>
        </p:nvSpPr>
        <p:spPr/>
        <p:txBody>
          <a:bodyPr/>
          <a:lstStyle/>
          <a:p>
            <a:pPr>
              <a:defRPr/>
            </a:pPr>
            <a:r>
              <a:rPr lang="en-CA" smtClean="0"/>
              <a:t>TRIUMF  Nuclear Astrophysics  -  Bad Honnef 2012</a:t>
            </a:r>
            <a:endParaRPr lang="en-US"/>
          </a:p>
        </p:txBody>
      </p:sp>
      <p:sp>
        <p:nvSpPr>
          <p:cNvPr id="4" name="Slide Number Placeholder 3"/>
          <p:cNvSpPr>
            <a:spLocks noGrp="1"/>
          </p:cNvSpPr>
          <p:nvPr>
            <p:ph type="sldNum" sz="quarter" idx="12"/>
          </p:nvPr>
        </p:nvSpPr>
        <p:spPr/>
        <p:txBody>
          <a:bodyPr/>
          <a:lstStyle/>
          <a:p>
            <a:pPr>
              <a:defRPr/>
            </a:pPr>
            <a:fld id="{2482FC6A-9FA7-4EB7-9550-AAF3D9CFE386}" type="slidenum">
              <a:rPr lang="en-US" smtClean="0"/>
              <a:pPr>
                <a:defRPr/>
              </a:pPr>
              <a:t>12</a:t>
            </a:fld>
            <a:endParaRPr lang="en-US"/>
          </a:p>
        </p:txBody>
      </p:sp>
      <p:sp>
        <p:nvSpPr>
          <p:cNvPr id="13" name="Rectangle 12"/>
          <p:cNvSpPr/>
          <p:nvPr/>
        </p:nvSpPr>
        <p:spPr>
          <a:xfrm>
            <a:off x="50799" y="1246529"/>
            <a:ext cx="3726862" cy="830997"/>
          </a:xfrm>
          <a:prstGeom prst="rect">
            <a:avLst/>
          </a:prstGeom>
          <a:solidFill>
            <a:srgbClr val="FFFFCC"/>
          </a:solidFill>
          <a:scene3d>
            <a:camera prst="orthographicFront"/>
            <a:lightRig rig="threePt" dir="t"/>
          </a:scene3d>
          <a:sp3d>
            <a:bevelT/>
          </a:sp3d>
        </p:spPr>
        <p:txBody>
          <a:bodyPr wrap="square">
            <a:spAutoFit/>
          </a:bodyPr>
          <a:lstStyle/>
          <a:p>
            <a:r>
              <a:rPr lang="en-CA" i="1" dirty="0"/>
              <a:t> </a:t>
            </a:r>
            <a:r>
              <a:rPr lang="en-CA" i="1" dirty="0" smtClean="0"/>
              <a:t>high energy </a:t>
            </a:r>
          </a:p>
          <a:p>
            <a:pPr>
              <a:buFontTx/>
              <a:buNone/>
            </a:pPr>
            <a:r>
              <a:rPr lang="en-CA" i="1" dirty="0"/>
              <a:t>&gt; 6 </a:t>
            </a:r>
            <a:r>
              <a:rPr lang="en-CA" i="1" dirty="0" err="1" smtClean="0"/>
              <a:t>AMeV</a:t>
            </a:r>
            <a:r>
              <a:rPr lang="en-CA" i="1" dirty="0" smtClean="0"/>
              <a:t> </a:t>
            </a:r>
            <a:r>
              <a:rPr lang="en-CA" i="1" dirty="0"/>
              <a:t>for A &lt; 150</a:t>
            </a:r>
          </a:p>
        </p:txBody>
      </p:sp>
      <p:grpSp>
        <p:nvGrpSpPr>
          <p:cNvPr id="30" name="Group 29"/>
          <p:cNvGrpSpPr/>
          <p:nvPr/>
        </p:nvGrpSpPr>
        <p:grpSpPr>
          <a:xfrm>
            <a:off x="496888" y="3356149"/>
            <a:ext cx="3351631" cy="2258839"/>
            <a:chOff x="496888" y="3356149"/>
            <a:chExt cx="3351631" cy="2258839"/>
          </a:xfrm>
        </p:grpSpPr>
        <p:cxnSp>
          <p:nvCxnSpPr>
            <p:cNvPr id="12" name="Straight Connector 11"/>
            <p:cNvCxnSpPr/>
            <p:nvPr/>
          </p:nvCxnSpPr>
          <p:spPr>
            <a:xfrm flipH="1">
              <a:off x="496888" y="5614988"/>
              <a:ext cx="246062"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96888" y="4531807"/>
              <a:ext cx="0" cy="108318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96888" y="4531807"/>
              <a:ext cx="1000316" cy="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497204" y="4330840"/>
              <a:ext cx="95460" cy="200967"/>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1170633" y="3570108"/>
              <a:ext cx="422031" cy="760732"/>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1170633" y="3356149"/>
              <a:ext cx="110532" cy="213959"/>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281165" y="3356149"/>
              <a:ext cx="2567354" cy="0"/>
            </a:xfrm>
            <a:prstGeom prst="line">
              <a:avLst/>
            </a:prstGeom>
            <a:ln w="38100"/>
          </p:spPr>
          <p:style>
            <a:lnRef idx="2">
              <a:schemeClr val="accent1"/>
            </a:lnRef>
            <a:fillRef idx="0">
              <a:schemeClr val="accent1"/>
            </a:fillRef>
            <a:effectRef idx="1">
              <a:schemeClr val="accent1"/>
            </a:effectRef>
            <a:fontRef idx="minor">
              <a:schemeClr val="tx1"/>
            </a:fontRef>
          </p:style>
        </p:cxnSp>
      </p:grpSp>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950" y="4043573"/>
            <a:ext cx="1981200" cy="1257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Line 8"/>
          <p:cNvSpPr>
            <a:spLocks noChangeShapeType="1"/>
          </p:cNvSpPr>
          <p:nvPr/>
        </p:nvSpPr>
        <p:spPr bwMode="auto">
          <a:xfrm flipH="1">
            <a:off x="4639337" y="2077526"/>
            <a:ext cx="1161387" cy="476607"/>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42" name="Line 8"/>
          <p:cNvSpPr>
            <a:spLocks noChangeShapeType="1"/>
          </p:cNvSpPr>
          <p:nvPr/>
        </p:nvSpPr>
        <p:spPr bwMode="auto">
          <a:xfrm flipH="1" flipV="1">
            <a:off x="4261080" y="3337767"/>
            <a:ext cx="808470" cy="705806"/>
          </a:xfrm>
          <a:prstGeom prst="line">
            <a:avLst/>
          </a:prstGeom>
          <a:noFill/>
          <a:ln w="720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CA"/>
          </a:p>
        </p:txBody>
      </p:sp>
      <p:sp>
        <p:nvSpPr>
          <p:cNvPr id="43" name="Text Box 9"/>
          <p:cNvSpPr txBox="1">
            <a:spLocks noChangeArrowheads="1"/>
          </p:cNvSpPr>
          <p:nvPr/>
        </p:nvSpPr>
        <p:spPr bwMode="auto">
          <a:xfrm>
            <a:off x="4041180" y="5362027"/>
            <a:ext cx="2436893" cy="928477"/>
          </a:xfrm>
          <a:prstGeom prst="rect">
            <a:avLst/>
          </a:prstGeom>
          <a:solidFill>
            <a:schemeClr val="bg1"/>
          </a:solidFill>
          <a:ln>
            <a:noFill/>
          </a:ln>
          <a:effectLst/>
          <a:extLst/>
        </p:spPr>
        <p:txBody>
          <a:bodyPr lIns="90000" tIns="66168" rIns="90000" bIns="450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5pPr>
            <a:lvl6pPr marL="25146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6pPr>
            <a:lvl7pPr marL="29718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7pPr>
            <a:lvl8pPr marL="34290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8pPr>
            <a:lvl9pPr marL="3886200" indent="-228600" defTabSz="449263" fontAlgn="base">
              <a:lnSpc>
                <a:spcPct val="93000"/>
              </a:lnSpc>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Times New Roman" pitchFamily="16" charset="0"/>
                <a:cs typeface="Times New Roman" pitchFamily="16" charset="0"/>
              </a:defRPr>
            </a:lvl9pPr>
          </a:lstStyle>
          <a:p>
            <a:r>
              <a:rPr lang="en-CA" sz="2000" b="1" dirty="0" smtClean="0">
                <a:solidFill>
                  <a:srgbClr val="000080"/>
                </a:solidFill>
                <a:latin typeface="+mj-lt"/>
              </a:rPr>
              <a:t>IRIS</a:t>
            </a:r>
            <a:endParaRPr lang="en-CA" sz="1800" b="1" dirty="0" smtClean="0">
              <a:solidFill>
                <a:srgbClr val="000080"/>
              </a:solidFill>
              <a:latin typeface="+mj-lt"/>
            </a:endParaRPr>
          </a:p>
          <a:p>
            <a:r>
              <a:rPr lang="en-CA" sz="1600" dirty="0" smtClean="0">
                <a:solidFill>
                  <a:srgbClr val="000080"/>
                </a:solidFill>
                <a:latin typeface="+mj-lt"/>
              </a:rPr>
              <a:t>Solid hydrogen target for nuclear reactions</a:t>
            </a:r>
            <a:endParaRPr lang="en-CA" sz="1600" dirty="0">
              <a:solidFill>
                <a:srgbClr val="000080"/>
              </a:solidFill>
              <a:latin typeface="+mj-lt"/>
            </a:endParaRPr>
          </a:p>
        </p:txBody>
      </p:sp>
    </p:spTree>
    <p:extLst>
      <p:ext uri="{BB962C8B-B14F-4D97-AF65-F5344CB8AC3E}">
        <p14:creationId xmlns:p14="http://schemas.microsoft.com/office/powerpoint/2010/main" val="8077772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r>
              <a:rPr lang="en-US" dirty="0" smtClean="0">
                <a:latin typeface="Myriad Pro" charset="0"/>
              </a:rPr>
              <a:t>ISAC – Facility for Nuclear Astrophysics</a:t>
            </a:r>
          </a:p>
        </p:txBody>
      </p:sp>
      <p:grpSp>
        <p:nvGrpSpPr>
          <p:cNvPr id="13318" name="Group 6"/>
          <p:cNvGrpSpPr>
            <a:grpSpLocks/>
          </p:cNvGrpSpPr>
          <p:nvPr/>
        </p:nvGrpSpPr>
        <p:grpSpPr bwMode="auto">
          <a:xfrm>
            <a:off x="990600" y="2058551"/>
            <a:ext cx="1628775" cy="2133600"/>
            <a:chOff x="528" y="912"/>
            <a:chExt cx="1392" cy="1824"/>
          </a:xfrm>
        </p:grpSpPr>
        <p:sp>
          <p:nvSpPr>
            <p:cNvPr id="12" name="AutoShape 7"/>
            <p:cNvSpPr>
              <a:spLocks noChangeArrowheads="1"/>
            </p:cNvSpPr>
            <p:nvPr/>
          </p:nvSpPr>
          <p:spPr bwMode="auto">
            <a:xfrm>
              <a:off x="672" y="1056"/>
              <a:ext cx="1056" cy="432"/>
            </a:xfrm>
            <a:prstGeom prst="roundRect">
              <a:avLst>
                <a:gd name="adj" fmla="val 16667"/>
              </a:avLst>
            </a:prstGeom>
            <a:solidFill>
              <a:schemeClr val="accent1">
                <a:lumMod val="40000"/>
                <a:lumOff val="60000"/>
              </a:schemeClr>
            </a:solidFill>
            <a:ln w="19050">
              <a:solidFill>
                <a:schemeClr val="tx1"/>
              </a:solid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13" name="AutoShape 8"/>
            <p:cNvSpPr>
              <a:spLocks noChangeArrowheads="1"/>
            </p:cNvSpPr>
            <p:nvPr/>
          </p:nvSpPr>
          <p:spPr bwMode="auto">
            <a:xfrm>
              <a:off x="672" y="1584"/>
              <a:ext cx="1056" cy="432"/>
            </a:xfrm>
            <a:prstGeom prst="roundRect">
              <a:avLst>
                <a:gd name="adj" fmla="val 16667"/>
              </a:avLst>
            </a:prstGeom>
            <a:solidFill>
              <a:schemeClr val="accent1">
                <a:lumMod val="40000"/>
                <a:lumOff val="60000"/>
              </a:schemeClr>
            </a:solidFill>
            <a:ln w="19050">
              <a:solidFill>
                <a:schemeClr val="tx1"/>
              </a:solid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14" name="AutoShape 9"/>
            <p:cNvSpPr>
              <a:spLocks noChangeArrowheads="1"/>
            </p:cNvSpPr>
            <p:nvPr/>
          </p:nvSpPr>
          <p:spPr bwMode="auto">
            <a:xfrm>
              <a:off x="672" y="2112"/>
              <a:ext cx="1056" cy="433"/>
            </a:xfrm>
            <a:prstGeom prst="roundRect">
              <a:avLst>
                <a:gd name="adj" fmla="val 16667"/>
              </a:avLst>
            </a:prstGeom>
            <a:solidFill>
              <a:schemeClr val="accent1">
                <a:lumMod val="40000"/>
                <a:lumOff val="60000"/>
              </a:schemeClr>
            </a:solidFill>
            <a:ln w="19050">
              <a:solidFill>
                <a:schemeClr val="tx1"/>
              </a:solid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13366" name="AutoShape 10"/>
            <p:cNvSpPr>
              <a:spLocks noChangeArrowheads="1"/>
            </p:cNvSpPr>
            <p:nvPr/>
          </p:nvSpPr>
          <p:spPr bwMode="auto">
            <a:xfrm>
              <a:off x="528" y="912"/>
              <a:ext cx="1392" cy="1824"/>
            </a:xfrm>
            <a:prstGeom prst="roundRect">
              <a:avLst>
                <a:gd name="adj" fmla="val 16667"/>
              </a:avLst>
            </a:prstGeom>
            <a:noFill/>
            <a:ln w="19050">
              <a:solidFill>
                <a:schemeClr val="tx1"/>
              </a:solidFill>
              <a:prstDash val="sysDot"/>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319" name="Group 11"/>
          <p:cNvGrpSpPr>
            <a:grpSpLocks/>
          </p:cNvGrpSpPr>
          <p:nvPr/>
        </p:nvGrpSpPr>
        <p:grpSpPr bwMode="auto">
          <a:xfrm>
            <a:off x="3810000" y="2058551"/>
            <a:ext cx="1628775" cy="2133600"/>
            <a:chOff x="528" y="912"/>
            <a:chExt cx="1392" cy="1824"/>
          </a:xfrm>
        </p:grpSpPr>
        <p:sp>
          <p:nvSpPr>
            <p:cNvPr id="17" name="AutoShape 12"/>
            <p:cNvSpPr>
              <a:spLocks noChangeArrowheads="1"/>
            </p:cNvSpPr>
            <p:nvPr/>
          </p:nvSpPr>
          <p:spPr bwMode="auto">
            <a:xfrm>
              <a:off x="672" y="1056"/>
              <a:ext cx="1056" cy="432"/>
            </a:xfrm>
            <a:prstGeom prst="roundRect">
              <a:avLst>
                <a:gd name="adj" fmla="val 16667"/>
              </a:avLst>
            </a:prstGeom>
            <a:solidFill>
              <a:schemeClr val="accent1">
                <a:lumMod val="40000"/>
                <a:lumOff val="60000"/>
              </a:schemeClr>
            </a:solidFill>
            <a:ln w="19050">
              <a:solidFill>
                <a:schemeClr val="tx1"/>
              </a:solid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18" name="AutoShape 13"/>
            <p:cNvSpPr>
              <a:spLocks noChangeArrowheads="1"/>
            </p:cNvSpPr>
            <p:nvPr/>
          </p:nvSpPr>
          <p:spPr bwMode="auto">
            <a:xfrm>
              <a:off x="672" y="1584"/>
              <a:ext cx="1056" cy="432"/>
            </a:xfrm>
            <a:prstGeom prst="roundRect">
              <a:avLst>
                <a:gd name="adj" fmla="val 16667"/>
              </a:avLst>
            </a:prstGeom>
            <a:solidFill>
              <a:schemeClr val="accent1">
                <a:lumMod val="40000"/>
                <a:lumOff val="60000"/>
              </a:schemeClr>
            </a:solidFill>
            <a:ln w="19050">
              <a:solidFill>
                <a:schemeClr val="tx1"/>
              </a:solid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19" name="AutoShape 14"/>
            <p:cNvSpPr>
              <a:spLocks noChangeArrowheads="1"/>
            </p:cNvSpPr>
            <p:nvPr/>
          </p:nvSpPr>
          <p:spPr bwMode="auto">
            <a:xfrm>
              <a:off x="672" y="2112"/>
              <a:ext cx="1056" cy="433"/>
            </a:xfrm>
            <a:prstGeom prst="roundRect">
              <a:avLst>
                <a:gd name="adj" fmla="val 16667"/>
              </a:avLst>
            </a:prstGeom>
            <a:solidFill>
              <a:schemeClr val="accent1">
                <a:lumMod val="40000"/>
                <a:lumOff val="60000"/>
              </a:schemeClr>
            </a:solidFill>
            <a:ln w="19050">
              <a:solidFill>
                <a:schemeClr val="tx1"/>
              </a:solid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13362" name="AutoShape 15"/>
            <p:cNvSpPr>
              <a:spLocks noChangeArrowheads="1"/>
            </p:cNvSpPr>
            <p:nvPr/>
          </p:nvSpPr>
          <p:spPr bwMode="auto">
            <a:xfrm>
              <a:off x="528" y="912"/>
              <a:ext cx="1392" cy="1824"/>
            </a:xfrm>
            <a:prstGeom prst="roundRect">
              <a:avLst>
                <a:gd name="adj" fmla="val 16667"/>
              </a:avLst>
            </a:prstGeom>
            <a:noFill/>
            <a:ln w="19050">
              <a:solidFill>
                <a:schemeClr val="tx1"/>
              </a:solidFill>
              <a:prstDash val="sysDot"/>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3320" name="Group 16"/>
          <p:cNvGrpSpPr>
            <a:grpSpLocks/>
          </p:cNvGrpSpPr>
          <p:nvPr/>
        </p:nvGrpSpPr>
        <p:grpSpPr bwMode="auto">
          <a:xfrm>
            <a:off x="6705600" y="2058551"/>
            <a:ext cx="1628775" cy="2133600"/>
            <a:chOff x="528" y="912"/>
            <a:chExt cx="1392" cy="1824"/>
          </a:xfrm>
        </p:grpSpPr>
        <p:sp>
          <p:nvSpPr>
            <p:cNvPr id="22" name="AutoShape 17"/>
            <p:cNvSpPr>
              <a:spLocks noChangeArrowheads="1"/>
            </p:cNvSpPr>
            <p:nvPr/>
          </p:nvSpPr>
          <p:spPr bwMode="auto">
            <a:xfrm>
              <a:off x="672" y="1056"/>
              <a:ext cx="1056" cy="432"/>
            </a:xfrm>
            <a:prstGeom prst="roundRect">
              <a:avLst>
                <a:gd name="adj" fmla="val 16667"/>
              </a:avLst>
            </a:prstGeom>
            <a:solidFill>
              <a:schemeClr val="accent1">
                <a:lumMod val="40000"/>
                <a:lumOff val="60000"/>
              </a:schemeClr>
            </a:solidFill>
            <a:ln w="19050">
              <a:solidFill>
                <a:schemeClr val="tx1"/>
              </a:solid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23" name="AutoShape 18"/>
            <p:cNvSpPr>
              <a:spLocks noChangeArrowheads="1"/>
            </p:cNvSpPr>
            <p:nvPr/>
          </p:nvSpPr>
          <p:spPr bwMode="auto">
            <a:xfrm>
              <a:off x="672" y="1584"/>
              <a:ext cx="1056" cy="432"/>
            </a:xfrm>
            <a:prstGeom prst="roundRect">
              <a:avLst>
                <a:gd name="adj" fmla="val 16667"/>
              </a:avLst>
            </a:prstGeom>
            <a:solidFill>
              <a:schemeClr val="accent1">
                <a:lumMod val="40000"/>
                <a:lumOff val="60000"/>
              </a:schemeClr>
            </a:solidFill>
            <a:ln w="19050">
              <a:solidFill>
                <a:schemeClr val="tx1"/>
              </a:solid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24" name="AutoShape 19"/>
            <p:cNvSpPr>
              <a:spLocks noChangeArrowheads="1"/>
            </p:cNvSpPr>
            <p:nvPr/>
          </p:nvSpPr>
          <p:spPr bwMode="auto">
            <a:xfrm>
              <a:off x="672" y="2112"/>
              <a:ext cx="1056" cy="433"/>
            </a:xfrm>
            <a:prstGeom prst="roundRect">
              <a:avLst>
                <a:gd name="adj" fmla="val 16667"/>
              </a:avLst>
            </a:prstGeom>
            <a:solidFill>
              <a:schemeClr val="accent1">
                <a:lumMod val="40000"/>
                <a:lumOff val="60000"/>
              </a:schemeClr>
            </a:solidFill>
            <a:ln w="19050">
              <a:solidFill>
                <a:schemeClr val="tx1"/>
              </a:solidFill>
              <a:round/>
              <a:headEnd/>
              <a:tailEnd/>
            </a:ln>
            <a:effectLst>
              <a:outerShdw blurRad="63500" dist="38099" dir="2700000" algn="ctr" rotWithShape="0">
                <a:srgbClr val="000000">
                  <a:alpha val="74998"/>
                </a:srgbClr>
              </a:outerShdw>
            </a:effec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13358" name="AutoShape 20"/>
            <p:cNvSpPr>
              <a:spLocks noChangeArrowheads="1"/>
            </p:cNvSpPr>
            <p:nvPr/>
          </p:nvSpPr>
          <p:spPr bwMode="auto">
            <a:xfrm>
              <a:off x="528" y="912"/>
              <a:ext cx="1392" cy="1824"/>
            </a:xfrm>
            <a:prstGeom prst="roundRect">
              <a:avLst>
                <a:gd name="adj" fmla="val 16667"/>
              </a:avLst>
            </a:prstGeom>
            <a:noFill/>
            <a:ln w="19050">
              <a:solidFill>
                <a:schemeClr val="tx1"/>
              </a:solidFill>
              <a:prstDash val="sysDot"/>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3321" name="Line 21"/>
          <p:cNvSpPr>
            <a:spLocks noChangeShapeType="1"/>
          </p:cNvSpPr>
          <p:nvPr/>
        </p:nvSpPr>
        <p:spPr bwMode="auto">
          <a:xfrm>
            <a:off x="304800" y="3125351"/>
            <a:ext cx="685800" cy="0"/>
          </a:xfrm>
          <a:prstGeom prst="line">
            <a:avLst/>
          </a:prstGeom>
          <a:noFill/>
          <a:ln w="25400">
            <a:solidFill>
              <a:srgbClr val="0033CC"/>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p>
        </p:txBody>
      </p:sp>
      <p:sp>
        <p:nvSpPr>
          <p:cNvPr id="13322" name="Line 22"/>
          <p:cNvSpPr>
            <a:spLocks noChangeShapeType="1"/>
          </p:cNvSpPr>
          <p:nvPr/>
        </p:nvSpPr>
        <p:spPr bwMode="auto">
          <a:xfrm flipV="1">
            <a:off x="2667000" y="3125351"/>
            <a:ext cx="1066800" cy="0"/>
          </a:xfrm>
          <a:prstGeom prst="line">
            <a:avLst/>
          </a:prstGeom>
          <a:noFill/>
          <a:ln w="25400">
            <a:solidFill>
              <a:srgbClr val="0033CC"/>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solidFill>
                <a:srgbClr val="0033CC"/>
              </a:solidFill>
            </a:endParaRPr>
          </a:p>
        </p:txBody>
      </p:sp>
      <p:sp>
        <p:nvSpPr>
          <p:cNvPr id="13323" name="Line 23"/>
          <p:cNvSpPr>
            <a:spLocks noChangeShapeType="1"/>
          </p:cNvSpPr>
          <p:nvPr/>
        </p:nvSpPr>
        <p:spPr bwMode="auto">
          <a:xfrm>
            <a:off x="5410200" y="3125351"/>
            <a:ext cx="1295400" cy="0"/>
          </a:xfrm>
          <a:prstGeom prst="line">
            <a:avLst/>
          </a:prstGeom>
          <a:noFill/>
          <a:ln w="25400">
            <a:solidFill>
              <a:srgbClr val="0033CC"/>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CA">
              <a:solidFill>
                <a:srgbClr val="0033CC"/>
              </a:solidFill>
            </a:endParaRPr>
          </a:p>
        </p:txBody>
      </p:sp>
      <p:sp>
        <p:nvSpPr>
          <p:cNvPr id="13324" name="Text Box 24"/>
          <p:cNvSpPr txBox="1">
            <a:spLocks noChangeArrowheads="1"/>
          </p:cNvSpPr>
          <p:nvPr/>
        </p:nvSpPr>
        <p:spPr bwMode="auto">
          <a:xfrm>
            <a:off x="152400" y="2820551"/>
            <a:ext cx="685800"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600">
                <a:solidFill>
                  <a:srgbClr val="0033CC"/>
                </a:solidFill>
                <a:ea typeface="MS PGothic" pitchFamily="34" charset="-128"/>
              </a:rPr>
              <a:t>RIB</a:t>
            </a:r>
          </a:p>
        </p:txBody>
      </p:sp>
      <p:sp>
        <p:nvSpPr>
          <p:cNvPr id="13325" name="Text Box 25"/>
          <p:cNvSpPr txBox="1">
            <a:spLocks noChangeArrowheads="1"/>
          </p:cNvSpPr>
          <p:nvPr/>
        </p:nvSpPr>
        <p:spPr bwMode="auto">
          <a:xfrm>
            <a:off x="69275" y="3277751"/>
            <a:ext cx="914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smtClean="0">
                <a:ea typeface="MS PGothic" pitchFamily="34" charset="-128"/>
              </a:rPr>
              <a:t>~30 </a:t>
            </a:r>
            <a:r>
              <a:rPr lang="en-US" sz="1400" dirty="0" err="1">
                <a:ea typeface="MS PGothic" pitchFamily="34" charset="-128"/>
              </a:rPr>
              <a:t>keV</a:t>
            </a:r>
            <a:endParaRPr lang="en-US" sz="1400" dirty="0">
              <a:ea typeface="MS PGothic" pitchFamily="34" charset="-128"/>
            </a:endParaRPr>
          </a:p>
        </p:txBody>
      </p:sp>
      <p:sp>
        <p:nvSpPr>
          <p:cNvPr id="13326" name="Text Box 26"/>
          <p:cNvSpPr txBox="1">
            <a:spLocks noChangeArrowheads="1"/>
          </p:cNvSpPr>
          <p:nvPr/>
        </p:nvSpPr>
        <p:spPr bwMode="auto">
          <a:xfrm>
            <a:off x="2640168" y="3277751"/>
            <a:ext cx="91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smtClean="0">
                <a:ea typeface="MS PGothic" pitchFamily="34" charset="-128"/>
              </a:rPr>
              <a:t>0.15-1.8 MeV/u</a:t>
            </a:r>
            <a:endParaRPr lang="en-US" sz="1400" dirty="0">
              <a:ea typeface="MS PGothic" pitchFamily="34" charset="-128"/>
            </a:endParaRPr>
          </a:p>
        </p:txBody>
      </p:sp>
      <p:sp>
        <p:nvSpPr>
          <p:cNvPr id="13327" name="Text Box 27"/>
          <p:cNvSpPr txBox="1">
            <a:spLocks noChangeArrowheads="1"/>
          </p:cNvSpPr>
          <p:nvPr/>
        </p:nvSpPr>
        <p:spPr bwMode="auto">
          <a:xfrm>
            <a:off x="5562600" y="3201551"/>
            <a:ext cx="91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smtClean="0">
                <a:ea typeface="MS PGothic" pitchFamily="34" charset="-128"/>
              </a:rPr>
              <a:t>3-16 MeV/u</a:t>
            </a:r>
            <a:endParaRPr lang="en-US" sz="1400" dirty="0">
              <a:ea typeface="MS PGothic" pitchFamily="34" charset="-128"/>
            </a:endParaRPr>
          </a:p>
        </p:txBody>
      </p:sp>
      <p:sp>
        <p:nvSpPr>
          <p:cNvPr id="13328" name="Text Box 28"/>
          <p:cNvSpPr txBox="1">
            <a:spLocks noChangeArrowheads="1"/>
          </p:cNvSpPr>
          <p:nvPr/>
        </p:nvSpPr>
        <p:spPr bwMode="auto">
          <a:xfrm>
            <a:off x="1062037" y="1722001"/>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600" dirty="0">
                <a:ea typeface="MS PGothic" pitchFamily="34" charset="-128"/>
              </a:rPr>
              <a:t>ISAC I - </a:t>
            </a:r>
            <a:r>
              <a:rPr lang="ja-JP" altLang="en-US" sz="1600" dirty="0">
                <a:ea typeface="MS PGothic" pitchFamily="34" charset="-128"/>
              </a:rPr>
              <a:t>‘</a:t>
            </a:r>
            <a:r>
              <a:rPr lang="en-US" altLang="ja-JP" sz="1600" dirty="0">
                <a:ea typeface="MS PGothic" pitchFamily="34" charset="-128"/>
              </a:rPr>
              <a:t>LE</a:t>
            </a:r>
            <a:r>
              <a:rPr lang="ja-JP" altLang="en-US" sz="1600" dirty="0">
                <a:ea typeface="MS PGothic" pitchFamily="34" charset="-128"/>
              </a:rPr>
              <a:t>’</a:t>
            </a:r>
            <a:endParaRPr lang="en-US" sz="1600" dirty="0">
              <a:ea typeface="MS PGothic" pitchFamily="34" charset="-128"/>
            </a:endParaRPr>
          </a:p>
        </p:txBody>
      </p:sp>
      <p:sp>
        <p:nvSpPr>
          <p:cNvPr id="13329" name="Text Box 29"/>
          <p:cNvSpPr txBox="1">
            <a:spLocks noChangeArrowheads="1"/>
          </p:cNvSpPr>
          <p:nvPr/>
        </p:nvSpPr>
        <p:spPr bwMode="auto">
          <a:xfrm>
            <a:off x="3886200" y="1722001"/>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600" dirty="0">
                <a:ea typeface="MS PGothic" pitchFamily="34" charset="-128"/>
              </a:rPr>
              <a:t>ISAC I - </a:t>
            </a:r>
            <a:r>
              <a:rPr lang="ja-JP" altLang="en-US" sz="1600" dirty="0">
                <a:ea typeface="MS PGothic" pitchFamily="34" charset="-128"/>
              </a:rPr>
              <a:t>‘</a:t>
            </a:r>
            <a:r>
              <a:rPr lang="en-US" altLang="ja-JP" sz="1600" dirty="0">
                <a:ea typeface="MS PGothic" pitchFamily="34" charset="-128"/>
              </a:rPr>
              <a:t>HE</a:t>
            </a:r>
            <a:r>
              <a:rPr lang="ja-JP" altLang="en-US" sz="1600" dirty="0">
                <a:ea typeface="MS PGothic" pitchFamily="34" charset="-128"/>
              </a:rPr>
              <a:t>’</a:t>
            </a:r>
            <a:endParaRPr lang="en-US" sz="1600" dirty="0">
              <a:ea typeface="MS PGothic" pitchFamily="34" charset="-128"/>
            </a:endParaRPr>
          </a:p>
        </p:txBody>
      </p:sp>
      <p:sp>
        <p:nvSpPr>
          <p:cNvPr id="13330" name="Text Box 30"/>
          <p:cNvSpPr txBox="1">
            <a:spLocks noChangeArrowheads="1"/>
          </p:cNvSpPr>
          <p:nvPr/>
        </p:nvSpPr>
        <p:spPr bwMode="auto">
          <a:xfrm>
            <a:off x="6781800" y="1722001"/>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600">
                <a:ea typeface="MS PGothic" pitchFamily="34" charset="-128"/>
              </a:rPr>
              <a:t>ISAC II </a:t>
            </a:r>
          </a:p>
        </p:txBody>
      </p:sp>
      <p:sp>
        <p:nvSpPr>
          <p:cNvPr id="13331" name="Text Box 31"/>
          <p:cNvSpPr txBox="1">
            <a:spLocks noChangeArrowheads="1"/>
          </p:cNvSpPr>
          <p:nvPr/>
        </p:nvSpPr>
        <p:spPr bwMode="auto">
          <a:xfrm>
            <a:off x="1219200" y="2363351"/>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a:ea typeface="MS PGothic" pitchFamily="34" charset="-128"/>
              </a:rPr>
              <a:t>Collection</a:t>
            </a:r>
          </a:p>
        </p:txBody>
      </p:sp>
      <p:sp>
        <p:nvSpPr>
          <p:cNvPr id="13332" name="Text Box 32"/>
          <p:cNvSpPr txBox="1">
            <a:spLocks noChangeArrowheads="1"/>
          </p:cNvSpPr>
          <p:nvPr/>
        </p:nvSpPr>
        <p:spPr bwMode="auto">
          <a:xfrm>
            <a:off x="1219200" y="2972951"/>
            <a:ext cx="11755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a:ea typeface="MS PGothic" pitchFamily="34" charset="-128"/>
              </a:rPr>
              <a:t>8</a:t>
            </a:r>
            <a:r>
              <a:rPr lang="en-US" sz="1400" dirty="0" smtClean="0">
                <a:latin typeface="Symbol" pitchFamily="18" charset="2"/>
                <a:ea typeface="MS PGothic" pitchFamily="34" charset="-128"/>
                <a:sym typeface="Symbol" pitchFamily="18" charset="2"/>
              </a:rPr>
              <a:t>/</a:t>
            </a:r>
            <a:r>
              <a:rPr lang="en-US" sz="1400" dirty="0" smtClean="0">
                <a:latin typeface="+mj-lt"/>
                <a:ea typeface="MS PGothic" pitchFamily="34" charset="-128"/>
                <a:sym typeface="Symbol" pitchFamily="18" charset="2"/>
              </a:rPr>
              <a:t>GRIFFIN</a:t>
            </a:r>
            <a:endParaRPr lang="en-US" sz="1400" dirty="0">
              <a:latin typeface="+mj-lt"/>
              <a:ea typeface="MS PGothic" pitchFamily="34" charset="-128"/>
            </a:endParaRPr>
          </a:p>
        </p:txBody>
      </p:sp>
      <p:sp>
        <p:nvSpPr>
          <p:cNvPr id="13333" name="Text Box 33"/>
          <p:cNvSpPr txBox="1">
            <a:spLocks noChangeArrowheads="1"/>
          </p:cNvSpPr>
          <p:nvPr/>
        </p:nvSpPr>
        <p:spPr bwMode="auto">
          <a:xfrm>
            <a:off x="1219200" y="3582551"/>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a:ea typeface="MS PGothic" pitchFamily="34" charset="-128"/>
              </a:rPr>
              <a:t>TITAN</a:t>
            </a:r>
          </a:p>
        </p:txBody>
      </p:sp>
      <p:sp>
        <p:nvSpPr>
          <p:cNvPr id="13334" name="Text Box 34"/>
          <p:cNvSpPr txBox="1">
            <a:spLocks noChangeArrowheads="1"/>
          </p:cNvSpPr>
          <p:nvPr/>
        </p:nvSpPr>
        <p:spPr bwMode="auto">
          <a:xfrm>
            <a:off x="4038600" y="2363351"/>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a:ea typeface="MS PGothic" pitchFamily="34" charset="-128"/>
              </a:rPr>
              <a:t>TUDA</a:t>
            </a:r>
          </a:p>
        </p:txBody>
      </p:sp>
      <p:sp>
        <p:nvSpPr>
          <p:cNvPr id="13335" name="Text Box 35"/>
          <p:cNvSpPr txBox="1">
            <a:spLocks noChangeArrowheads="1"/>
          </p:cNvSpPr>
          <p:nvPr/>
        </p:nvSpPr>
        <p:spPr bwMode="auto">
          <a:xfrm>
            <a:off x="4038600" y="2972951"/>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a:ea typeface="MS PGothic" pitchFamily="34" charset="-128"/>
              </a:rPr>
              <a:t>DRAGON</a:t>
            </a:r>
          </a:p>
        </p:txBody>
      </p:sp>
      <p:sp>
        <p:nvSpPr>
          <p:cNvPr id="13336" name="Text Box 36"/>
          <p:cNvSpPr txBox="1">
            <a:spLocks noChangeArrowheads="1"/>
          </p:cNvSpPr>
          <p:nvPr/>
        </p:nvSpPr>
        <p:spPr bwMode="auto">
          <a:xfrm>
            <a:off x="4038600" y="3582551"/>
            <a:ext cx="1066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200" dirty="0">
                <a:ea typeface="MS PGothic" pitchFamily="34" charset="-128"/>
              </a:rPr>
              <a:t>DSL Facility</a:t>
            </a:r>
          </a:p>
        </p:txBody>
      </p:sp>
      <p:sp>
        <p:nvSpPr>
          <p:cNvPr id="13337" name="Text Box 37"/>
          <p:cNvSpPr txBox="1">
            <a:spLocks noChangeArrowheads="1"/>
          </p:cNvSpPr>
          <p:nvPr/>
        </p:nvSpPr>
        <p:spPr bwMode="auto">
          <a:xfrm>
            <a:off x="6816725" y="2226826"/>
            <a:ext cx="14001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200" dirty="0">
                <a:ea typeface="MS PGothic" pitchFamily="34" charset="-128"/>
              </a:rPr>
              <a:t>TIGRESS+ </a:t>
            </a:r>
            <a:r>
              <a:rPr lang="en-US" sz="1100" dirty="0">
                <a:ea typeface="MS PGothic" pitchFamily="34" charset="-128"/>
              </a:rPr>
              <a:t>SHARC/DESCANT</a:t>
            </a:r>
          </a:p>
        </p:txBody>
      </p:sp>
      <p:sp>
        <p:nvSpPr>
          <p:cNvPr id="13338" name="Text Box 38"/>
          <p:cNvSpPr txBox="1">
            <a:spLocks noChangeArrowheads="1"/>
          </p:cNvSpPr>
          <p:nvPr/>
        </p:nvSpPr>
        <p:spPr bwMode="auto">
          <a:xfrm>
            <a:off x="6934200" y="2844364"/>
            <a:ext cx="10668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a:ea typeface="MS PGothic" pitchFamily="34" charset="-128"/>
              </a:rPr>
              <a:t>EMMA</a:t>
            </a:r>
          </a:p>
          <a:p>
            <a:pPr>
              <a:spcBef>
                <a:spcPct val="50000"/>
              </a:spcBef>
            </a:pPr>
            <a:r>
              <a:rPr lang="en-US" sz="1000">
                <a:ea typeface="MS PGothic" pitchFamily="34" charset="-128"/>
              </a:rPr>
              <a:t>+ SHARC</a:t>
            </a:r>
          </a:p>
        </p:txBody>
      </p:sp>
      <p:sp>
        <p:nvSpPr>
          <p:cNvPr id="13339" name="Text Box 39"/>
          <p:cNvSpPr txBox="1">
            <a:spLocks noChangeArrowheads="1"/>
          </p:cNvSpPr>
          <p:nvPr/>
        </p:nvSpPr>
        <p:spPr bwMode="auto">
          <a:xfrm>
            <a:off x="6884965" y="3589518"/>
            <a:ext cx="1260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smtClean="0">
                <a:ea typeface="MS PGothic" pitchFamily="34" charset="-128"/>
              </a:rPr>
              <a:t>TUDAII / IRIS</a:t>
            </a:r>
            <a:endParaRPr lang="en-US" sz="1400" dirty="0">
              <a:ea typeface="MS PGothic" pitchFamily="34" charset="-128"/>
            </a:endParaRPr>
          </a:p>
        </p:txBody>
      </p:sp>
      <p:sp>
        <p:nvSpPr>
          <p:cNvPr id="13340" name="Line 42"/>
          <p:cNvSpPr>
            <a:spLocks noChangeShapeType="1"/>
          </p:cNvSpPr>
          <p:nvPr/>
        </p:nvSpPr>
        <p:spPr bwMode="auto">
          <a:xfrm flipH="1" flipV="1">
            <a:off x="647700" y="1719977"/>
            <a:ext cx="666750" cy="567174"/>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341" name="Text Box 43"/>
          <p:cNvSpPr txBox="1">
            <a:spLocks noChangeArrowheads="1"/>
          </p:cNvSpPr>
          <p:nvPr/>
        </p:nvSpPr>
        <p:spPr bwMode="auto">
          <a:xfrm>
            <a:off x="27160" y="1202452"/>
            <a:ext cx="22588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a:ea typeface="MS PGothic" pitchFamily="34" charset="-128"/>
              </a:rPr>
              <a:t>Fabrication of </a:t>
            </a:r>
            <a:r>
              <a:rPr lang="en-US" sz="1400" dirty="0" smtClean="0">
                <a:ea typeface="MS PGothic" pitchFamily="34" charset="-128"/>
              </a:rPr>
              <a:t>implanted radioactive </a:t>
            </a:r>
            <a:r>
              <a:rPr lang="en-US" sz="1400" dirty="0">
                <a:ea typeface="MS PGothic" pitchFamily="34" charset="-128"/>
              </a:rPr>
              <a:t>targets</a:t>
            </a:r>
          </a:p>
        </p:txBody>
      </p:sp>
      <p:sp>
        <p:nvSpPr>
          <p:cNvPr id="13342" name="Line 44"/>
          <p:cNvSpPr>
            <a:spLocks noChangeShapeType="1"/>
          </p:cNvSpPr>
          <p:nvPr/>
        </p:nvSpPr>
        <p:spPr bwMode="auto">
          <a:xfrm flipV="1">
            <a:off x="990600" y="3968730"/>
            <a:ext cx="533400" cy="1474813"/>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343" name="Line 45"/>
          <p:cNvSpPr>
            <a:spLocks noChangeShapeType="1"/>
          </p:cNvSpPr>
          <p:nvPr/>
        </p:nvSpPr>
        <p:spPr bwMode="auto">
          <a:xfrm flipV="1">
            <a:off x="533400" y="3201550"/>
            <a:ext cx="685800" cy="1251393"/>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344" name="Text Box 46"/>
          <p:cNvSpPr txBox="1">
            <a:spLocks noChangeArrowheads="1"/>
          </p:cNvSpPr>
          <p:nvPr/>
        </p:nvSpPr>
        <p:spPr bwMode="auto">
          <a:xfrm>
            <a:off x="28576" y="4433896"/>
            <a:ext cx="12954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a:ea typeface="MS PGothic" pitchFamily="34" charset="-128"/>
              </a:rPr>
              <a:t>Beta decay studies and lifetimes</a:t>
            </a:r>
          </a:p>
        </p:txBody>
      </p:sp>
      <p:sp>
        <p:nvSpPr>
          <p:cNvPr id="13345" name="Text Box 47"/>
          <p:cNvSpPr txBox="1">
            <a:spLocks noChangeArrowheads="1"/>
          </p:cNvSpPr>
          <p:nvPr/>
        </p:nvSpPr>
        <p:spPr bwMode="auto">
          <a:xfrm>
            <a:off x="152400" y="5443544"/>
            <a:ext cx="1905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a:ea typeface="MS PGothic" pitchFamily="34" charset="-128"/>
              </a:rPr>
              <a:t>Precision mass measurements </a:t>
            </a:r>
            <a:r>
              <a:rPr lang="en-US" sz="1400" dirty="0" smtClean="0">
                <a:ea typeface="MS PGothic" pitchFamily="34" charset="-128"/>
              </a:rPr>
              <a:t>     (</a:t>
            </a:r>
            <a:r>
              <a:rPr lang="en-US" sz="1400" dirty="0">
                <a:ea typeface="MS PGothic" pitchFamily="34" charset="-128"/>
              </a:rPr>
              <a:t>Q-values, Separation energies)</a:t>
            </a:r>
          </a:p>
        </p:txBody>
      </p:sp>
      <p:sp>
        <p:nvSpPr>
          <p:cNvPr id="13346" name="Line 48"/>
          <p:cNvSpPr>
            <a:spLocks noChangeShapeType="1"/>
          </p:cNvSpPr>
          <p:nvPr/>
        </p:nvSpPr>
        <p:spPr bwMode="auto">
          <a:xfrm flipV="1">
            <a:off x="3048000" y="2449870"/>
            <a:ext cx="930494" cy="2003074"/>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347" name="Line 49"/>
          <p:cNvSpPr>
            <a:spLocks noChangeShapeType="1"/>
          </p:cNvSpPr>
          <p:nvPr/>
        </p:nvSpPr>
        <p:spPr bwMode="auto">
          <a:xfrm flipH="1" flipV="1">
            <a:off x="5214116" y="3097276"/>
            <a:ext cx="500884" cy="1889067"/>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348" name="Line 50"/>
          <p:cNvSpPr>
            <a:spLocks noChangeShapeType="1"/>
          </p:cNvSpPr>
          <p:nvPr/>
        </p:nvSpPr>
        <p:spPr bwMode="auto">
          <a:xfrm flipV="1">
            <a:off x="4267200" y="4008000"/>
            <a:ext cx="190500" cy="1740343"/>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13349" name="Text Box 51"/>
          <p:cNvSpPr txBox="1">
            <a:spLocks noChangeArrowheads="1"/>
          </p:cNvSpPr>
          <p:nvPr/>
        </p:nvSpPr>
        <p:spPr bwMode="auto">
          <a:xfrm>
            <a:off x="1905000" y="4581734"/>
            <a:ext cx="2133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a:ea typeface="MS PGothic" pitchFamily="34" charset="-128"/>
              </a:rPr>
              <a:t>Charged-particle reactions, </a:t>
            </a:r>
            <a:r>
              <a:rPr lang="en-US" sz="1400" i="1" dirty="0">
                <a:ea typeface="MS PGothic" pitchFamily="34" charset="-128"/>
              </a:rPr>
              <a:t>direct</a:t>
            </a:r>
            <a:r>
              <a:rPr lang="en-US" sz="1400" dirty="0">
                <a:ea typeface="MS PGothic" pitchFamily="34" charset="-128"/>
              </a:rPr>
              <a:t> (</a:t>
            </a:r>
            <a:r>
              <a:rPr lang="en-US" sz="1400" dirty="0">
                <a:latin typeface="Symbol" pitchFamily="18" charset="2"/>
                <a:ea typeface="MS PGothic" pitchFamily="34" charset="-128"/>
                <a:sym typeface="Symbol" pitchFamily="18" charset="2"/>
              </a:rPr>
              <a:t></a:t>
            </a:r>
            <a:r>
              <a:rPr lang="en-US" sz="1400" dirty="0">
                <a:ea typeface="MS PGothic" pitchFamily="34" charset="-128"/>
              </a:rPr>
              <a:t>,p), (p,</a:t>
            </a:r>
            <a:r>
              <a:rPr lang="en-US" sz="1400" dirty="0">
                <a:latin typeface="Symbol" pitchFamily="18" charset="2"/>
                <a:ea typeface="MS PGothic" pitchFamily="34" charset="-128"/>
                <a:sym typeface="Symbol" pitchFamily="18" charset="2"/>
              </a:rPr>
              <a:t></a:t>
            </a:r>
            <a:r>
              <a:rPr lang="en-US" sz="1400" dirty="0">
                <a:ea typeface="MS PGothic" pitchFamily="34" charset="-128"/>
              </a:rPr>
              <a:t>), &amp; indirect, transfer, (</a:t>
            </a:r>
            <a:r>
              <a:rPr lang="en-US" sz="1400" dirty="0" err="1">
                <a:ea typeface="MS PGothic" pitchFamily="34" charset="-128"/>
              </a:rPr>
              <a:t>p,p</a:t>
            </a:r>
            <a:r>
              <a:rPr lang="ja-JP" altLang="en-US" sz="1400" dirty="0">
                <a:ea typeface="MS PGothic" pitchFamily="34" charset="-128"/>
              </a:rPr>
              <a:t>’</a:t>
            </a:r>
            <a:r>
              <a:rPr lang="en-US" altLang="ja-JP" sz="1400" dirty="0">
                <a:ea typeface="MS PGothic" pitchFamily="34" charset="-128"/>
              </a:rPr>
              <a:t>) + TACTIC (</a:t>
            </a:r>
            <a:r>
              <a:rPr lang="en-US" altLang="ja-JP" sz="1400" dirty="0">
                <a:latin typeface="Symbol" pitchFamily="18" charset="2"/>
                <a:ea typeface="MS PGothic" pitchFamily="34" charset="-128"/>
                <a:sym typeface="Symbol" pitchFamily="18" charset="2"/>
              </a:rPr>
              <a:t></a:t>
            </a:r>
            <a:r>
              <a:rPr lang="en-US" altLang="ja-JP" sz="1400" dirty="0">
                <a:ea typeface="MS PGothic" pitchFamily="34" charset="-128"/>
              </a:rPr>
              <a:t>,n),(</a:t>
            </a:r>
            <a:r>
              <a:rPr lang="en-US" altLang="ja-JP" sz="1400" dirty="0" err="1">
                <a:ea typeface="MS PGothic" pitchFamily="34" charset="-128"/>
              </a:rPr>
              <a:t>p,p</a:t>
            </a:r>
            <a:r>
              <a:rPr lang="en-US" altLang="ja-JP" sz="1400" dirty="0">
                <a:ea typeface="MS PGothic" pitchFamily="34" charset="-128"/>
              </a:rPr>
              <a:t>) </a:t>
            </a:r>
            <a:r>
              <a:rPr lang="en-US" altLang="ja-JP" sz="1400" dirty="0" err="1">
                <a:ea typeface="MS PGothic" pitchFamily="34" charset="-128"/>
              </a:rPr>
              <a:t>etc</a:t>
            </a:r>
            <a:endParaRPr lang="en-US" sz="1400" dirty="0">
              <a:ea typeface="MS PGothic" pitchFamily="34" charset="-128"/>
            </a:endParaRPr>
          </a:p>
        </p:txBody>
      </p:sp>
      <p:sp>
        <p:nvSpPr>
          <p:cNvPr id="13350" name="Text Box 52"/>
          <p:cNvSpPr txBox="1">
            <a:spLocks noChangeArrowheads="1"/>
          </p:cNvSpPr>
          <p:nvPr/>
        </p:nvSpPr>
        <p:spPr bwMode="auto">
          <a:xfrm>
            <a:off x="3733799" y="5748344"/>
            <a:ext cx="26283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ts val="0"/>
              </a:spcBef>
            </a:pPr>
            <a:r>
              <a:rPr lang="en-US" sz="1400" dirty="0">
                <a:ea typeface="MS PGothic" pitchFamily="34" charset="-128"/>
              </a:rPr>
              <a:t>Excited state </a:t>
            </a:r>
            <a:r>
              <a:rPr lang="en-US" sz="1400" dirty="0" smtClean="0">
                <a:ea typeface="MS PGothic" pitchFamily="34" charset="-128"/>
              </a:rPr>
              <a:t>lifetimes</a:t>
            </a:r>
          </a:p>
          <a:p>
            <a:pPr>
              <a:spcBef>
                <a:spcPts val="0"/>
              </a:spcBef>
            </a:pPr>
            <a:r>
              <a:rPr lang="en-US" sz="1400" dirty="0" smtClean="0">
                <a:ea typeface="MS PGothic" pitchFamily="34" charset="-128"/>
              </a:rPr>
              <a:t>e.g. in </a:t>
            </a:r>
            <a:r>
              <a:rPr lang="el-GR" sz="1400" baseline="30000" dirty="0" smtClean="0"/>
              <a:t>15</a:t>
            </a:r>
            <a:r>
              <a:rPr lang="en-CA" sz="1400" dirty="0"/>
              <a:t>O </a:t>
            </a:r>
            <a:r>
              <a:rPr lang="en-CA" sz="1400" dirty="0" smtClean="0"/>
              <a:t>via </a:t>
            </a:r>
            <a:r>
              <a:rPr lang="en-US" sz="1400" dirty="0" smtClean="0">
                <a:ea typeface="MS PGothic" pitchFamily="34" charset="-128"/>
              </a:rPr>
              <a:t> </a:t>
            </a:r>
            <a:r>
              <a:rPr lang="en-CA" sz="1400" baseline="30000" dirty="0" smtClean="0"/>
              <a:t>16</a:t>
            </a:r>
            <a:r>
              <a:rPr lang="en-CA" sz="1400" dirty="0"/>
              <a:t>O</a:t>
            </a:r>
            <a:r>
              <a:rPr lang="en-US" sz="1400" dirty="0" smtClean="0">
                <a:ea typeface="MS PGothic" pitchFamily="34" charset="-128"/>
              </a:rPr>
              <a:t>(</a:t>
            </a:r>
            <a:r>
              <a:rPr lang="en-US" sz="1400" baseline="30000" dirty="0" smtClean="0">
                <a:ea typeface="MS PGothic" pitchFamily="34" charset="-128"/>
              </a:rPr>
              <a:t>3</a:t>
            </a:r>
            <a:r>
              <a:rPr lang="en-US" sz="1400" dirty="0" smtClean="0">
                <a:ea typeface="MS PGothic" pitchFamily="34" charset="-128"/>
              </a:rPr>
              <a:t>He,</a:t>
            </a:r>
            <a:r>
              <a:rPr lang="en-US" sz="1400" dirty="0" smtClean="0">
                <a:latin typeface="Symbol" pitchFamily="18" charset="2"/>
                <a:ea typeface="MS PGothic" pitchFamily="34" charset="-128"/>
                <a:sym typeface="Symbol" pitchFamily="18" charset="2"/>
              </a:rPr>
              <a:t>a</a:t>
            </a:r>
            <a:r>
              <a:rPr lang="en-US" sz="1400" dirty="0" smtClean="0">
                <a:ea typeface="MS PGothic" pitchFamily="34" charset="-128"/>
              </a:rPr>
              <a:t>)</a:t>
            </a:r>
            <a:r>
              <a:rPr lang="el-GR" sz="1400" baseline="30000" dirty="0" smtClean="0"/>
              <a:t>15</a:t>
            </a:r>
            <a:r>
              <a:rPr lang="en-CA" sz="1400" dirty="0" smtClean="0"/>
              <a:t>O </a:t>
            </a:r>
            <a:endParaRPr lang="en-US" sz="1400" dirty="0">
              <a:ea typeface="MS PGothic" pitchFamily="34" charset="-128"/>
            </a:endParaRPr>
          </a:p>
        </p:txBody>
      </p:sp>
      <p:sp>
        <p:nvSpPr>
          <p:cNvPr id="13351" name="Text Box 53"/>
          <p:cNvSpPr txBox="1">
            <a:spLocks noChangeArrowheads="1"/>
          </p:cNvSpPr>
          <p:nvPr/>
        </p:nvSpPr>
        <p:spPr bwMode="auto">
          <a:xfrm>
            <a:off x="5105400" y="4986344"/>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i="1" dirty="0">
                <a:ea typeface="MS PGothic" pitchFamily="34" charset="-128"/>
              </a:rPr>
              <a:t>Direct</a:t>
            </a:r>
            <a:r>
              <a:rPr lang="en-US" sz="1400" dirty="0">
                <a:ea typeface="MS PGothic" pitchFamily="34" charset="-128"/>
              </a:rPr>
              <a:t> </a:t>
            </a:r>
            <a:r>
              <a:rPr lang="en-US" sz="1400" dirty="0" err="1">
                <a:ea typeface="MS PGothic" pitchFamily="34" charset="-128"/>
              </a:rPr>
              <a:t>radiative</a:t>
            </a:r>
            <a:r>
              <a:rPr lang="en-US" sz="1400" dirty="0">
                <a:ea typeface="MS PGothic" pitchFamily="34" charset="-128"/>
              </a:rPr>
              <a:t> capture (p,</a:t>
            </a:r>
            <a:r>
              <a:rPr lang="en-US" sz="1400" dirty="0">
                <a:latin typeface="Symbol" pitchFamily="18" charset="2"/>
                <a:ea typeface="MS PGothic" pitchFamily="34" charset="-128"/>
                <a:sym typeface="Symbol" pitchFamily="18" charset="2"/>
              </a:rPr>
              <a:t></a:t>
            </a:r>
            <a:r>
              <a:rPr lang="en-US" sz="1400" dirty="0">
                <a:ea typeface="MS PGothic" pitchFamily="34" charset="-128"/>
              </a:rPr>
              <a:t>), (</a:t>
            </a:r>
            <a:r>
              <a:rPr lang="en-US" sz="1400" dirty="0">
                <a:latin typeface="Symbol" pitchFamily="18" charset="2"/>
                <a:ea typeface="MS PGothic" pitchFamily="34" charset="-128"/>
                <a:sym typeface="Symbol" pitchFamily="18" charset="2"/>
              </a:rPr>
              <a:t></a:t>
            </a:r>
            <a:r>
              <a:rPr lang="en-US" sz="1400" dirty="0">
                <a:ea typeface="MS PGothic" pitchFamily="34" charset="-128"/>
              </a:rPr>
              <a:t>)</a:t>
            </a:r>
          </a:p>
        </p:txBody>
      </p:sp>
      <p:sp>
        <p:nvSpPr>
          <p:cNvPr id="13352" name="Text Box 54"/>
          <p:cNvSpPr txBox="1">
            <a:spLocks noChangeArrowheads="1"/>
          </p:cNvSpPr>
          <p:nvPr/>
        </p:nvSpPr>
        <p:spPr bwMode="auto">
          <a:xfrm>
            <a:off x="7086600" y="4759331"/>
            <a:ext cx="1981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spcBef>
                <a:spcPct val="50000"/>
              </a:spcBef>
            </a:pPr>
            <a:r>
              <a:rPr lang="en-US" sz="1400" dirty="0">
                <a:ea typeface="MS PGothic" pitchFamily="34" charset="-128"/>
              </a:rPr>
              <a:t>Identifying resonances, reaction Q-values: </a:t>
            </a:r>
            <a:r>
              <a:rPr lang="en-US" sz="1400" dirty="0" err="1">
                <a:ea typeface="MS PGothic" pitchFamily="34" charset="-128"/>
              </a:rPr>
              <a:t>Coulex</a:t>
            </a:r>
            <a:r>
              <a:rPr lang="en-US" sz="1400" dirty="0">
                <a:ea typeface="MS PGothic" pitchFamily="34" charset="-128"/>
              </a:rPr>
              <a:t>, </a:t>
            </a:r>
            <a:r>
              <a:rPr lang="en-US" sz="1400" dirty="0" smtClean="0">
                <a:ea typeface="MS PGothic" pitchFamily="34" charset="-128"/>
              </a:rPr>
              <a:t>(</a:t>
            </a:r>
            <a:r>
              <a:rPr lang="en-US" sz="1400" dirty="0" err="1">
                <a:ea typeface="MS PGothic" pitchFamily="34" charset="-128"/>
              </a:rPr>
              <a:t>p,p</a:t>
            </a:r>
            <a:r>
              <a:rPr lang="ja-JP" altLang="en-US" sz="1400" dirty="0">
                <a:ea typeface="MS PGothic" pitchFamily="34" charset="-128"/>
              </a:rPr>
              <a:t>’</a:t>
            </a:r>
            <a:r>
              <a:rPr lang="en-US" altLang="ja-JP" sz="1400" dirty="0" smtClean="0">
                <a:ea typeface="MS PGothic" pitchFamily="34" charset="-128"/>
              </a:rPr>
              <a:t>), </a:t>
            </a:r>
            <a:r>
              <a:rPr lang="en-US" sz="1400" dirty="0">
                <a:ea typeface="MS PGothic" pitchFamily="34" charset="-128"/>
              </a:rPr>
              <a:t>(</a:t>
            </a:r>
            <a:r>
              <a:rPr lang="en-US" sz="1400" dirty="0" err="1">
                <a:ea typeface="MS PGothic" pitchFamily="34" charset="-128"/>
              </a:rPr>
              <a:t>d,p</a:t>
            </a:r>
            <a:r>
              <a:rPr lang="en-US" sz="1400" dirty="0" smtClean="0">
                <a:ea typeface="MS PGothic" pitchFamily="34" charset="-128"/>
              </a:rPr>
              <a:t>), (</a:t>
            </a:r>
            <a:r>
              <a:rPr lang="en-US" sz="1400" baseline="30000" dirty="0" smtClean="0">
                <a:ea typeface="MS PGothic" pitchFamily="34" charset="-128"/>
              </a:rPr>
              <a:t>6</a:t>
            </a:r>
            <a:r>
              <a:rPr lang="en-US" sz="1400" dirty="0" smtClean="0">
                <a:ea typeface="MS PGothic" pitchFamily="34" charset="-128"/>
              </a:rPr>
              <a:t>Li,d),</a:t>
            </a:r>
            <a:r>
              <a:rPr lang="en-US" altLang="ja-JP" sz="1400" dirty="0" smtClean="0">
                <a:ea typeface="MS PGothic" pitchFamily="34" charset="-128"/>
              </a:rPr>
              <a:t> </a:t>
            </a:r>
            <a:r>
              <a:rPr lang="en-US" altLang="ja-JP" sz="1400" dirty="0">
                <a:ea typeface="MS PGothic" pitchFamily="34" charset="-128"/>
              </a:rPr>
              <a:t>transfer, fusion-evaporation</a:t>
            </a:r>
            <a:endParaRPr lang="en-US" sz="1400" dirty="0">
              <a:ea typeface="MS PGothic" pitchFamily="34" charset="-128"/>
            </a:endParaRPr>
          </a:p>
        </p:txBody>
      </p:sp>
      <p:sp>
        <p:nvSpPr>
          <p:cNvPr id="13354" name="Line 56"/>
          <p:cNvSpPr>
            <a:spLocks noChangeShapeType="1"/>
          </p:cNvSpPr>
          <p:nvPr/>
        </p:nvSpPr>
        <p:spPr bwMode="auto">
          <a:xfrm flipV="1">
            <a:off x="7543800" y="4192151"/>
            <a:ext cx="175474" cy="565150"/>
          </a:xfrm>
          <a:prstGeom prst="line">
            <a:avLst/>
          </a:prstGeom>
          <a:noFill/>
          <a:ln w="1905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CA"/>
          </a:p>
        </p:txBody>
      </p:sp>
      <p:sp>
        <p:nvSpPr>
          <p:cNvPr id="2" name="Date Placeholder 1"/>
          <p:cNvSpPr>
            <a:spLocks noGrp="1"/>
          </p:cNvSpPr>
          <p:nvPr>
            <p:ph type="dt" sz="half" idx="10"/>
          </p:nvPr>
        </p:nvSpPr>
        <p:spPr/>
        <p:txBody>
          <a:bodyPr/>
          <a:lstStyle/>
          <a:p>
            <a:pPr>
              <a:defRPr/>
            </a:pPr>
            <a:r>
              <a:rPr lang="en-US" smtClean="0"/>
              <a:t>02/09/2012</a:t>
            </a:r>
            <a:endParaRPr lang="en-US" dirty="0"/>
          </a:p>
        </p:txBody>
      </p:sp>
      <p:sp>
        <p:nvSpPr>
          <p:cNvPr id="3" name="Footer Placeholder 2"/>
          <p:cNvSpPr>
            <a:spLocks noGrp="1"/>
          </p:cNvSpPr>
          <p:nvPr>
            <p:ph type="ftr" sz="quarter" idx="11"/>
          </p:nvPr>
        </p:nvSpPr>
        <p:spPr/>
        <p:txBody>
          <a:bodyPr/>
          <a:lstStyle/>
          <a:p>
            <a:pPr>
              <a:defRPr/>
            </a:pPr>
            <a:r>
              <a:rPr lang="en-CA" smtClean="0"/>
              <a:t>TRIUMF  Nuclear Astrophysics  -  Bad Honnef 2012</a:t>
            </a:r>
            <a:endParaRPr lang="en-US"/>
          </a:p>
        </p:txBody>
      </p:sp>
      <p:sp>
        <p:nvSpPr>
          <p:cNvPr id="4" name="Slide Number Placeholder 3"/>
          <p:cNvSpPr>
            <a:spLocks noGrp="1"/>
          </p:cNvSpPr>
          <p:nvPr>
            <p:ph type="sldNum" sz="quarter" idx="12"/>
          </p:nvPr>
        </p:nvSpPr>
        <p:spPr/>
        <p:txBody>
          <a:bodyPr/>
          <a:lstStyle/>
          <a:p>
            <a:pPr>
              <a:defRPr/>
            </a:pPr>
            <a:fld id="{2482FC6A-9FA7-4EB7-9550-AAF3D9CFE386}" type="slidenum">
              <a:rPr lang="en-US" smtClean="0"/>
              <a:pPr>
                <a:defRPr/>
              </a:pPr>
              <a:t>13</a:t>
            </a:fld>
            <a:endParaRPr lang="en-US" dirty="0"/>
          </a:p>
        </p:txBody>
      </p:sp>
    </p:spTree>
    <p:extLst>
      <p:ext uri="{BB962C8B-B14F-4D97-AF65-F5344CB8AC3E}">
        <p14:creationId xmlns:p14="http://schemas.microsoft.com/office/powerpoint/2010/main" val="1568376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14</a:t>
            </a:fld>
            <a:endParaRPr lang="en-US"/>
          </a:p>
        </p:txBody>
      </p:sp>
      <p:sp>
        <p:nvSpPr>
          <p:cNvPr id="2" name="Title 1"/>
          <p:cNvSpPr>
            <a:spLocks noGrp="1"/>
          </p:cNvSpPr>
          <p:nvPr>
            <p:ph type="title" idx="4294967295"/>
          </p:nvPr>
        </p:nvSpPr>
        <p:spPr>
          <a:xfrm>
            <a:off x="231820" y="3325500"/>
            <a:ext cx="8229600" cy="606425"/>
          </a:xfrm>
        </p:spPr>
        <p:txBody>
          <a:bodyPr/>
          <a:lstStyle/>
          <a:p>
            <a:pPr algn="ctr"/>
            <a:r>
              <a:rPr lang="en-CA" dirty="0" smtClean="0">
                <a:solidFill>
                  <a:srgbClr val="0000FF"/>
                </a:solidFill>
              </a:rPr>
              <a:t>Explosive H and He burning</a:t>
            </a:r>
            <a:endParaRPr lang="en-CA" dirty="0">
              <a:solidFill>
                <a:srgbClr val="0000FF"/>
              </a:solidFill>
            </a:endParaRPr>
          </a:p>
        </p:txBody>
      </p:sp>
    </p:spTree>
    <p:extLst>
      <p:ext uri="{BB962C8B-B14F-4D97-AF65-F5344CB8AC3E}">
        <p14:creationId xmlns:p14="http://schemas.microsoft.com/office/powerpoint/2010/main" val="863650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3470275" y="2387600"/>
            <a:ext cx="1828800" cy="601663"/>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292" name="Title 2"/>
          <p:cNvSpPr>
            <a:spLocks noGrp="1"/>
          </p:cNvSpPr>
          <p:nvPr>
            <p:ph type="title"/>
          </p:nvPr>
        </p:nvSpPr>
        <p:spPr/>
        <p:txBody>
          <a:bodyPr/>
          <a:lstStyle/>
          <a:p>
            <a:r>
              <a:rPr lang="en-US" smtClean="0">
                <a:latin typeface="Myriad Pro" charset="0"/>
              </a:rPr>
              <a:t>Explosive H &amp; He burning</a:t>
            </a:r>
          </a:p>
        </p:txBody>
      </p:sp>
      <p:sp>
        <p:nvSpPr>
          <p:cNvPr id="14" name="Text Box 4"/>
          <p:cNvSpPr txBox="1">
            <a:spLocks noChangeArrowheads="1"/>
          </p:cNvSpPr>
          <p:nvPr/>
        </p:nvSpPr>
        <p:spPr bwMode="auto">
          <a:xfrm>
            <a:off x="58160" y="1365838"/>
            <a:ext cx="3653927" cy="4401205"/>
          </a:xfrm>
          <a:prstGeom prst="rect">
            <a:avLst/>
          </a:prstGeom>
          <a:solidFill>
            <a:schemeClr val="bg2"/>
          </a:solidFill>
          <a:ln w="9525">
            <a:noFill/>
            <a:miter lim="800000"/>
            <a:headEnd/>
            <a:tailEnd/>
          </a:ln>
          <a:effectLst>
            <a:outerShdw dist="20000" dir="5400000" rotWithShape="0">
              <a:srgbClr val="808080">
                <a:alpha val="37999"/>
              </a:srgbClr>
            </a:outerShdw>
          </a:effectLst>
          <a:scene3d>
            <a:camera prst="orthographicFront"/>
            <a:lightRig rig="threePt" dir="t"/>
          </a:scene3d>
          <a:sp3d>
            <a:bevelT/>
          </a:sp3d>
        </p:spPr>
        <p:txBody>
          <a:bodyPr wrap="square" anchor="ctr">
            <a:spAutoFit/>
          </a:bodyPr>
          <a:lstStyle/>
          <a:p>
            <a:pPr>
              <a:spcBef>
                <a:spcPct val="50000"/>
              </a:spcBef>
              <a:defRPr/>
            </a:pPr>
            <a:r>
              <a:rPr lang="en-US" sz="1600" b="1" dirty="0">
                <a:solidFill>
                  <a:srgbClr val="000000"/>
                </a:solidFill>
              </a:rPr>
              <a:t>proton-rich outflows </a:t>
            </a:r>
            <a:r>
              <a:rPr lang="en-US" sz="1600" b="1" dirty="0" smtClean="0">
                <a:solidFill>
                  <a:srgbClr val="000000"/>
                </a:solidFill>
              </a:rPr>
              <a:t>in Novae</a:t>
            </a:r>
            <a:r>
              <a:rPr lang="en-US" sz="1600" b="1" dirty="0">
                <a:solidFill>
                  <a:srgbClr val="000000"/>
                </a:solidFill>
              </a:rPr>
              <a:t>, X-ray </a:t>
            </a:r>
            <a:r>
              <a:rPr lang="en-US" sz="1600" b="1" dirty="0" err="1">
                <a:solidFill>
                  <a:srgbClr val="000000"/>
                </a:solidFill>
              </a:rPr>
              <a:t>bursters</a:t>
            </a:r>
            <a:r>
              <a:rPr lang="en-US" sz="1600" b="1" dirty="0">
                <a:solidFill>
                  <a:srgbClr val="000000"/>
                </a:solidFill>
              </a:rPr>
              <a:t>, </a:t>
            </a:r>
            <a:r>
              <a:rPr lang="en-US" sz="1600" b="1" dirty="0" smtClean="0">
                <a:solidFill>
                  <a:srgbClr val="000000"/>
                </a:solidFill>
              </a:rPr>
              <a:t>Core collapse SN : </a:t>
            </a:r>
          </a:p>
          <a:p>
            <a:pPr marL="285750" indent="-285750">
              <a:spcBef>
                <a:spcPct val="50000"/>
              </a:spcBef>
              <a:buFont typeface="Wingdings" pitchFamily="2" charset="2"/>
              <a:buChar char="è"/>
              <a:defRPr/>
            </a:pPr>
            <a:r>
              <a:rPr lang="en-US" sz="1600" dirty="0" smtClean="0">
                <a:solidFill>
                  <a:srgbClr val="000000"/>
                </a:solidFill>
              </a:rPr>
              <a:t>p- </a:t>
            </a:r>
            <a:r>
              <a:rPr lang="en-US" sz="1600" dirty="0">
                <a:solidFill>
                  <a:srgbClr val="000000"/>
                </a:solidFill>
              </a:rPr>
              <a:t>and </a:t>
            </a:r>
            <a:r>
              <a:rPr lang="en-US" sz="1600" dirty="0">
                <a:solidFill>
                  <a:srgbClr val="000000"/>
                </a:solidFill>
                <a:latin typeface="Symbol" pitchFamily="18" charset="2"/>
                <a:sym typeface="Symbol" pitchFamily="18" charset="2"/>
              </a:rPr>
              <a:t></a:t>
            </a:r>
            <a:r>
              <a:rPr lang="en-US" sz="1600" dirty="0">
                <a:solidFill>
                  <a:srgbClr val="000000"/>
                </a:solidFill>
              </a:rPr>
              <a:t>-capture reactions play important role in flow of material to higher masses</a:t>
            </a:r>
            <a:r>
              <a:rPr lang="en-US" sz="1600" dirty="0" smtClean="0">
                <a:solidFill>
                  <a:srgbClr val="000000"/>
                </a:solidFill>
              </a:rPr>
              <a:t>.</a:t>
            </a:r>
          </a:p>
          <a:p>
            <a:pPr marL="285750" indent="-285750">
              <a:spcBef>
                <a:spcPct val="50000"/>
              </a:spcBef>
              <a:buFont typeface="Wingdings" pitchFamily="2" charset="2"/>
              <a:buChar char="è"/>
              <a:defRPr/>
            </a:pPr>
            <a:endParaRPr lang="en-US" sz="1600" dirty="0">
              <a:solidFill>
                <a:srgbClr val="000000"/>
              </a:solidFill>
            </a:endParaRPr>
          </a:p>
          <a:p>
            <a:pPr>
              <a:spcBef>
                <a:spcPct val="50000"/>
              </a:spcBef>
              <a:defRPr/>
            </a:pPr>
            <a:r>
              <a:rPr lang="en-US" sz="1600" b="1" dirty="0" smtClean="0"/>
              <a:t>Cosmic </a:t>
            </a:r>
            <a:r>
              <a:rPr lang="en-US" sz="1600" b="1" dirty="0"/>
              <a:t>gamma ray </a:t>
            </a:r>
            <a:r>
              <a:rPr lang="en-US" sz="1600" b="1" dirty="0" smtClean="0"/>
              <a:t>emitters as forensic tools of astrophysical processes: </a:t>
            </a:r>
          </a:p>
          <a:p>
            <a:pPr marL="285750" indent="-285750">
              <a:spcBef>
                <a:spcPct val="50000"/>
              </a:spcBef>
              <a:buFont typeface="Wingdings" pitchFamily="2" charset="2"/>
              <a:buChar char="è"/>
              <a:defRPr/>
            </a:pPr>
            <a:r>
              <a:rPr lang="en-US" sz="1600" dirty="0" smtClean="0">
                <a:solidFill>
                  <a:srgbClr val="000000"/>
                </a:solidFill>
              </a:rPr>
              <a:t>novae: </a:t>
            </a:r>
            <a:r>
              <a:rPr lang="en-US" sz="1600" baseline="30000" dirty="0">
                <a:solidFill>
                  <a:srgbClr val="000000"/>
                </a:solidFill>
              </a:rPr>
              <a:t>18</a:t>
            </a:r>
            <a:r>
              <a:rPr lang="en-US" sz="1600" dirty="0">
                <a:solidFill>
                  <a:srgbClr val="000000"/>
                </a:solidFill>
              </a:rPr>
              <a:t>F, </a:t>
            </a:r>
            <a:r>
              <a:rPr lang="en-US" sz="1600" baseline="30000" dirty="0">
                <a:solidFill>
                  <a:srgbClr val="000000"/>
                </a:solidFill>
              </a:rPr>
              <a:t>22</a:t>
            </a:r>
            <a:r>
              <a:rPr lang="en-US" sz="1600" dirty="0">
                <a:solidFill>
                  <a:srgbClr val="000000"/>
                </a:solidFill>
              </a:rPr>
              <a:t>Na, </a:t>
            </a:r>
            <a:r>
              <a:rPr lang="en-US" sz="1600" baseline="30000" dirty="0">
                <a:solidFill>
                  <a:srgbClr val="000000"/>
                </a:solidFill>
              </a:rPr>
              <a:t>26g</a:t>
            </a:r>
            <a:r>
              <a:rPr lang="en-US" sz="1600" dirty="0">
                <a:solidFill>
                  <a:srgbClr val="000000"/>
                </a:solidFill>
              </a:rPr>
              <a:t>Al</a:t>
            </a:r>
            <a:r>
              <a:rPr lang="en-US" sz="1600" dirty="0" smtClean="0">
                <a:solidFill>
                  <a:srgbClr val="000000"/>
                </a:solidFill>
              </a:rPr>
              <a:t>,…;</a:t>
            </a:r>
          </a:p>
          <a:p>
            <a:pPr marL="285750" indent="-285750">
              <a:spcBef>
                <a:spcPct val="50000"/>
              </a:spcBef>
              <a:buFont typeface="Wingdings" pitchFamily="2" charset="2"/>
              <a:buChar char="è"/>
              <a:defRPr/>
            </a:pPr>
            <a:r>
              <a:rPr lang="en-US" sz="1600" dirty="0" smtClean="0">
                <a:solidFill>
                  <a:srgbClr val="000000"/>
                </a:solidFill>
              </a:rPr>
              <a:t>CC SN: </a:t>
            </a:r>
            <a:r>
              <a:rPr lang="en-US" sz="1600" baseline="30000" dirty="0">
                <a:solidFill>
                  <a:srgbClr val="000000"/>
                </a:solidFill>
              </a:rPr>
              <a:t>44</a:t>
            </a:r>
            <a:r>
              <a:rPr lang="en-US" sz="1600" dirty="0">
                <a:solidFill>
                  <a:srgbClr val="000000"/>
                </a:solidFill>
              </a:rPr>
              <a:t>Ti, </a:t>
            </a:r>
            <a:r>
              <a:rPr lang="en-US" sz="1600" baseline="30000" dirty="0">
                <a:solidFill>
                  <a:srgbClr val="000000"/>
                </a:solidFill>
              </a:rPr>
              <a:t>26g</a:t>
            </a:r>
            <a:r>
              <a:rPr lang="en-US" sz="1600" dirty="0">
                <a:solidFill>
                  <a:srgbClr val="000000"/>
                </a:solidFill>
              </a:rPr>
              <a:t>Al</a:t>
            </a:r>
            <a:r>
              <a:rPr lang="en-US" sz="1600" dirty="0" smtClean="0">
                <a:solidFill>
                  <a:srgbClr val="000000"/>
                </a:solidFill>
              </a:rPr>
              <a:t>,..,</a:t>
            </a:r>
          </a:p>
          <a:p>
            <a:pPr>
              <a:spcBef>
                <a:spcPct val="50000"/>
              </a:spcBef>
              <a:defRPr/>
            </a:pPr>
            <a:endParaRPr lang="en-US" sz="1600" b="1" dirty="0" smtClean="0">
              <a:solidFill>
                <a:srgbClr val="000000"/>
              </a:solidFill>
            </a:endParaRPr>
          </a:p>
          <a:p>
            <a:pPr>
              <a:spcBef>
                <a:spcPct val="50000"/>
              </a:spcBef>
              <a:defRPr/>
            </a:pPr>
            <a:r>
              <a:rPr lang="en-US" sz="1600" b="1" dirty="0" smtClean="0">
                <a:solidFill>
                  <a:srgbClr val="000000"/>
                </a:solidFill>
              </a:rPr>
              <a:t>isotopic </a:t>
            </a:r>
            <a:r>
              <a:rPr lang="en-US" sz="1600" b="1" dirty="0">
                <a:solidFill>
                  <a:srgbClr val="000000"/>
                </a:solidFill>
              </a:rPr>
              <a:t>ratios </a:t>
            </a:r>
            <a:r>
              <a:rPr lang="en-US" sz="1600" b="1" dirty="0" smtClean="0">
                <a:solidFill>
                  <a:srgbClr val="000000"/>
                </a:solidFill>
              </a:rPr>
              <a:t>in </a:t>
            </a:r>
            <a:r>
              <a:rPr lang="en-US" sz="1600" b="1" dirty="0" err="1" smtClean="0">
                <a:solidFill>
                  <a:srgbClr val="000000"/>
                </a:solidFill>
              </a:rPr>
              <a:t>presolar</a:t>
            </a:r>
            <a:r>
              <a:rPr lang="en-US" sz="1600" b="1" dirty="0" smtClean="0">
                <a:solidFill>
                  <a:srgbClr val="000000"/>
                </a:solidFill>
              </a:rPr>
              <a:t> grains </a:t>
            </a:r>
            <a:r>
              <a:rPr lang="en-US" sz="1600" dirty="0" smtClean="0">
                <a:solidFill>
                  <a:srgbClr val="000000"/>
                </a:solidFill>
              </a:rPr>
              <a:t>(sulfur</a:t>
            </a:r>
            <a:r>
              <a:rPr lang="en-US" sz="1600" dirty="0">
                <a:solidFill>
                  <a:srgbClr val="000000"/>
                </a:solidFill>
              </a:rPr>
              <a:t>, silicon ratios in </a:t>
            </a:r>
            <a:r>
              <a:rPr lang="ja-JP" altLang="en-US" sz="1600" dirty="0">
                <a:solidFill>
                  <a:srgbClr val="000000"/>
                </a:solidFill>
                <a:ea typeface="MS PMincho" pitchFamily="18" charset="-128"/>
              </a:rPr>
              <a:t>‘</a:t>
            </a:r>
            <a:r>
              <a:rPr lang="en-US" altLang="ja-JP" sz="1600" dirty="0">
                <a:solidFill>
                  <a:srgbClr val="000000"/>
                </a:solidFill>
              </a:rPr>
              <a:t>nova grains</a:t>
            </a:r>
            <a:r>
              <a:rPr lang="ja-JP" altLang="en-US" sz="1600" dirty="0">
                <a:solidFill>
                  <a:srgbClr val="000000"/>
                </a:solidFill>
                <a:ea typeface="MS PMincho" pitchFamily="18" charset="-128"/>
              </a:rPr>
              <a:t>’</a:t>
            </a:r>
            <a:r>
              <a:rPr lang="en-US" altLang="ja-JP" sz="1600" dirty="0">
                <a:solidFill>
                  <a:srgbClr val="000000"/>
                </a:solidFill>
              </a:rPr>
              <a:t>)</a:t>
            </a:r>
            <a:endParaRPr lang="en-US" sz="1600" dirty="0">
              <a:solidFill>
                <a:srgbClr val="000000"/>
              </a:solidFill>
            </a:endParaRPr>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dirty="0"/>
          </a:p>
        </p:txBody>
      </p:sp>
      <p:sp>
        <p:nvSpPr>
          <p:cNvPr id="5" name="Slide Number Placeholder 4"/>
          <p:cNvSpPr>
            <a:spLocks noGrp="1"/>
          </p:cNvSpPr>
          <p:nvPr>
            <p:ph type="sldNum" sz="quarter" idx="12"/>
          </p:nvPr>
        </p:nvSpPr>
        <p:spPr/>
        <p:txBody>
          <a:bodyPr/>
          <a:lstStyle/>
          <a:p>
            <a:pPr>
              <a:defRPr/>
            </a:pPr>
            <a:fld id="{2482FC6A-9FA7-4EB7-9550-AAF3D9CFE386}" type="slidenum">
              <a:rPr lang="en-US" smtClean="0"/>
              <a:pPr>
                <a:defRPr/>
              </a:pPr>
              <a:t>15</a:t>
            </a:fld>
            <a:endParaRPr lang="en-US"/>
          </a:p>
        </p:txBody>
      </p:sp>
      <p:pic>
        <p:nvPicPr>
          <p:cNvPr id="39" name="Picture 2" descr="anualrep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691" y="1066129"/>
            <a:ext cx="5348712" cy="5359647"/>
          </a:xfrm>
          <a:prstGeom prst="rect">
            <a:avLst/>
          </a:prstGeom>
          <a:solidFill>
            <a:srgbClr val="0000CC"/>
          </a:solidFill>
        </p:spPr>
      </p:pic>
      <p:sp>
        <p:nvSpPr>
          <p:cNvPr id="40" name="Line 6"/>
          <p:cNvSpPr>
            <a:spLocks noChangeShapeType="1"/>
          </p:cNvSpPr>
          <p:nvPr/>
        </p:nvSpPr>
        <p:spPr bwMode="auto">
          <a:xfrm flipV="1">
            <a:off x="4274357" y="2990178"/>
            <a:ext cx="360362" cy="57626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1" name="Text Box 7"/>
          <p:cNvSpPr txBox="1">
            <a:spLocks noChangeArrowheads="1"/>
          </p:cNvSpPr>
          <p:nvPr/>
        </p:nvSpPr>
        <p:spPr bwMode="auto">
          <a:xfrm>
            <a:off x="3698094" y="3782341"/>
            <a:ext cx="931863" cy="3968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dirty="0"/>
              <a:t>IGNITION</a:t>
            </a:r>
          </a:p>
          <a:p>
            <a:r>
              <a:rPr lang="en-US" sz="1000" b="1" dirty="0"/>
              <a:t>REACTIONS</a:t>
            </a:r>
          </a:p>
        </p:txBody>
      </p:sp>
      <p:sp>
        <p:nvSpPr>
          <p:cNvPr id="42" name="Text Box 8"/>
          <p:cNvSpPr txBox="1">
            <a:spLocks noChangeArrowheads="1"/>
          </p:cNvSpPr>
          <p:nvPr/>
        </p:nvSpPr>
        <p:spPr bwMode="auto">
          <a:xfrm>
            <a:off x="4922057" y="1694778"/>
            <a:ext cx="2520950" cy="2746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b="1"/>
              <a:t>NOVA, X-RAY Bursts,Type I SN</a:t>
            </a:r>
          </a:p>
        </p:txBody>
      </p:sp>
      <p:sp>
        <p:nvSpPr>
          <p:cNvPr id="43" name="Text Box 9"/>
          <p:cNvSpPr txBox="1">
            <a:spLocks noChangeArrowheads="1"/>
          </p:cNvSpPr>
          <p:nvPr/>
        </p:nvSpPr>
        <p:spPr bwMode="auto">
          <a:xfrm>
            <a:off x="4345794" y="2631403"/>
            <a:ext cx="1192213" cy="2841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b="1"/>
              <a:t>rp process</a:t>
            </a:r>
          </a:p>
        </p:txBody>
      </p:sp>
      <p:sp>
        <p:nvSpPr>
          <p:cNvPr id="44" name="Line 10"/>
          <p:cNvSpPr>
            <a:spLocks noChangeShapeType="1"/>
          </p:cNvSpPr>
          <p:nvPr/>
        </p:nvSpPr>
        <p:spPr bwMode="auto">
          <a:xfrm flipV="1">
            <a:off x="5066519" y="1982116"/>
            <a:ext cx="287338" cy="5032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extLst>
      <p:ext uri="{BB962C8B-B14F-4D97-AF65-F5344CB8AC3E}">
        <p14:creationId xmlns:p14="http://schemas.microsoft.com/office/powerpoint/2010/main" val="85915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blinds(horizontal)">
                                      <p:cBhvr>
                                        <p:cTn id="11" dur="500"/>
                                        <p:tgtEl>
                                          <p:spTgt spid="40"/>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linds(horizontal)">
                                      <p:cBhvr>
                                        <p:cTn id="15" dur="500"/>
                                        <p:tgtEl>
                                          <p:spTgt spid="43"/>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linds(horizontal)">
                                      <p:cBhvr>
                                        <p:cTn id="19" dur="500"/>
                                        <p:tgtEl>
                                          <p:spTgt spid="44"/>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blinds(horizontal)">
                                      <p:cBhvr>
                                        <p:cTn id="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autoUpdateAnimBg="0"/>
      <p:bldP spid="42" grpId="0" animBg="1" autoUpdateAnimBg="0"/>
      <p:bldP spid="43" grpId="0" animBg="1" autoUpdateAnimBg="0"/>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000" smtClean="0">
                <a:solidFill>
                  <a:srgbClr val="113F7C"/>
                </a:solidFill>
              </a:rPr>
              <a:t>02/09/2012</a:t>
            </a:r>
            <a:endParaRPr lang="en-US" sz="1000">
              <a:solidFill>
                <a:srgbClr val="113F7C"/>
              </a:solidFill>
            </a:endParaRPr>
          </a:p>
        </p:txBody>
      </p:sp>
      <p:sp>
        <p:nvSpPr>
          <p:cNvPr id="2969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CA" sz="1000" smtClean="0">
                <a:solidFill>
                  <a:srgbClr val="113F7C"/>
                </a:solidFill>
              </a:rPr>
              <a:t>TRIUMF  Nuclear Astrophysics  -  Bad Honnef 2012</a:t>
            </a:r>
            <a:endParaRPr lang="en-US" sz="1000" smtClean="0">
              <a:solidFill>
                <a:srgbClr val="113F7C"/>
              </a:solidFill>
            </a:endParaRPr>
          </a:p>
        </p:txBody>
      </p:sp>
      <p:sp>
        <p:nvSpPr>
          <p:cNvPr id="2969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fld id="{0A882EC4-7EAC-49BF-84BF-67BB6655237B}" type="slidenum">
              <a:rPr lang="en-US" sz="1000">
                <a:solidFill>
                  <a:srgbClr val="113F7C"/>
                </a:solidFill>
              </a:rPr>
              <a:pPr eaLnBrk="1" hangingPunct="1"/>
              <a:t>16</a:t>
            </a:fld>
            <a:endParaRPr lang="en-US" sz="1000">
              <a:solidFill>
                <a:srgbClr val="113F7C"/>
              </a:solidFill>
            </a:endParaRPr>
          </a:p>
        </p:txBody>
      </p:sp>
      <p:graphicFrame>
        <p:nvGraphicFramePr>
          <p:cNvPr id="29700" name="Object 1104"/>
          <p:cNvGraphicFramePr>
            <a:graphicFrameLocks noChangeAspect="1"/>
          </p:cNvGraphicFramePr>
          <p:nvPr/>
        </p:nvGraphicFramePr>
        <p:xfrm>
          <a:off x="5861050" y="2419350"/>
          <a:ext cx="2170113" cy="617538"/>
        </p:xfrm>
        <a:graphic>
          <a:graphicData uri="http://schemas.openxmlformats.org/presentationml/2006/ole">
            <mc:AlternateContent xmlns:mc="http://schemas.openxmlformats.org/markup-compatibility/2006">
              <mc:Choice xmlns:v="urn:schemas-microsoft-com:vml" Requires="v">
                <p:oleObj spid="_x0000_s12357" name="Equation" r:id="rId4" imgW="1384300" imgH="393700" progId="Equation.3">
                  <p:embed/>
                </p:oleObj>
              </mc:Choice>
              <mc:Fallback>
                <p:oleObj name="Equation" r:id="rId4" imgW="1384300" imgH="3937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1050" y="2419350"/>
                        <a:ext cx="2170113"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9701" name="Rectangle 1026"/>
          <p:cNvSpPr>
            <a:spLocks noGrp="1" noChangeArrowheads="1"/>
          </p:cNvSpPr>
          <p:nvPr>
            <p:ph type="title"/>
          </p:nvPr>
        </p:nvSpPr>
        <p:spPr/>
        <p:txBody>
          <a:bodyPr/>
          <a:lstStyle/>
          <a:p>
            <a:r>
              <a:rPr lang="en-US" sz="2800" smtClean="0">
                <a:latin typeface="Myriad Pro" charset="0"/>
              </a:rPr>
              <a:t>Radiative capture in inverse kinematics</a:t>
            </a:r>
          </a:p>
        </p:txBody>
      </p:sp>
      <p:sp>
        <p:nvSpPr>
          <p:cNvPr id="222211" name="Rectangle 1027"/>
          <p:cNvSpPr>
            <a:spLocks noGrp="1" noChangeArrowheads="1"/>
          </p:cNvSpPr>
          <p:nvPr>
            <p:ph type="body" idx="1"/>
          </p:nvPr>
        </p:nvSpPr>
        <p:spPr>
          <a:xfrm>
            <a:off x="220663" y="1110737"/>
            <a:ext cx="5232400" cy="3128962"/>
          </a:xfrm>
          <a:solidFill>
            <a:srgbClr val="E6E6E6"/>
          </a:solidFill>
          <a:ln>
            <a:solidFill>
              <a:schemeClr val="tx1"/>
            </a:solidFill>
            <a:miter lim="800000"/>
            <a:headEnd/>
            <a:tailEnd/>
          </a:ln>
          <a:effectLst>
            <a:outerShdw blurRad="63500" dist="38099" dir="2700000" algn="ctr" rotWithShape="0">
              <a:schemeClr val="bg2">
                <a:alpha val="74997"/>
              </a:schemeClr>
            </a:outerShdw>
          </a:effectLst>
        </p:spPr>
        <p:txBody>
          <a:bodyPr/>
          <a:lstStyle/>
          <a:p>
            <a:r>
              <a:rPr lang="en-US" sz="1600" smtClean="0">
                <a:latin typeface="Myriad Pro" charset="0"/>
              </a:rPr>
              <a:t>Radionuclei that can</a:t>
            </a:r>
            <a:r>
              <a:rPr lang="ja-JP" altLang="en-US" sz="1600" smtClean="0">
                <a:latin typeface="Arial" pitchFamily="34" charset="0"/>
              </a:rPr>
              <a:t>’</a:t>
            </a:r>
            <a:r>
              <a:rPr lang="en-US" altLang="ja-JP" sz="1600" smtClean="0">
                <a:latin typeface="Myriad Pro" charset="0"/>
              </a:rPr>
              <a:t>t be made into a target</a:t>
            </a:r>
          </a:p>
          <a:p>
            <a:pPr lvl="1"/>
            <a:r>
              <a:rPr lang="en-US" sz="1400" smtClean="0">
                <a:latin typeface="Myriad Pro" charset="0"/>
                <a:sym typeface="Symbol" pitchFamily="18" charset="2"/>
              </a:rPr>
              <a:t>accelerate them, make H or He target.</a:t>
            </a:r>
          </a:p>
          <a:p>
            <a:r>
              <a:rPr lang="en-US" sz="1600" smtClean="0">
                <a:latin typeface="Myriad Pro" charset="0"/>
                <a:sym typeface="Symbol" pitchFamily="18" charset="2"/>
              </a:rPr>
              <a:t>Gaseous H</a:t>
            </a:r>
            <a:r>
              <a:rPr lang="en-US" sz="1600" baseline="-25000" smtClean="0">
                <a:latin typeface="Myriad Pro" charset="0"/>
                <a:sym typeface="Symbol" pitchFamily="18" charset="2"/>
              </a:rPr>
              <a:t>2</a:t>
            </a:r>
            <a:r>
              <a:rPr lang="en-US" sz="1600" smtClean="0">
                <a:latin typeface="Myriad Pro" charset="0"/>
                <a:sym typeface="Symbol" pitchFamily="18" charset="2"/>
              </a:rPr>
              <a:t> or He target</a:t>
            </a:r>
          </a:p>
          <a:p>
            <a:r>
              <a:rPr lang="en-US" sz="1600" smtClean="0">
                <a:latin typeface="Myriad Pro" charset="0"/>
                <a:sym typeface="Symbol" pitchFamily="18" charset="2"/>
              </a:rPr>
              <a:t>Detect recoils in coincidence with </a:t>
            </a:r>
            <a:r>
              <a:rPr lang="en-US" sz="1600" smtClean="0">
                <a:latin typeface="Symbol" pitchFamily="18" charset="2"/>
                <a:sym typeface="Symbol" pitchFamily="18" charset="2"/>
              </a:rPr>
              <a:t></a:t>
            </a:r>
            <a:r>
              <a:rPr lang="en-US" sz="1600" smtClean="0">
                <a:latin typeface="Myriad Pro" charset="0"/>
                <a:sym typeface="Symbol" pitchFamily="18" charset="2"/>
              </a:rPr>
              <a:t> rays</a:t>
            </a:r>
          </a:p>
          <a:p>
            <a:r>
              <a:rPr lang="en-US" sz="1600" smtClean="0">
                <a:latin typeface="Myriad Pro" charset="0"/>
                <a:sym typeface="Symbol" pitchFamily="18" charset="2"/>
              </a:rPr>
              <a:t>Measure stopping powers directly (required for </a:t>
            </a:r>
            <a:r>
              <a:rPr lang="en-US" sz="1600" smtClean="0">
                <a:latin typeface="Symbol" pitchFamily="18" charset="2"/>
                <a:sym typeface="Symbol" pitchFamily="18" charset="2"/>
              </a:rPr>
              <a:t></a:t>
            </a:r>
            <a:r>
              <a:rPr lang="en-US" sz="1600" smtClean="0">
                <a:latin typeface="Myriad Pro" charset="0"/>
                <a:sym typeface="Symbol" pitchFamily="18" charset="2"/>
              </a:rPr>
              <a:t>)</a:t>
            </a:r>
          </a:p>
          <a:p>
            <a:r>
              <a:rPr lang="en-US" sz="1600" smtClean="0">
                <a:latin typeface="Myriad Pro" charset="0"/>
                <a:sym typeface="Symbol" pitchFamily="18" charset="2"/>
              </a:rPr>
              <a:t>Change target thickness easily</a:t>
            </a:r>
          </a:p>
          <a:p>
            <a:r>
              <a:rPr lang="en-US" sz="1600" smtClean="0">
                <a:latin typeface="Myriad Pro" charset="0"/>
                <a:sym typeface="Symbol" pitchFamily="18" charset="2"/>
              </a:rPr>
              <a:t>Can make target </a:t>
            </a:r>
            <a:r>
              <a:rPr lang="ja-JP" altLang="en-US" sz="1600" smtClean="0">
                <a:latin typeface="Arial" pitchFamily="34" charset="0"/>
                <a:sym typeface="Symbol" pitchFamily="18" charset="2"/>
              </a:rPr>
              <a:t>‘</a:t>
            </a:r>
            <a:r>
              <a:rPr lang="en-US" altLang="ja-JP" sz="1600" smtClean="0">
                <a:latin typeface="Myriad Pro" charset="0"/>
                <a:sym typeface="Symbol" pitchFamily="18" charset="2"/>
              </a:rPr>
              <a:t>extended</a:t>
            </a:r>
            <a:r>
              <a:rPr lang="ja-JP" altLang="en-US" sz="1600" smtClean="0">
                <a:latin typeface="Arial" pitchFamily="34" charset="0"/>
                <a:sym typeface="Symbol" pitchFamily="18" charset="2"/>
              </a:rPr>
              <a:t>’</a:t>
            </a:r>
            <a:r>
              <a:rPr lang="en-US" altLang="ja-JP" sz="1600" smtClean="0">
                <a:latin typeface="Myriad Pro" charset="0"/>
                <a:sym typeface="Symbol" pitchFamily="18" charset="2"/>
              </a:rPr>
              <a:t> </a:t>
            </a:r>
          </a:p>
          <a:p>
            <a:pPr lvl="1"/>
            <a:r>
              <a:rPr lang="en-US" sz="1400" smtClean="0">
                <a:latin typeface="Myriad Pro" charset="0"/>
                <a:sym typeface="Symbol" pitchFamily="18" charset="2"/>
              </a:rPr>
              <a:t>(sensitivity to resonance position  resonance energy)</a:t>
            </a:r>
          </a:p>
          <a:p>
            <a:r>
              <a:rPr lang="en-US" sz="1600" smtClean="0">
                <a:latin typeface="Myriad Pro" charset="0"/>
                <a:sym typeface="Symbol" pitchFamily="18" charset="2"/>
              </a:rPr>
              <a:t>Target does not degrade over time</a:t>
            </a:r>
          </a:p>
          <a:p>
            <a:r>
              <a:rPr lang="en-US" sz="1600" smtClean="0">
                <a:latin typeface="Myriad Pro" charset="0"/>
              </a:rPr>
              <a:t>Target elastic scattering for normalization</a:t>
            </a:r>
          </a:p>
        </p:txBody>
      </p:sp>
      <p:pic>
        <p:nvPicPr>
          <p:cNvPr id="222212" name="Picture 1028" descr="c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4610" y="3114676"/>
            <a:ext cx="3187186" cy="2160587"/>
          </a:xfrm>
          <a:prstGeom prst="rect">
            <a:avLst/>
          </a:prstGeom>
          <a:noFill/>
          <a:ln w="9525">
            <a:solidFill>
              <a:schemeClr val="tx1"/>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grpSp>
        <p:nvGrpSpPr>
          <p:cNvPr id="29704" name="Group 1030"/>
          <p:cNvGrpSpPr>
            <a:grpSpLocks/>
          </p:cNvGrpSpPr>
          <p:nvPr/>
        </p:nvGrpSpPr>
        <p:grpSpPr bwMode="auto">
          <a:xfrm>
            <a:off x="234950" y="5585565"/>
            <a:ext cx="381000" cy="381000"/>
            <a:chOff x="4176" y="1200"/>
            <a:chExt cx="240" cy="240"/>
          </a:xfrm>
        </p:grpSpPr>
        <p:sp>
          <p:nvSpPr>
            <p:cNvPr id="222215" name="Oval 1031"/>
            <p:cNvSpPr>
              <a:spLocks noChangeArrowheads="1"/>
            </p:cNvSpPr>
            <p:nvPr/>
          </p:nvSpPr>
          <p:spPr bwMode="auto">
            <a:xfrm>
              <a:off x="4320"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nvGrpSpPr>
            <p:cNvPr id="29767" name="Group 1032"/>
            <p:cNvGrpSpPr>
              <a:grpSpLocks/>
            </p:cNvGrpSpPr>
            <p:nvPr/>
          </p:nvGrpSpPr>
          <p:grpSpPr bwMode="auto">
            <a:xfrm>
              <a:off x="4176" y="1200"/>
              <a:ext cx="240" cy="240"/>
              <a:chOff x="3744" y="1488"/>
              <a:chExt cx="240" cy="240"/>
            </a:xfrm>
          </p:grpSpPr>
          <p:sp>
            <p:nvSpPr>
              <p:cNvPr id="222217" name="Oval 1033"/>
              <p:cNvSpPr>
                <a:spLocks noChangeArrowheads="1"/>
              </p:cNvSpPr>
              <p:nvPr/>
            </p:nvSpPr>
            <p:spPr bwMode="auto">
              <a:xfrm>
                <a:off x="3840" y="158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nvGrpSpPr>
              <p:cNvPr id="29769" name="Group 1034"/>
              <p:cNvGrpSpPr>
                <a:grpSpLocks/>
              </p:cNvGrpSpPr>
              <p:nvPr/>
            </p:nvGrpSpPr>
            <p:grpSpPr bwMode="auto">
              <a:xfrm>
                <a:off x="3744" y="1488"/>
                <a:ext cx="240" cy="240"/>
                <a:chOff x="3600" y="1296"/>
                <a:chExt cx="240" cy="240"/>
              </a:xfrm>
            </p:grpSpPr>
            <p:sp>
              <p:nvSpPr>
                <p:cNvPr id="222219" name="Oval 1035"/>
                <p:cNvSpPr>
                  <a:spLocks noChangeArrowheads="1"/>
                </p:cNvSpPr>
                <p:nvPr/>
              </p:nvSpPr>
              <p:spPr bwMode="auto">
                <a:xfrm>
                  <a:off x="3600"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20" name="Oval 1036"/>
                <p:cNvSpPr>
                  <a:spLocks noChangeArrowheads="1"/>
                </p:cNvSpPr>
                <p:nvPr/>
              </p:nvSpPr>
              <p:spPr bwMode="auto">
                <a:xfrm>
                  <a:off x="3648" y="1296"/>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21" name="Oval 1037"/>
                <p:cNvSpPr>
                  <a:spLocks noChangeArrowheads="1"/>
                </p:cNvSpPr>
                <p:nvPr/>
              </p:nvSpPr>
              <p:spPr bwMode="auto">
                <a:xfrm>
                  <a:off x="3696" y="1296"/>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22" name="Oval 1038"/>
                <p:cNvSpPr>
                  <a:spLocks noChangeArrowheads="1"/>
                </p:cNvSpPr>
                <p:nvPr/>
              </p:nvSpPr>
              <p:spPr bwMode="auto">
                <a:xfrm>
                  <a:off x="3744" y="1392"/>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23" name="Oval 1039"/>
                <p:cNvSpPr>
                  <a:spLocks noChangeArrowheads="1"/>
                </p:cNvSpPr>
                <p:nvPr/>
              </p:nvSpPr>
              <p:spPr bwMode="auto">
                <a:xfrm>
                  <a:off x="3600" y="1392"/>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24" name="Oval 1040"/>
                <p:cNvSpPr>
                  <a:spLocks noChangeArrowheads="1"/>
                </p:cNvSpPr>
                <p:nvPr/>
              </p:nvSpPr>
              <p:spPr bwMode="auto">
                <a:xfrm>
                  <a:off x="3648" y="1440"/>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25" name="Oval 1041"/>
                <p:cNvSpPr>
                  <a:spLocks noChangeArrowheads="1"/>
                </p:cNvSpPr>
                <p:nvPr/>
              </p:nvSpPr>
              <p:spPr bwMode="auto">
                <a:xfrm>
                  <a:off x="3696" y="1440"/>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26" name="Oval 1042"/>
                <p:cNvSpPr>
                  <a:spLocks noChangeArrowheads="1"/>
                </p:cNvSpPr>
                <p:nvPr/>
              </p:nvSpPr>
              <p:spPr bwMode="auto">
                <a:xfrm>
                  <a:off x="3744"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27" name="Oval 1043"/>
                <p:cNvSpPr>
                  <a:spLocks noChangeArrowheads="1"/>
                </p:cNvSpPr>
                <p:nvPr/>
              </p:nvSpPr>
              <p:spPr bwMode="auto">
                <a:xfrm>
                  <a:off x="3648" y="1344"/>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grpSp>
      </p:grpSp>
      <p:grpSp>
        <p:nvGrpSpPr>
          <p:cNvPr id="29705" name="Group 1062"/>
          <p:cNvGrpSpPr>
            <a:grpSpLocks/>
          </p:cNvGrpSpPr>
          <p:nvPr/>
        </p:nvGrpSpPr>
        <p:grpSpPr bwMode="auto">
          <a:xfrm>
            <a:off x="3327400" y="5636365"/>
            <a:ext cx="381000" cy="381000"/>
            <a:chOff x="4176" y="1200"/>
            <a:chExt cx="240" cy="240"/>
          </a:xfrm>
        </p:grpSpPr>
        <p:sp>
          <p:nvSpPr>
            <p:cNvPr id="222247" name="Oval 1063"/>
            <p:cNvSpPr>
              <a:spLocks noChangeArrowheads="1"/>
            </p:cNvSpPr>
            <p:nvPr/>
          </p:nvSpPr>
          <p:spPr bwMode="auto">
            <a:xfrm>
              <a:off x="4320"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nvGrpSpPr>
            <p:cNvPr id="29754" name="Group 1064"/>
            <p:cNvGrpSpPr>
              <a:grpSpLocks/>
            </p:cNvGrpSpPr>
            <p:nvPr/>
          </p:nvGrpSpPr>
          <p:grpSpPr bwMode="auto">
            <a:xfrm>
              <a:off x="4176" y="1200"/>
              <a:ext cx="240" cy="240"/>
              <a:chOff x="3744" y="1488"/>
              <a:chExt cx="240" cy="240"/>
            </a:xfrm>
          </p:grpSpPr>
          <p:sp>
            <p:nvSpPr>
              <p:cNvPr id="222249" name="Oval 1065"/>
              <p:cNvSpPr>
                <a:spLocks noChangeArrowheads="1"/>
              </p:cNvSpPr>
              <p:nvPr/>
            </p:nvSpPr>
            <p:spPr bwMode="auto">
              <a:xfrm>
                <a:off x="3840" y="158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nvGrpSpPr>
              <p:cNvPr id="29756" name="Group 1066"/>
              <p:cNvGrpSpPr>
                <a:grpSpLocks/>
              </p:cNvGrpSpPr>
              <p:nvPr/>
            </p:nvGrpSpPr>
            <p:grpSpPr bwMode="auto">
              <a:xfrm>
                <a:off x="3744" y="1488"/>
                <a:ext cx="240" cy="240"/>
                <a:chOff x="3600" y="1296"/>
                <a:chExt cx="240" cy="240"/>
              </a:xfrm>
            </p:grpSpPr>
            <p:sp>
              <p:nvSpPr>
                <p:cNvPr id="222251" name="Oval 1067"/>
                <p:cNvSpPr>
                  <a:spLocks noChangeArrowheads="1"/>
                </p:cNvSpPr>
                <p:nvPr/>
              </p:nvSpPr>
              <p:spPr bwMode="auto">
                <a:xfrm>
                  <a:off x="3600"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52" name="Oval 1068"/>
                <p:cNvSpPr>
                  <a:spLocks noChangeArrowheads="1"/>
                </p:cNvSpPr>
                <p:nvPr/>
              </p:nvSpPr>
              <p:spPr bwMode="auto">
                <a:xfrm>
                  <a:off x="3648" y="1296"/>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53" name="Oval 1069"/>
                <p:cNvSpPr>
                  <a:spLocks noChangeArrowheads="1"/>
                </p:cNvSpPr>
                <p:nvPr/>
              </p:nvSpPr>
              <p:spPr bwMode="auto">
                <a:xfrm>
                  <a:off x="3696" y="1296"/>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54" name="Oval 1070"/>
                <p:cNvSpPr>
                  <a:spLocks noChangeArrowheads="1"/>
                </p:cNvSpPr>
                <p:nvPr/>
              </p:nvSpPr>
              <p:spPr bwMode="auto">
                <a:xfrm>
                  <a:off x="3744" y="1392"/>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55" name="Oval 1071"/>
                <p:cNvSpPr>
                  <a:spLocks noChangeArrowheads="1"/>
                </p:cNvSpPr>
                <p:nvPr/>
              </p:nvSpPr>
              <p:spPr bwMode="auto">
                <a:xfrm>
                  <a:off x="3600" y="1392"/>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56" name="Oval 1072"/>
                <p:cNvSpPr>
                  <a:spLocks noChangeArrowheads="1"/>
                </p:cNvSpPr>
                <p:nvPr/>
              </p:nvSpPr>
              <p:spPr bwMode="auto">
                <a:xfrm>
                  <a:off x="3648" y="1440"/>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57" name="Oval 1073"/>
                <p:cNvSpPr>
                  <a:spLocks noChangeArrowheads="1"/>
                </p:cNvSpPr>
                <p:nvPr/>
              </p:nvSpPr>
              <p:spPr bwMode="auto">
                <a:xfrm>
                  <a:off x="3696" y="1440"/>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58" name="Oval 1074"/>
                <p:cNvSpPr>
                  <a:spLocks noChangeArrowheads="1"/>
                </p:cNvSpPr>
                <p:nvPr/>
              </p:nvSpPr>
              <p:spPr bwMode="auto">
                <a:xfrm>
                  <a:off x="3744"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59" name="Oval 1075"/>
                <p:cNvSpPr>
                  <a:spLocks noChangeArrowheads="1"/>
                </p:cNvSpPr>
                <p:nvPr/>
              </p:nvSpPr>
              <p:spPr bwMode="auto">
                <a:xfrm>
                  <a:off x="3648" y="1344"/>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grpSp>
      </p:grpSp>
      <p:sp>
        <p:nvSpPr>
          <p:cNvPr id="222260" name="Freeform 1076"/>
          <p:cNvSpPr>
            <a:spLocks/>
          </p:cNvSpPr>
          <p:nvPr/>
        </p:nvSpPr>
        <p:spPr bwMode="auto">
          <a:xfrm rot="12290396">
            <a:off x="3670300" y="4988665"/>
            <a:ext cx="228600" cy="609600"/>
          </a:xfrm>
          <a:custGeom>
            <a:avLst/>
            <a:gdLst>
              <a:gd name="T0" fmla="*/ 114300 w 672"/>
              <a:gd name="T1" fmla="*/ 0 h 864"/>
              <a:gd name="T2" fmla="*/ 16329 w 672"/>
              <a:gd name="T3" fmla="*/ 67733 h 864"/>
              <a:gd name="T4" fmla="*/ 212271 w 672"/>
              <a:gd name="T5" fmla="*/ 135467 h 864"/>
              <a:gd name="T6" fmla="*/ 16329 w 672"/>
              <a:gd name="T7" fmla="*/ 203200 h 864"/>
              <a:gd name="T8" fmla="*/ 212271 w 672"/>
              <a:gd name="T9" fmla="*/ 270933 h 864"/>
              <a:gd name="T10" fmla="*/ 16329 w 672"/>
              <a:gd name="T11" fmla="*/ 338667 h 864"/>
              <a:gd name="T12" fmla="*/ 212271 w 672"/>
              <a:gd name="T13" fmla="*/ 406400 h 864"/>
              <a:gd name="T14" fmla="*/ 16329 w 672"/>
              <a:gd name="T15" fmla="*/ 474133 h 864"/>
              <a:gd name="T16" fmla="*/ 212271 w 672"/>
              <a:gd name="T17" fmla="*/ 541867 h 864"/>
              <a:gd name="T18" fmla="*/ 114300 w 672"/>
              <a:gd name="T19" fmla="*/ 60960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2" h="864">
                <a:moveTo>
                  <a:pt x="336" y="0"/>
                </a:moveTo>
                <a:cubicBezTo>
                  <a:pt x="168" y="32"/>
                  <a:pt x="0" y="64"/>
                  <a:pt x="48" y="96"/>
                </a:cubicBezTo>
                <a:cubicBezTo>
                  <a:pt x="96" y="128"/>
                  <a:pt x="624" y="160"/>
                  <a:pt x="624" y="192"/>
                </a:cubicBezTo>
                <a:cubicBezTo>
                  <a:pt x="624" y="224"/>
                  <a:pt x="48" y="256"/>
                  <a:pt x="48" y="288"/>
                </a:cubicBezTo>
                <a:cubicBezTo>
                  <a:pt x="48" y="320"/>
                  <a:pt x="624" y="352"/>
                  <a:pt x="624" y="384"/>
                </a:cubicBezTo>
                <a:cubicBezTo>
                  <a:pt x="624" y="416"/>
                  <a:pt x="48" y="448"/>
                  <a:pt x="48" y="480"/>
                </a:cubicBezTo>
                <a:cubicBezTo>
                  <a:pt x="48" y="512"/>
                  <a:pt x="624" y="544"/>
                  <a:pt x="624" y="576"/>
                </a:cubicBezTo>
                <a:cubicBezTo>
                  <a:pt x="624" y="608"/>
                  <a:pt x="48" y="640"/>
                  <a:pt x="48" y="672"/>
                </a:cubicBezTo>
                <a:cubicBezTo>
                  <a:pt x="48" y="704"/>
                  <a:pt x="576" y="736"/>
                  <a:pt x="624" y="768"/>
                </a:cubicBezTo>
                <a:cubicBezTo>
                  <a:pt x="672" y="800"/>
                  <a:pt x="504" y="832"/>
                  <a:pt x="336" y="864"/>
                </a:cubicBezTo>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CA"/>
          </a:p>
        </p:txBody>
      </p:sp>
      <p:sp>
        <p:nvSpPr>
          <p:cNvPr id="222261" name="Line 1077"/>
          <p:cNvSpPr>
            <a:spLocks noChangeShapeType="1"/>
          </p:cNvSpPr>
          <p:nvPr/>
        </p:nvSpPr>
        <p:spPr bwMode="auto">
          <a:xfrm flipH="1">
            <a:off x="3289300" y="6093565"/>
            <a:ext cx="114300" cy="2286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ヒラギノ角ゴ Pro W3" charset="0"/>
              <a:cs typeface="ヒラギノ角ゴ Pro W3" charset="0"/>
            </a:endParaRPr>
          </a:p>
        </p:txBody>
      </p:sp>
      <p:grpSp>
        <p:nvGrpSpPr>
          <p:cNvPr id="29708" name="Group 1079"/>
          <p:cNvGrpSpPr>
            <a:grpSpLocks/>
          </p:cNvGrpSpPr>
          <p:nvPr/>
        </p:nvGrpSpPr>
        <p:grpSpPr bwMode="auto">
          <a:xfrm>
            <a:off x="4697413" y="5669702"/>
            <a:ext cx="381000" cy="381000"/>
            <a:chOff x="4176" y="1200"/>
            <a:chExt cx="240" cy="240"/>
          </a:xfrm>
        </p:grpSpPr>
        <p:sp>
          <p:nvSpPr>
            <p:cNvPr id="222264" name="Oval 1080"/>
            <p:cNvSpPr>
              <a:spLocks noChangeArrowheads="1"/>
            </p:cNvSpPr>
            <p:nvPr/>
          </p:nvSpPr>
          <p:spPr bwMode="auto">
            <a:xfrm>
              <a:off x="4320"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nvGrpSpPr>
            <p:cNvPr id="29741" name="Group 1081"/>
            <p:cNvGrpSpPr>
              <a:grpSpLocks/>
            </p:cNvGrpSpPr>
            <p:nvPr/>
          </p:nvGrpSpPr>
          <p:grpSpPr bwMode="auto">
            <a:xfrm>
              <a:off x="4176" y="1200"/>
              <a:ext cx="240" cy="240"/>
              <a:chOff x="3744" y="1488"/>
              <a:chExt cx="240" cy="240"/>
            </a:xfrm>
          </p:grpSpPr>
          <p:sp>
            <p:nvSpPr>
              <p:cNvPr id="222266" name="Oval 1082"/>
              <p:cNvSpPr>
                <a:spLocks noChangeArrowheads="1"/>
              </p:cNvSpPr>
              <p:nvPr/>
            </p:nvSpPr>
            <p:spPr bwMode="auto">
              <a:xfrm>
                <a:off x="3840" y="158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nvGrpSpPr>
              <p:cNvPr id="29743" name="Group 1083"/>
              <p:cNvGrpSpPr>
                <a:grpSpLocks/>
              </p:cNvGrpSpPr>
              <p:nvPr/>
            </p:nvGrpSpPr>
            <p:grpSpPr bwMode="auto">
              <a:xfrm>
                <a:off x="3744" y="1488"/>
                <a:ext cx="240" cy="240"/>
                <a:chOff x="3600" y="1296"/>
                <a:chExt cx="240" cy="240"/>
              </a:xfrm>
            </p:grpSpPr>
            <p:sp>
              <p:nvSpPr>
                <p:cNvPr id="222268" name="Oval 1084"/>
                <p:cNvSpPr>
                  <a:spLocks noChangeArrowheads="1"/>
                </p:cNvSpPr>
                <p:nvPr/>
              </p:nvSpPr>
              <p:spPr bwMode="auto">
                <a:xfrm>
                  <a:off x="3600"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69" name="Oval 1085"/>
                <p:cNvSpPr>
                  <a:spLocks noChangeArrowheads="1"/>
                </p:cNvSpPr>
                <p:nvPr/>
              </p:nvSpPr>
              <p:spPr bwMode="auto">
                <a:xfrm>
                  <a:off x="3648" y="1296"/>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70" name="Oval 1086"/>
                <p:cNvSpPr>
                  <a:spLocks noChangeArrowheads="1"/>
                </p:cNvSpPr>
                <p:nvPr/>
              </p:nvSpPr>
              <p:spPr bwMode="auto">
                <a:xfrm>
                  <a:off x="3696" y="1296"/>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71" name="Oval 1087"/>
                <p:cNvSpPr>
                  <a:spLocks noChangeArrowheads="1"/>
                </p:cNvSpPr>
                <p:nvPr/>
              </p:nvSpPr>
              <p:spPr bwMode="auto">
                <a:xfrm>
                  <a:off x="3744" y="1392"/>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72" name="Oval 1088"/>
                <p:cNvSpPr>
                  <a:spLocks noChangeArrowheads="1"/>
                </p:cNvSpPr>
                <p:nvPr/>
              </p:nvSpPr>
              <p:spPr bwMode="auto">
                <a:xfrm>
                  <a:off x="3600" y="1392"/>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73" name="Oval 1089"/>
                <p:cNvSpPr>
                  <a:spLocks noChangeArrowheads="1"/>
                </p:cNvSpPr>
                <p:nvPr/>
              </p:nvSpPr>
              <p:spPr bwMode="auto">
                <a:xfrm>
                  <a:off x="3648" y="1440"/>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74" name="Oval 1090"/>
                <p:cNvSpPr>
                  <a:spLocks noChangeArrowheads="1"/>
                </p:cNvSpPr>
                <p:nvPr/>
              </p:nvSpPr>
              <p:spPr bwMode="auto">
                <a:xfrm>
                  <a:off x="3696" y="1440"/>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75" name="Oval 1091"/>
                <p:cNvSpPr>
                  <a:spLocks noChangeArrowheads="1"/>
                </p:cNvSpPr>
                <p:nvPr/>
              </p:nvSpPr>
              <p:spPr bwMode="auto">
                <a:xfrm>
                  <a:off x="3744"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76" name="Oval 1092"/>
                <p:cNvSpPr>
                  <a:spLocks noChangeArrowheads="1"/>
                </p:cNvSpPr>
                <p:nvPr/>
              </p:nvSpPr>
              <p:spPr bwMode="auto">
                <a:xfrm>
                  <a:off x="3648" y="1344"/>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grpSp>
      </p:grpSp>
      <p:sp>
        <p:nvSpPr>
          <p:cNvPr id="222277" name="Freeform 1093"/>
          <p:cNvSpPr>
            <a:spLocks/>
          </p:cNvSpPr>
          <p:nvPr/>
        </p:nvSpPr>
        <p:spPr bwMode="auto">
          <a:xfrm rot="12290396">
            <a:off x="5040313" y="5022002"/>
            <a:ext cx="228600" cy="609600"/>
          </a:xfrm>
          <a:custGeom>
            <a:avLst/>
            <a:gdLst>
              <a:gd name="T0" fmla="*/ 114300 w 672"/>
              <a:gd name="T1" fmla="*/ 0 h 864"/>
              <a:gd name="T2" fmla="*/ 16329 w 672"/>
              <a:gd name="T3" fmla="*/ 67733 h 864"/>
              <a:gd name="T4" fmla="*/ 212271 w 672"/>
              <a:gd name="T5" fmla="*/ 135467 h 864"/>
              <a:gd name="T6" fmla="*/ 16329 w 672"/>
              <a:gd name="T7" fmla="*/ 203200 h 864"/>
              <a:gd name="T8" fmla="*/ 212271 w 672"/>
              <a:gd name="T9" fmla="*/ 270933 h 864"/>
              <a:gd name="T10" fmla="*/ 16329 w 672"/>
              <a:gd name="T11" fmla="*/ 338667 h 864"/>
              <a:gd name="T12" fmla="*/ 212271 w 672"/>
              <a:gd name="T13" fmla="*/ 406400 h 864"/>
              <a:gd name="T14" fmla="*/ 16329 w 672"/>
              <a:gd name="T15" fmla="*/ 474133 h 864"/>
              <a:gd name="T16" fmla="*/ 212271 w 672"/>
              <a:gd name="T17" fmla="*/ 541867 h 864"/>
              <a:gd name="T18" fmla="*/ 114300 w 672"/>
              <a:gd name="T19" fmla="*/ 60960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2" h="864">
                <a:moveTo>
                  <a:pt x="336" y="0"/>
                </a:moveTo>
                <a:cubicBezTo>
                  <a:pt x="168" y="32"/>
                  <a:pt x="0" y="64"/>
                  <a:pt x="48" y="96"/>
                </a:cubicBezTo>
                <a:cubicBezTo>
                  <a:pt x="96" y="128"/>
                  <a:pt x="624" y="160"/>
                  <a:pt x="624" y="192"/>
                </a:cubicBezTo>
                <a:cubicBezTo>
                  <a:pt x="624" y="224"/>
                  <a:pt x="48" y="256"/>
                  <a:pt x="48" y="288"/>
                </a:cubicBezTo>
                <a:cubicBezTo>
                  <a:pt x="48" y="320"/>
                  <a:pt x="624" y="352"/>
                  <a:pt x="624" y="384"/>
                </a:cubicBezTo>
                <a:cubicBezTo>
                  <a:pt x="624" y="416"/>
                  <a:pt x="48" y="448"/>
                  <a:pt x="48" y="480"/>
                </a:cubicBezTo>
                <a:cubicBezTo>
                  <a:pt x="48" y="512"/>
                  <a:pt x="624" y="544"/>
                  <a:pt x="624" y="576"/>
                </a:cubicBezTo>
                <a:cubicBezTo>
                  <a:pt x="624" y="608"/>
                  <a:pt x="48" y="640"/>
                  <a:pt x="48" y="672"/>
                </a:cubicBezTo>
                <a:cubicBezTo>
                  <a:pt x="48" y="704"/>
                  <a:pt x="576" y="736"/>
                  <a:pt x="624" y="768"/>
                </a:cubicBezTo>
                <a:cubicBezTo>
                  <a:pt x="672" y="800"/>
                  <a:pt x="504" y="832"/>
                  <a:pt x="336" y="864"/>
                </a:cubicBezTo>
              </a:path>
            </a:pathLst>
          </a:custGeom>
          <a:noFill/>
          <a:ln w="12700"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endParaRPr lang="en-CA"/>
          </a:p>
        </p:txBody>
      </p:sp>
      <p:sp>
        <p:nvSpPr>
          <p:cNvPr id="222278" name="Line 1094"/>
          <p:cNvSpPr>
            <a:spLocks noChangeShapeType="1"/>
          </p:cNvSpPr>
          <p:nvPr/>
        </p:nvSpPr>
        <p:spPr bwMode="auto">
          <a:xfrm>
            <a:off x="5154613" y="5898302"/>
            <a:ext cx="3733800" cy="1524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ヒラギノ角ゴ Pro W3" charset="0"/>
              <a:cs typeface="ヒラギノ角ゴ Pro W3" charset="0"/>
            </a:endParaRPr>
          </a:p>
        </p:txBody>
      </p:sp>
      <p:sp>
        <p:nvSpPr>
          <p:cNvPr id="222279" name="Line 1095"/>
          <p:cNvSpPr>
            <a:spLocks noChangeShapeType="1"/>
          </p:cNvSpPr>
          <p:nvPr/>
        </p:nvSpPr>
        <p:spPr bwMode="auto">
          <a:xfrm>
            <a:off x="5154613" y="5898302"/>
            <a:ext cx="37338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pPr>
              <a:defRPr/>
            </a:pPr>
            <a:endParaRPr lang="en-US">
              <a:latin typeface="Arial" charset="0"/>
              <a:ea typeface="ヒラギノ角ゴ Pro W3" charset="0"/>
              <a:cs typeface="ヒラギノ角ゴ Pro W3" charset="0"/>
            </a:endParaRPr>
          </a:p>
        </p:txBody>
      </p:sp>
      <p:pic>
        <p:nvPicPr>
          <p:cNvPr id="222281" name="Picture 109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2550" y="1334596"/>
            <a:ext cx="3848100" cy="593725"/>
          </a:xfrm>
          <a:prstGeom prst="rect">
            <a:avLst/>
          </a:prstGeom>
          <a:noFill/>
          <a:ln w="9525">
            <a:solidFill>
              <a:schemeClr val="tx1"/>
            </a:solidFill>
            <a:miter lim="800000"/>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pic>
      <p:sp>
        <p:nvSpPr>
          <p:cNvPr id="222283" name="Oval 1099"/>
          <p:cNvSpPr>
            <a:spLocks noChangeArrowheads="1"/>
          </p:cNvSpPr>
          <p:nvPr/>
        </p:nvSpPr>
        <p:spPr bwMode="auto">
          <a:xfrm>
            <a:off x="7359650" y="1556846"/>
            <a:ext cx="346075" cy="219075"/>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84" name="Oval 1100"/>
          <p:cNvSpPr>
            <a:spLocks noChangeArrowheads="1"/>
          </p:cNvSpPr>
          <p:nvPr/>
        </p:nvSpPr>
        <p:spPr bwMode="auto">
          <a:xfrm>
            <a:off x="8620125" y="1437783"/>
            <a:ext cx="346075" cy="219075"/>
          </a:xfrm>
          <a:prstGeom prst="ellipse">
            <a:avLst/>
          </a:pr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87" name="Text Box 1103"/>
          <p:cNvSpPr txBox="1">
            <a:spLocks noChangeArrowheads="1"/>
          </p:cNvSpPr>
          <p:nvPr/>
        </p:nvSpPr>
        <p:spPr bwMode="auto">
          <a:xfrm>
            <a:off x="5532438" y="2012950"/>
            <a:ext cx="3368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200">
                <a:latin typeface="Arial" charset="0"/>
                <a:ea typeface="ヒラギノ角ゴ Pro W3" charset="0"/>
                <a:cs typeface="ヒラギノ角ゴ Pro W3" charset="0"/>
              </a:rPr>
              <a:t>Thick target yield function in inverse kinematics</a:t>
            </a:r>
          </a:p>
        </p:txBody>
      </p:sp>
      <p:sp>
        <p:nvSpPr>
          <p:cNvPr id="222289" name="Oval 1105"/>
          <p:cNvSpPr>
            <a:spLocks noChangeArrowheads="1"/>
          </p:cNvSpPr>
          <p:nvPr/>
        </p:nvSpPr>
        <p:spPr bwMode="auto">
          <a:xfrm>
            <a:off x="1116013" y="5714152"/>
            <a:ext cx="134937" cy="144463"/>
          </a:xfrm>
          <a:prstGeom prst="ellipse">
            <a:avLst/>
          </a:prstGeom>
          <a:solidFill>
            <a:srgbClr val="FD291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nvGrpSpPr>
          <p:cNvPr id="29719" name="Group 1045"/>
          <p:cNvGrpSpPr>
            <a:grpSpLocks/>
          </p:cNvGrpSpPr>
          <p:nvPr/>
        </p:nvGrpSpPr>
        <p:grpSpPr bwMode="auto">
          <a:xfrm>
            <a:off x="2165350" y="5595090"/>
            <a:ext cx="381000" cy="381000"/>
            <a:chOff x="4176" y="1200"/>
            <a:chExt cx="240" cy="240"/>
          </a:xfrm>
        </p:grpSpPr>
        <p:sp>
          <p:nvSpPr>
            <p:cNvPr id="222230" name="Oval 1046"/>
            <p:cNvSpPr>
              <a:spLocks noChangeArrowheads="1"/>
            </p:cNvSpPr>
            <p:nvPr/>
          </p:nvSpPr>
          <p:spPr bwMode="auto">
            <a:xfrm>
              <a:off x="4320"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nvGrpSpPr>
            <p:cNvPr id="29728" name="Group 1047"/>
            <p:cNvGrpSpPr>
              <a:grpSpLocks/>
            </p:cNvGrpSpPr>
            <p:nvPr/>
          </p:nvGrpSpPr>
          <p:grpSpPr bwMode="auto">
            <a:xfrm>
              <a:off x="4176" y="1200"/>
              <a:ext cx="240" cy="240"/>
              <a:chOff x="3744" y="1488"/>
              <a:chExt cx="240" cy="240"/>
            </a:xfrm>
          </p:grpSpPr>
          <p:sp>
            <p:nvSpPr>
              <p:cNvPr id="222232" name="Oval 1048"/>
              <p:cNvSpPr>
                <a:spLocks noChangeArrowheads="1"/>
              </p:cNvSpPr>
              <p:nvPr/>
            </p:nvSpPr>
            <p:spPr bwMode="auto">
              <a:xfrm>
                <a:off x="3840" y="158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nvGrpSpPr>
              <p:cNvPr id="29730" name="Group 1049"/>
              <p:cNvGrpSpPr>
                <a:grpSpLocks/>
              </p:cNvGrpSpPr>
              <p:nvPr/>
            </p:nvGrpSpPr>
            <p:grpSpPr bwMode="auto">
              <a:xfrm>
                <a:off x="3744" y="1488"/>
                <a:ext cx="240" cy="240"/>
                <a:chOff x="3600" y="1296"/>
                <a:chExt cx="240" cy="240"/>
              </a:xfrm>
            </p:grpSpPr>
            <p:sp>
              <p:nvSpPr>
                <p:cNvPr id="222234" name="Oval 1050"/>
                <p:cNvSpPr>
                  <a:spLocks noChangeArrowheads="1"/>
                </p:cNvSpPr>
                <p:nvPr/>
              </p:nvSpPr>
              <p:spPr bwMode="auto">
                <a:xfrm>
                  <a:off x="3600"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35" name="Oval 1051"/>
                <p:cNvSpPr>
                  <a:spLocks noChangeArrowheads="1"/>
                </p:cNvSpPr>
                <p:nvPr/>
              </p:nvSpPr>
              <p:spPr bwMode="auto">
                <a:xfrm>
                  <a:off x="3648" y="1296"/>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36" name="Oval 1052"/>
                <p:cNvSpPr>
                  <a:spLocks noChangeArrowheads="1"/>
                </p:cNvSpPr>
                <p:nvPr/>
              </p:nvSpPr>
              <p:spPr bwMode="auto">
                <a:xfrm>
                  <a:off x="3696" y="1296"/>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37" name="Oval 1053"/>
                <p:cNvSpPr>
                  <a:spLocks noChangeArrowheads="1"/>
                </p:cNvSpPr>
                <p:nvPr/>
              </p:nvSpPr>
              <p:spPr bwMode="auto">
                <a:xfrm>
                  <a:off x="3744" y="1392"/>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38" name="Oval 1054"/>
                <p:cNvSpPr>
                  <a:spLocks noChangeArrowheads="1"/>
                </p:cNvSpPr>
                <p:nvPr/>
              </p:nvSpPr>
              <p:spPr bwMode="auto">
                <a:xfrm>
                  <a:off x="3600" y="1392"/>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39" name="Oval 1055"/>
                <p:cNvSpPr>
                  <a:spLocks noChangeArrowheads="1"/>
                </p:cNvSpPr>
                <p:nvPr/>
              </p:nvSpPr>
              <p:spPr bwMode="auto">
                <a:xfrm>
                  <a:off x="3648" y="1440"/>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40" name="Oval 1056"/>
                <p:cNvSpPr>
                  <a:spLocks noChangeArrowheads="1"/>
                </p:cNvSpPr>
                <p:nvPr/>
              </p:nvSpPr>
              <p:spPr bwMode="auto">
                <a:xfrm>
                  <a:off x="3696" y="1440"/>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41" name="Oval 1057"/>
                <p:cNvSpPr>
                  <a:spLocks noChangeArrowheads="1"/>
                </p:cNvSpPr>
                <p:nvPr/>
              </p:nvSpPr>
              <p:spPr bwMode="auto">
                <a:xfrm>
                  <a:off x="3744" y="1344"/>
                  <a:ext cx="96" cy="96"/>
                </a:xfrm>
                <a:prstGeom prst="ellipse">
                  <a:avLst/>
                </a:prstGeom>
                <a:solidFill>
                  <a:srgbClr val="FD2919"/>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42" name="Oval 1058"/>
                <p:cNvSpPr>
                  <a:spLocks noChangeArrowheads="1"/>
                </p:cNvSpPr>
                <p:nvPr/>
              </p:nvSpPr>
              <p:spPr bwMode="auto">
                <a:xfrm>
                  <a:off x="3648" y="1344"/>
                  <a:ext cx="96" cy="96"/>
                </a:xfrm>
                <a:prstGeom prst="ellipse">
                  <a:avLst/>
                </a:prstGeom>
                <a:solidFill>
                  <a:schemeClr val="folHlink"/>
                </a:solidFill>
                <a:ln w="9525">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grpSp>
        </p:grpSp>
      </p:grpSp>
      <p:sp>
        <p:nvSpPr>
          <p:cNvPr id="222243" name="Oval 1059"/>
          <p:cNvSpPr>
            <a:spLocks noChangeArrowheads="1"/>
          </p:cNvSpPr>
          <p:nvPr/>
        </p:nvSpPr>
        <p:spPr bwMode="auto">
          <a:xfrm>
            <a:off x="2089150" y="5518890"/>
            <a:ext cx="533400" cy="5334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44" name="Oval 1060"/>
          <p:cNvSpPr>
            <a:spLocks noChangeArrowheads="1"/>
          </p:cNvSpPr>
          <p:nvPr/>
        </p:nvSpPr>
        <p:spPr bwMode="auto">
          <a:xfrm>
            <a:off x="2012950" y="5442690"/>
            <a:ext cx="685800" cy="685800"/>
          </a:xfrm>
          <a:prstGeom prst="ellipse">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95" name="Oval 1111"/>
          <p:cNvSpPr>
            <a:spLocks noChangeArrowheads="1"/>
          </p:cNvSpPr>
          <p:nvPr/>
        </p:nvSpPr>
        <p:spPr bwMode="auto">
          <a:xfrm>
            <a:off x="2190750" y="5688752"/>
            <a:ext cx="134938" cy="144463"/>
          </a:xfrm>
          <a:prstGeom prst="ellipse">
            <a:avLst/>
          </a:prstGeom>
          <a:solidFill>
            <a:srgbClr val="FD291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96" name="Oval 1112"/>
          <p:cNvSpPr>
            <a:spLocks noChangeArrowheads="1"/>
          </p:cNvSpPr>
          <p:nvPr/>
        </p:nvSpPr>
        <p:spPr bwMode="auto">
          <a:xfrm>
            <a:off x="2360613" y="5841152"/>
            <a:ext cx="134937" cy="144463"/>
          </a:xfrm>
          <a:prstGeom prst="ellipse">
            <a:avLst/>
          </a:prstGeom>
          <a:solidFill>
            <a:srgbClr val="FD291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299" name="Line 1115"/>
          <p:cNvSpPr>
            <a:spLocks noChangeShapeType="1"/>
          </p:cNvSpPr>
          <p:nvPr/>
        </p:nvSpPr>
        <p:spPr bwMode="auto">
          <a:xfrm>
            <a:off x="617538" y="5779240"/>
            <a:ext cx="2635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302" name="Line 1118"/>
          <p:cNvSpPr>
            <a:spLocks noChangeShapeType="1"/>
          </p:cNvSpPr>
          <p:nvPr/>
        </p:nvSpPr>
        <p:spPr bwMode="auto">
          <a:xfrm flipV="1">
            <a:off x="7586663" y="3733800"/>
            <a:ext cx="0" cy="1262063"/>
          </a:xfrm>
          <a:prstGeom prst="line">
            <a:avLst/>
          </a:prstGeom>
          <a:noFill/>
          <a:ln w="254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ヒラギノ角ゴ Pro W3" charset="0"/>
              <a:cs typeface="ヒラギノ角ゴ Pro W3" charset="0"/>
            </a:endParaRPr>
          </a:p>
        </p:txBody>
      </p:sp>
      <p:sp>
        <p:nvSpPr>
          <p:cNvPr id="222303" name="Text Box 1119"/>
          <p:cNvSpPr txBox="1">
            <a:spLocks noChangeArrowheads="1"/>
          </p:cNvSpPr>
          <p:nvPr/>
        </p:nvSpPr>
        <p:spPr bwMode="auto">
          <a:xfrm>
            <a:off x="193185" y="4341712"/>
            <a:ext cx="4849813"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spcBef>
                <a:spcPct val="50000"/>
              </a:spcBef>
              <a:defRPr/>
            </a:pPr>
            <a:r>
              <a:rPr lang="en-US" sz="1400" dirty="0">
                <a:latin typeface="Arial" charset="0"/>
                <a:ea typeface="ヒラギノ角ゴ Pro W3" charset="0"/>
                <a:cs typeface="ヒラギノ角ゴ Pro W3" charset="0"/>
              </a:rPr>
              <a:t>Max recoil angle </a:t>
            </a:r>
            <a:r>
              <a:rPr lang="en-US" sz="1400" dirty="0">
                <a:latin typeface="Arial" charset="0"/>
                <a:ea typeface="ヒラギノ角ゴ Pro W3" charset="0"/>
                <a:cs typeface="ヒラギノ角ゴ Pro W3" charset="0"/>
                <a:sym typeface="Symbol" charset="0"/>
              </a:rPr>
              <a:t> kinematics &amp; decay scheme</a:t>
            </a:r>
          </a:p>
          <a:p>
            <a:pPr>
              <a:spcBef>
                <a:spcPct val="50000"/>
              </a:spcBef>
              <a:defRPr/>
            </a:pPr>
            <a:r>
              <a:rPr lang="en-US" sz="1400" dirty="0">
                <a:latin typeface="Arial" charset="0"/>
                <a:ea typeface="ヒラギノ角ゴ Pro W3" charset="0"/>
                <a:cs typeface="ヒラギノ角ゴ Pro W3" charset="0"/>
                <a:sym typeface="Symbol" charset="0"/>
              </a:rPr>
              <a:t>Need recoil separator with full acceptance </a:t>
            </a:r>
            <a:r>
              <a:rPr lang="en-US" sz="1400" i="1" dirty="0">
                <a:latin typeface="Arial" charset="0"/>
                <a:ea typeface="ヒラギノ角ゴ Pro W3" charset="0"/>
                <a:cs typeface="ヒラギノ角ゴ Pro W3" charset="0"/>
                <a:sym typeface="Symbol" charset="0"/>
              </a:rPr>
              <a:t>and </a:t>
            </a:r>
            <a:r>
              <a:rPr lang="en-US" sz="1400" dirty="0">
                <a:latin typeface="Arial" charset="0"/>
                <a:ea typeface="ヒラギノ角ゴ Pro W3" charset="0"/>
                <a:cs typeface="ヒラギノ角ゴ Pro W3" charset="0"/>
                <a:sym typeface="Symbol" charset="0"/>
              </a:rPr>
              <a:t>high beam suppression</a:t>
            </a:r>
            <a:endParaRPr lang="en-US" sz="14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66566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2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83" grpId="0" animBg="1"/>
      <p:bldP spid="22228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000" smtClean="0">
                <a:solidFill>
                  <a:srgbClr val="113F7C"/>
                </a:solidFill>
              </a:rPr>
              <a:t>02/09/2012</a:t>
            </a:r>
            <a:endParaRPr lang="en-US" sz="1000">
              <a:solidFill>
                <a:srgbClr val="113F7C"/>
              </a:solidFill>
            </a:endParaRPr>
          </a:p>
        </p:txBody>
      </p:sp>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CA" sz="1000" smtClean="0">
                <a:solidFill>
                  <a:srgbClr val="113F7C"/>
                </a:solidFill>
              </a:rPr>
              <a:t>TRIUMF  Nuclear Astrophysics  -  Bad Honnef 2012</a:t>
            </a:r>
            <a:endParaRPr lang="en-US" sz="1000" smtClean="0">
              <a:solidFill>
                <a:srgbClr val="113F7C"/>
              </a:solidFill>
            </a:endParaRPr>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fld id="{5392D0C4-DF59-4F6F-B77C-A404F86C3AC0}" type="slidenum">
              <a:rPr lang="en-US" sz="1000">
                <a:solidFill>
                  <a:srgbClr val="113F7C"/>
                </a:solidFill>
              </a:rPr>
              <a:pPr eaLnBrk="1" hangingPunct="1"/>
              <a:t>17</a:t>
            </a:fld>
            <a:endParaRPr lang="en-US" sz="1000">
              <a:solidFill>
                <a:srgbClr val="113F7C"/>
              </a:solidFill>
            </a:endParaRPr>
          </a:p>
        </p:txBody>
      </p:sp>
      <p:pic>
        <p:nvPicPr>
          <p:cNvPr id="173063" name="Picture 7" descr="wenjie04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3325" y="1390650"/>
            <a:ext cx="2819400" cy="236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333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3064" name="Picture 8"/>
          <p:cNvPicPr>
            <a:picLocks noChangeAspect="1" noChangeArrowheads="1"/>
          </p:cNvPicPr>
          <p:nvPr/>
        </p:nvPicPr>
        <p:blipFill>
          <a:blip r:embed="rId4">
            <a:extLst>
              <a:ext uri="{28A0092B-C50C-407E-A947-70E740481C1C}">
                <a14:useLocalDpi xmlns:a14="http://schemas.microsoft.com/office/drawing/2010/main" val="0"/>
              </a:ext>
            </a:extLst>
          </a:blip>
          <a:srcRect l="5046"/>
          <a:stretch>
            <a:fillRect/>
          </a:stretch>
        </p:blipFill>
        <p:spPr bwMode="auto">
          <a:xfrm>
            <a:off x="3175" y="3749675"/>
            <a:ext cx="2435225"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750" name="Picture 6" descr="dragon_schemat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7025" y="708025"/>
            <a:ext cx="7546975"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2"/>
          <p:cNvSpPr>
            <a:spLocks noGrp="1" noChangeArrowheads="1"/>
          </p:cNvSpPr>
          <p:nvPr>
            <p:ph type="title"/>
          </p:nvPr>
        </p:nvSpPr>
        <p:spPr/>
        <p:txBody>
          <a:bodyPr/>
          <a:lstStyle/>
          <a:p>
            <a:pPr algn="ctr"/>
            <a:r>
              <a:rPr lang="en-CA" sz="2400" dirty="0"/>
              <a:t>Detector of Recoils And Gammas Of Nuclear reactions </a:t>
            </a:r>
            <a:r>
              <a:rPr lang="en-US" sz="2400" dirty="0" smtClean="0">
                <a:latin typeface="Myriad Pro" charset="0"/>
              </a:rPr>
              <a:t>DRAGON</a:t>
            </a:r>
            <a:endParaRPr lang="en-US" sz="2400" dirty="0" smtClean="0">
              <a:latin typeface="Myriad Pro" charset="0"/>
            </a:endParaRPr>
          </a:p>
        </p:txBody>
      </p:sp>
      <p:sp>
        <p:nvSpPr>
          <p:cNvPr id="173059" name="Rectangle 3"/>
          <p:cNvSpPr>
            <a:spLocks noGrp="1" noChangeArrowheads="1"/>
          </p:cNvSpPr>
          <p:nvPr>
            <p:ph type="body" idx="1"/>
          </p:nvPr>
        </p:nvSpPr>
        <p:spPr>
          <a:xfrm>
            <a:off x="279400" y="1285875"/>
            <a:ext cx="2300288" cy="2414588"/>
          </a:xfrm>
          <a:solidFill>
            <a:srgbClr val="E6E6E6"/>
          </a:solidFill>
          <a:ln>
            <a:solidFill>
              <a:schemeClr val="tx1"/>
            </a:solidFill>
            <a:miter lim="800000"/>
            <a:headEnd/>
            <a:tailEnd/>
          </a:ln>
          <a:effectLst>
            <a:outerShdw blurRad="63500" dist="38099" dir="2700000" algn="ctr" rotWithShape="0">
              <a:schemeClr val="bg2">
                <a:alpha val="74997"/>
              </a:schemeClr>
            </a:outerShdw>
          </a:effectLst>
        </p:spPr>
        <p:txBody>
          <a:bodyPr/>
          <a:lstStyle/>
          <a:p>
            <a:pPr>
              <a:lnSpc>
                <a:spcPct val="90000"/>
              </a:lnSpc>
              <a:defRPr/>
            </a:pPr>
            <a:r>
              <a:rPr lang="en-US" sz="1600">
                <a:ea typeface="ＭＳ Ｐゴシック" pitchFamily="-109" charset="-128"/>
              </a:rPr>
              <a:t>MEME design</a:t>
            </a:r>
          </a:p>
          <a:p>
            <a:pPr>
              <a:lnSpc>
                <a:spcPct val="90000"/>
              </a:lnSpc>
              <a:defRPr/>
            </a:pPr>
            <a:r>
              <a:rPr lang="en-US" sz="1600">
                <a:ea typeface="ＭＳ Ｐゴシック" pitchFamily="-109" charset="-128"/>
              </a:rPr>
              <a:t>Windowless recirculating target: H</a:t>
            </a:r>
            <a:r>
              <a:rPr lang="en-US" sz="1600" baseline="-25000">
                <a:ea typeface="ＭＳ Ｐゴシック" pitchFamily="-109" charset="-128"/>
              </a:rPr>
              <a:t>2</a:t>
            </a:r>
            <a:r>
              <a:rPr lang="en-US" sz="1600">
                <a:ea typeface="ＭＳ Ｐゴシック" pitchFamily="-109" charset="-128"/>
              </a:rPr>
              <a:t> or He</a:t>
            </a:r>
          </a:p>
          <a:p>
            <a:pPr>
              <a:lnSpc>
                <a:spcPct val="90000"/>
              </a:lnSpc>
              <a:defRPr/>
            </a:pPr>
            <a:r>
              <a:rPr lang="en-US" sz="1600">
                <a:ea typeface="ＭＳ Ｐゴシック" pitchFamily="-109" charset="-128"/>
              </a:rPr>
              <a:t>LN</a:t>
            </a:r>
            <a:r>
              <a:rPr lang="en-US" sz="1600" baseline="-25000">
                <a:ea typeface="ＭＳ Ｐゴシック" pitchFamily="-109" charset="-128"/>
              </a:rPr>
              <a:t>2</a:t>
            </a:r>
            <a:r>
              <a:rPr lang="en-US" sz="1600">
                <a:ea typeface="ＭＳ Ｐゴシック" pitchFamily="-109" charset="-128"/>
              </a:rPr>
              <a:t> cooled zeolite cleaning trap</a:t>
            </a:r>
          </a:p>
          <a:p>
            <a:pPr>
              <a:lnSpc>
                <a:spcPct val="90000"/>
              </a:lnSpc>
              <a:defRPr/>
            </a:pPr>
            <a:r>
              <a:rPr lang="en-US" sz="1600">
                <a:ea typeface="ＭＳ Ｐゴシック" pitchFamily="-109" charset="-128"/>
              </a:rPr>
              <a:t>1-10 mbar </a:t>
            </a:r>
          </a:p>
          <a:p>
            <a:pPr>
              <a:lnSpc>
                <a:spcPct val="90000"/>
              </a:lnSpc>
              <a:defRPr/>
            </a:pPr>
            <a:r>
              <a:rPr lang="en-US" sz="1600">
                <a:ea typeface="ＭＳ Ｐゴシック" pitchFamily="-109" charset="-128"/>
              </a:rPr>
              <a:t>30-element BGO </a:t>
            </a:r>
            <a:r>
              <a:rPr lang="en-US" sz="1600">
                <a:latin typeface="Symbol" charset="0"/>
                <a:ea typeface="ＭＳ Ｐゴシック" pitchFamily="-109" charset="-128"/>
                <a:sym typeface="Symbol" charset="0"/>
              </a:rPr>
              <a:t></a:t>
            </a:r>
            <a:r>
              <a:rPr lang="en-US" sz="1600">
                <a:ea typeface="ＭＳ Ｐゴシック" pitchFamily="-109" charset="-128"/>
              </a:rPr>
              <a:t> array 40-70% eff.</a:t>
            </a:r>
          </a:p>
          <a:p>
            <a:pPr>
              <a:lnSpc>
                <a:spcPct val="90000"/>
              </a:lnSpc>
              <a:defRPr/>
            </a:pPr>
            <a:endParaRPr lang="en-US" sz="1600">
              <a:ea typeface="ＭＳ Ｐゴシック" pitchFamily="-109" charset="-128"/>
            </a:endParaRPr>
          </a:p>
        </p:txBody>
      </p:sp>
    </p:spTree>
    <p:extLst>
      <p:ext uri="{BB962C8B-B14F-4D97-AF65-F5344CB8AC3E}">
        <p14:creationId xmlns:p14="http://schemas.microsoft.com/office/powerpoint/2010/main" val="3629657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Textbook example: </a:t>
            </a:r>
            <a:r>
              <a:rPr lang="en-CA" baseline="30000" dirty="0" smtClean="0"/>
              <a:t> 21</a:t>
            </a:r>
            <a:r>
              <a:rPr lang="en-CA" dirty="0" smtClean="0"/>
              <a:t>Na(</a:t>
            </a:r>
            <a:r>
              <a:rPr lang="en-CA" dirty="0" err="1" smtClean="0"/>
              <a:t>p,</a:t>
            </a:r>
            <a:r>
              <a:rPr lang="en-CA" dirty="0" err="1" smtClean="0">
                <a:latin typeface="Symbol" pitchFamily="18" charset="2"/>
              </a:rPr>
              <a:t>g</a:t>
            </a:r>
            <a:r>
              <a:rPr lang="en-CA" dirty="0" smtClean="0"/>
              <a:t>)</a:t>
            </a:r>
            <a:r>
              <a:rPr lang="en-CA" baseline="30000" dirty="0" smtClean="0"/>
              <a:t>22</a:t>
            </a:r>
            <a:r>
              <a:rPr lang="en-CA" dirty="0" smtClean="0"/>
              <a:t>Mg</a:t>
            </a:r>
            <a:endParaRPr lang="en-CA" baseline="30000" dirty="0"/>
          </a:p>
        </p:txBody>
      </p:sp>
      <p:sp>
        <p:nvSpPr>
          <p:cNvPr id="4" name="Date Placeholder 3"/>
          <p:cNvSpPr>
            <a:spLocks noGrp="1"/>
          </p:cNvSpPr>
          <p:nvPr>
            <p:ph type="dt" sz="half" idx="10"/>
          </p:nvPr>
        </p:nvSpPr>
        <p:spPr/>
        <p:txBody>
          <a:bodyPr/>
          <a:lstStyle/>
          <a:p>
            <a:pPr>
              <a:defRPr/>
            </a:pPr>
            <a:r>
              <a:rPr lang="en-US" smtClean="0"/>
              <a:t>02/09/2012</a:t>
            </a:r>
            <a:endParaRPr lang="en-US" dirty="0"/>
          </a:p>
        </p:txBody>
      </p:sp>
      <p:sp>
        <p:nvSpPr>
          <p:cNvPr id="5" name="Footer Placeholder 4"/>
          <p:cNvSpPr>
            <a:spLocks noGrp="1"/>
          </p:cNvSpPr>
          <p:nvPr>
            <p:ph type="ftr" sz="quarter" idx="11"/>
          </p:nvPr>
        </p:nvSpPr>
        <p:spPr/>
        <p:txBody>
          <a:bodyPr/>
          <a:lstStyle/>
          <a:p>
            <a:pPr>
              <a:defRPr/>
            </a:pPr>
            <a:r>
              <a:rPr lang="en-CA" smtClean="0"/>
              <a:t>TRIUMF  Nuclear Astrophysics  -  Bad Honnef 2012</a:t>
            </a:r>
            <a:endParaRPr lang="en-US"/>
          </a:p>
        </p:txBody>
      </p:sp>
      <p:sp>
        <p:nvSpPr>
          <p:cNvPr id="6" name="Slide Number Placeholder 5"/>
          <p:cNvSpPr>
            <a:spLocks noGrp="1"/>
          </p:cNvSpPr>
          <p:nvPr>
            <p:ph type="sldNum" sz="quarter" idx="12"/>
          </p:nvPr>
        </p:nvSpPr>
        <p:spPr/>
        <p:txBody>
          <a:bodyPr/>
          <a:lstStyle/>
          <a:p>
            <a:pPr>
              <a:defRPr/>
            </a:pPr>
            <a:fld id="{2482FC6A-9FA7-4EB7-9550-AAF3D9CFE386}" type="slidenum">
              <a:rPr lang="en-US" smtClean="0"/>
              <a:pPr>
                <a:defRPr/>
              </a:pPr>
              <a:t>18</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11809"/>
            <a:ext cx="5132231" cy="482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898524" y="1712890"/>
            <a:ext cx="1930337" cy="461665"/>
          </a:xfrm>
          <a:prstGeom prst="rect">
            <a:avLst/>
          </a:prstGeom>
          <a:noFill/>
        </p:spPr>
        <p:txBody>
          <a:bodyPr wrap="none" rtlCol="0">
            <a:spAutoFit/>
          </a:bodyPr>
          <a:lstStyle/>
          <a:p>
            <a:r>
              <a:rPr lang="en-CA" dirty="0" smtClean="0"/>
              <a:t>10</a:t>
            </a:r>
            <a:r>
              <a:rPr lang="en-CA" baseline="30000" dirty="0" smtClean="0"/>
              <a:t>8</a:t>
            </a:r>
            <a:r>
              <a:rPr lang="en-CA" dirty="0" smtClean="0"/>
              <a:t> </a:t>
            </a:r>
            <a:r>
              <a:rPr lang="en-CA" dirty="0" err="1" smtClean="0"/>
              <a:t>pps</a:t>
            </a:r>
            <a:r>
              <a:rPr lang="en-CA" dirty="0" smtClean="0"/>
              <a:t> </a:t>
            </a:r>
            <a:r>
              <a:rPr lang="en-CA" baseline="30000" dirty="0" smtClean="0"/>
              <a:t>21</a:t>
            </a:r>
            <a:r>
              <a:rPr lang="en-CA" dirty="0" smtClean="0"/>
              <a:t>Na</a:t>
            </a:r>
            <a:endParaRPr lang="en-CA" dirty="0"/>
          </a:p>
        </p:txBody>
      </p:sp>
      <p:sp>
        <p:nvSpPr>
          <p:cNvPr id="2" name="Rectangle 1"/>
          <p:cNvSpPr/>
          <p:nvPr/>
        </p:nvSpPr>
        <p:spPr>
          <a:xfrm>
            <a:off x="4404575" y="5928754"/>
            <a:ext cx="4572000" cy="523220"/>
          </a:xfrm>
          <a:prstGeom prst="rect">
            <a:avLst/>
          </a:prstGeom>
        </p:spPr>
        <p:txBody>
          <a:bodyPr>
            <a:spAutoFit/>
          </a:bodyPr>
          <a:lstStyle/>
          <a:p>
            <a:r>
              <a:rPr lang="nb-NO" sz="1400" dirty="0"/>
              <a:t>S. Bishop </a:t>
            </a:r>
            <a:r>
              <a:rPr lang="nb-NO" sz="1400" i="1" dirty="0"/>
              <a:t>et al.,</a:t>
            </a:r>
            <a:r>
              <a:rPr lang="nb-NO" sz="1400" dirty="0"/>
              <a:t> </a:t>
            </a:r>
            <a:r>
              <a:rPr lang="nb-NO" sz="1400" i="1" dirty="0"/>
              <a:t>Phys. Rev. Lett. </a:t>
            </a:r>
            <a:r>
              <a:rPr lang="nb-NO" sz="1400" dirty="0"/>
              <a:t>90 (2003)162501</a:t>
            </a:r>
            <a:endParaRPr lang="en-CA" sz="1400" dirty="0"/>
          </a:p>
          <a:p>
            <a:r>
              <a:rPr lang="fr-FR" sz="1400" dirty="0" smtClean="0"/>
              <a:t>J.M. D’</a:t>
            </a:r>
            <a:r>
              <a:rPr lang="fr-FR" sz="1400" dirty="0" err="1" smtClean="0"/>
              <a:t>Auria</a:t>
            </a:r>
            <a:r>
              <a:rPr lang="fr-FR" sz="1400" dirty="0" smtClean="0"/>
              <a:t> </a:t>
            </a:r>
            <a:r>
              <a:rPr lang="fr-FR" sz="1400" i="1" dirty="0" smtClean="0"/>
              <a:t>et al., Phys</a:t>
            </a:r>
            <a:r>
              <a:rPr lang="fr-FR" sz="1400" i="1" dirty="0"/>
              <a:t>. </a:t>
            </a:r>
            <a:r>
              <a:rPr lang="fr-FR" sz="1400" i="1" dirty="0" err="1"/>
              <a:t>Rev</a:t>
            </a:r>
            <a:r>
              <a:rPr lang="fr-FR" sz="1400" i="1" dirty="0"/>
              <a:t>. </a:t>
            </a:r>
            <a:r>
              <a:rPr lang="fr-FR" sz="1400" dirty="0"/>
              <a:t>C 69 </a:t>
            </a:r>
            <a:r>
              <a:rPr lang="fr-FR" sz="1400" dirty="0" smtClean="0"/>
              <a:t>(2004) 065803</a:t>
            </a:r>
          </a:p>
        </p:txBody>
      </p:sp>
      <p:sp>
        <p:nvSpPr>
          <p:cNvPr id="9" name="TextBox 8"/>
          <p:cNvSpPr txBox="1"/>
          <p:nvPr/>
        </p:nvSpPr>
        <p:spPr>
          <a:xfrm>
            <a:off x="7207250" y="5241701"/>
            <a:ext cx="1540486" cy="338554"/>
          </a:xfrm>
          <a:prstGeom prst="rect">
            <a:avLst/>
          </a:prstGeom>
          <a:solidFill>
            <a:srgbClr val="FFFF00"/>
          </a:solidFill>
          <a:scene3d>
            <a:camera prst="orthographicFront"/>
            <a:lightRig rig="threePt" dir="t"/>
          </a:scene3d>
          <a:sp3d>
            <a:bevelT/>
          </a:sp3d>
        </p:spPr>
        <p:txBody>
          <a:bodyPr wrap="none" rtlCol="0">
            <a:spAutoFit/>
          </a:bodyPr>
          <a:lstStyle/>
          <a:p>
            <a:r>
              <a:rPr lang="en-CA" sz="1600" dirty="0" smtClean="0"/>
              <a:t>Talk: S. Bishop</a:t>
            </a:r>
            <a:endParaRPr lang="en-CA" sz="1600" dirty="0"/>
          </a:p>
        </p:txBody>
      </p:sp>
      <p:pic>
        <p:nvPicPr>
          <p:cNvPr id="10" name="Picture 18" descr="http://www.nscl.msu.edu/files/images/1301_800.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524" y="2501174"/>
            <a:ext cx="3052293" cy="2314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7678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355" y="3634319"/>
            <a:ext cx="3181218" cy="2812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normAutofit fontScale="90000"/>
          </a:bodyPr>
          <a:lstStyle/>
          <a:p>
            <a:pPr>
              <a:lnSpc>
                <a:spcPts val="3040"/>
              </a:lnSpc>
              <a:defRPr/>
            </a:pPr>
            <a:r>
              <a:rPr lang="en-US" baseline="30000" dirty="0" smtClean="0">
                <a:ea typeface="ＭＳ Ｐゴシック" pitchFamily="-109" charset="-128"/>
                <a:cs typeface="Myriad Pro"/>
              </a:rPr>
              <a:t>23</a:t>
            </a:r>
            <a:r>
              <a:rPr lang="en-US" dirty="0" smtClean="0">
                <a:ea typeface="ＭＳ Ｐゴシック" pitchFamily="-109" charset="-128"/>
                <a:cs typeface="Myriad Pro"/>
              </a:rPr>
              <a:t>Mg(</a:t>
            </a:r>
            <a:r>
              <a:rPr lang="en-US" dirty="0" err="1" smtClean="0">
                <a:ea typeface="ＭＳ Ｐゴシック" pitchFamily="-109" charset="-128"/>
                <a:cs typeface="Myriad Pro"/>
              </a:rPr>
              <a:t>p,</a:t>
            </a:r>
            <a:r>
              <a:rPr lang="en-US" dirty="0" err="1" smtClean="0">
                <a:latin typeface="Symbol" charset="2"/>
                <a:ea typeface="ＭＳ Ｐゴシック" pitchFamily="-109" charset="-128"/>
                <a:cs typeface="Symbol" charset="2"/>
              </a:rPr>
              <a:t>g</a:t>
            </a:r>
            <a:r>
              <a:rPr lang="en-US" dirty="0" smtClean="0">
                <a:ea typeface="ＭＳ Ｐゴシック" pitchFamily="-109" charset="-128"/>
                <a:cs typeface="Myriad Pro"/>
              </a:rPr>
              <a:t>)</a:t>
            </a:r>
            <a:r>
              <a:rPr lang="en-US" baseline="30000" dirty="0" smtClean="0">
                <a:ea typeface="ＭＳ Ｐゴシック" pitchFamily="-109" charset="-128"/>
                <a:cs typeface="Myriad Pro"/>
              </a:rPr>
              <a:t>24</a:t>
            </a:r>
            <a:r>
              <a:rPr lang="en-US" dirty="0" smtClean="0">
                <a:ea typeface="ＭＳ Ｐゴシック" pitchFamily="-109" charset="-128"/>
                <a:cs typeface="Myriad Pro"/>
              </a:rPr>
              <a:t>Al direct measurement at DRAGON</a:t>
            </a:r>
            <a:endParaRPr lang="en-US" dirty="0">
              <a:ea typeface="ＭＳ Ｐゴシック" pitchFamily="-109" charset="-128"/>
              <a:cs typeface="Myriad Pro"/>
            </a:endParaRPr>
          </a:p>
        </p:txBody>
      </p:sp>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000" smtClean="0">
                <a:solidFill>
                  <a:srgbClr val="113F7C"/>
                </a:solidFill>
              </a:rPr>
              <a:t>02/09/2012</a:t>
            </a:r>
            <a:endParaRPr lang="en-US" sz="1000">
              <a:solidFill>
                <a:srgbClr val="113F7C"/>
              </a:solidFill>
            </a:endParaRPr>
          </a:p>
        </p:txBody>
      </p:sp>
      <p:sp>
        <p:nvSpPr>
          <p:cNvPr id="27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CA" sz="1000" smtClean="0">
                <a:solidFill>
                  <a:srgbClr val="113F7C"/>
                </a:solidFill>
              </a:rPr>
              <a:t>TRIUMF  Nuclear Astrophysics  -  Bad Honnef 2012</a:t>
            </a:r>
            <a:endParaRPr lang="en-US" sz="1000" smtClean="0">
              <a:solidFill>
                <a:srgbClr val="113F7C"/>
              </a:solidFill>
            </a:endParaRP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fld id="{B13F8DF8-8D41-4749-91D6-6B7A958E6898}" type="slidenum">
              <a:rPr lang="en-US" sz="1000">
                <a:solidFill>
                  <a:srgbClr val="113F7C"/>
                </a:solidFill>
              </a:rPr>
              <a:pPr eaLnBrk="1" hangingPunct="1"/>
              <a:t>19</a:t>
            </a:fld>
            <a:endParaRPr lang="en-US" sz="1000">
              <a:solidFill>
                <a:srgbClr val="113F7C"/>
              </a:solidFill>
            </a:endParaRPr>
          </a:p>
        </p:txBody>
      </p:sp>
      <p:sp>
        <p:nvSpPr>
          <p:cNvPr id="27654" name="Slide Number Placeholder 5"/>
          <p:cNvSpPr txBox="1">
            <a:spLocks/>
          </p:cNvSpPr>
          <p:nvPr/>
        </p:nvSpPr>
        <p:spPr bwMode="auto">
          <a:xfrm>
            <a:off x="7207250" y="6400800"/>
            <a:ext cx="14398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r" eaLnBrk="1" hangingPunct="1"/>
            <a:fld id="{887F55B7-7AB2-42BF-AC4C-F3228180A95B}" type="slidenum">
              <a:rPr lang="en-US" sz="1000">
                <a:solidFill>
                  <a:srgbClr val="113F7C"/>
                </a:solidFill>
              </a:rPr>
              <a:pPr algn="r" eaLnBrk="1" hangingPunct="1"/>
              <a:t>19</a:t>
            </a:fld>
            <a:endParaRPr lang="en-US" sz="1000">
              <a:solidFill>
                <a:srgbClr val="113F7C"/>
              </a:solidFill>
            </a:endParaRPr>
          </a:p>
        </p:txBody>
      </p:sp>
      <p:grpSp>
        <p:nvGrpSpPr>
          <p:cNvPr id="27657" name="Group 16"/>
          <p:cNvGrpSpPr>
            <a:grpSpLocks/>
          </p:cNvGrpSpPr>
          <p:nvPr/>
        </p:nvGrpSpPr>
        <p:grpSpPr bwMode="auto">
          <a:xfrm>
            <a:off x="5399314" y="1143000"/>
            <a:ext cx="3665311" cy="2139950"/>
            <a:chOff x="578" y="2566"/>
            <a:chExt cx="2116" cy="1266"/>
          </a:xfrm>
        </p:grpSpPr>
        <p:pic>
          <p:nvPicPr>
            <p:cNvPr id="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 y="2566"/>
              <a:ext cx="2116" cy="1266"/>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Lst>
          </p:spPr>
        </p:pic>
        <p:sp>
          <p:nvSpPr>
            <p:cNvPr id="18" name="Text Box 7"/>
            <p:cNvSpPr txBox="1">
              <a:spLocks noChangeArrowheads="1"/>
            </p:cNvSpPr>
            <p:nvPr/>
          </p:nvSpPr>
          <p:spPr bwMode="auto">
            <a:xfrm>
              <a:off x="929" y="2646"/>
              <a:ext cx="57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spcBef>
                  <a:spcPct val="50000"/>
                </a:spcBef>
                <a:defRPr/>
              </a:pPr>
              <a:r>
                <a:rPr lang="en-US" sz="1400">
                  <a:latin typeface="Arial" pitchFamily="-111" charset="0"/>
                  <a:ea typeface="ヒラギノ角ゴ Pro W3" pitchFamily="-111" charset="-128"/>
                  <a:cs typeface="ヒラギノ角ゴ Pro W3" pitchFamily="-111" charset="-128"/>
                </a:rPr>
                <a:t>E vs. </a:t>
              </a:r>
              <a:r>
                <a:rPr lang="en-US" sz="1400">
                  <a:latin typeface="Symbol" charset="0"/>
                  <a:ea typeface="ヒラギノ角ゴ Pro W3" pitchFamily="-111" charset="-128"/>
                  <a:cs typeface="ヒラギノ角ゴ Pro W3" pitchFamily="-111" charset="-128"/>
                  <a:sym typeface="Symbol" charset="0"/>
                </a:rPr>
                <a:t></a:t>
              </a:r>
              <a:r>
                <a:rPr lang="en-US" sz="1400">
                  <a:latin typeface="Arial" pitchFamily="-111" charset="0"/>
                  <a:ea typeface="ヒラギノ角ゴ Pro W3" pitchFamily="-111" charset="-128"/>
                  <a:cs typeface="ヒラギノ角ゴ Pro W3" pitchFamily="-111" charset="-128"/>
                </a:rPr>
                <a:t>E </a:t>
              </a:r>
            </a:p>
          </p:txBody>
        </p:sp>
        <p:sp>
          <p:nvSpPr>
            <p:cNvPr id="19" name="Line 8"/>
            <p:cNvSpPr>
              <a:spLocks noChangeShapeType="1"/>
            </p:cNvSpPr>
            <p:nvPr/>
          </p:nvSpPr>
          <p:spPr bwMode="auto">
            <a:xfrm flipH="1">
              <a:off x="2120" y="2936"/>
              <a:ext cx="87" cy="166"/>
            </a:xfrm>
            <a:prstGeom prst="line">
              <a:avLst/>
            </a:prstGeom>
            <a:noFill/>
            <a:ln w="12700">
              <a:solidFill>
                <a:srgbClr val="FF00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20" name="Text Box 9"/>
            <p:cNvSpPr txBox="1">
              <a:spLocks noChangeArrowheads="1"/>
            </p:cNvSpPr>
            <p:nvPr/>
          </p:nvSpPr>
          <p:spPr bwMode="auto">
            <a:xfrm>
              <a:off x="2124" y="2810"/>
              <a:ext cx="249" cy="15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Lst>
          </p:spPr>
          <p:txBody>
            <a:bodyPr wrap="none" anchor="ctr">
              <a:spAutoFit/>
            </a:bodyPr>
            <a:lstStyle/>
            <a:p>
              <a:pPr>
                <a:spcBef>
                  <a:spcPct val="50000"/>
                </a:spcBef>
                <a:defRPr/>
              </a:pPr>
              <a:r>
                <a:rPr lang="en-US" sz="1000" baseline="30000">
                  <a:latin typeface="Arial" pitchFamily="-111" charset="0"/>
                  <a:ea typeface="ヒラギノ角ゴ Pro W3" pitchFamily="-111" charset="-128"/>
                  <a:cs typeface="ヒラギノ角ゴ Pro W3" pitchFamily="-111" charset="-128"/>
                </a:rPr>
                <a:t>24</a:t>
              </a:r>
              <a:r>
                <a:rPr lang="en-US" sz="1000">
                  <a:latin typeface="Arial" pitchFamily="-111" charset="0"/>
                  <a:ea typeface="ヒラギノ角ゴ Pro W3" pitchFamily="-111" charset="-128"/>
                  <a:cs typeface="ヒラギノ角ゴ Pro W3" pitchFamily="-111" charset="-128"/>
                </a:rPr>
                <a:t>Al</a:t>
              </a:r>
            </a:p>
          </p:txBody>
        </p:sp>
        <p:sp>
          <p:nvSpPr>
            <p:cNvPr id="21" name="Text Box 10"/>
            <p:cNvSpPr txBox="1">
              <a:spLocks noChangeArrowheads="1"/>
            </p:cNvSpPr>
            <p:nvPr/>
          </p:nvSpPr>
          <p:spPr bwMode="auto">
            <a:xfrm>
              <a:off x="1118" y="3395"/>
              <a:ext cx="289" cy="15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Lst>
          </p:spPr>
          <p:txBody>
            <a:bodyPr wrap="none" anchor="ctr">
              <a:spAutoFit/>
            </a:bodyPr>
            <a:lstStyle/>
            <a:p>
              <a:pPr>
                <a:spcBef>
                  <a:spcPct val="50000"/>
                </a:spcBef>
                <a:defRPr/>
              </a:pPr>
              <a:r>
                <a:rPr lang="en-US" sz="1000" baseline="30000">
                  <a:latin typeface="Arial" pitchFamily="-111" charset="0"/>
                  <a:ea typeface="ヒラギノ角ゴ Pro W3" pitchFamily="-111" charset="-128"/>
                  <a:cs typeface="ヒラギノ角ゴ Pro W3" pitchFamily="-111" charset="-128"/>
                </a:rPr>
                <a:t>24</a:t>
              </a:r>
              <a:r>
                <a:rPr lang="en-US" sz="1000">
                  <a:latin typeface="Arial" pitchFamily="-111" charset="0"/>
                  <a:ea typeface="ヒラギノ角ゴ Pro W3" pitchFamily="-111" charset="-128"/>
                  <a:cs typeface="ヒラギノ角ゴ Pro W3" pitchFamily="-111" charset="-128"/>
                </a:rPr>
                <a:t>Mg</a:t>
              </a:r>
            </a:p>
          </p:txBody>
        </p:sp>
        <p:sp>
          <p:nvSpPr>
            <p:cNvPr id="22" name="Line 11"/>
            <p:cNvSpPr>
              <a:spLocks noChangeShapeType="1"/>
            </p:cNvSpPr>
            <p:nvPr/>
          </p:nvSpPr>
          <p:spPr bwMode="auto">
            <a:xfrm flipV="1">
              <a:off x="1284" y="3244"/>
              <a:ext cx="178" cy="139"/>
            </a:xfrm>
            <a:prstGeom prst="line">
              <a:avLst/>
            </a:prstGeom>
            <a:noFill/>
            <a:ln w="12700">
              <a:solidFill>
                <a:srgbClr val="FF00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grpSp>
      <p:grpSp>
        <p:nvGrpSpPr>
          <p:cNvPr id="27658" name="Group 18"/>
          <p:cNvGrpSpPr>
            <a:grpSpLocks/>
          </p:cNvGrpSpPr>
          <p:nvPr/>
        </p:nvGrpSpPr>
        <p:grpSpPr bwMode="auto">
          <a:xfrm>
            <a:off x="5123543" y="3337835"/>
            <a:ext cx="4020457" cy="2782302"/>
            <a:chOff x="3235" y="2160"/>
            <a:chExt cx="2126" cy="1492"/>
          </a:xfrm>
        </p:grpSpPr>
        <p:pic>
          <p:nvPicPr>
            <p:cNvPr id="24"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 y="2160"/>
              <a:ext cx="2126" cy="149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Lst>
          </p:spPr>
        </p:pic>
        <p:sp>
          <p:nvSpPr>
            <p:cNvPr id="25" name="Line 14"/>
            <p:cNvSpPr>
              <a:spLocks noChangeShapeType="1"/>
            </p:cNvSpPr>
            <p:nvPr/>
          </p:nvSpPr>
          <p:spPr bwMode="auto">
            <a:xfrm flipV="1">
              <a:off x="3633" y="2308"/>
              <a:ext cx="0" cy="1091"/>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26" name="Text Box 17"/>
            <p:cNvSpPr txBox="1">
              <a:spLocks noChangeArrowheads="1"/>
            </p:cNvSpPr>
            <p:nvPr/>
          </p:nvSpPr>
          <p:spPr bwMode="auto">
            <a:xfrm>
              <a:off x="3615" y="2310"/>
              <a:ext cx="1486"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spcBef>
                  <a:spcPct val="50000"/>
                </a:spcBef>
                <a:defRPr/>
              </a:pPr>
              <a:r>
                <a:rPr lang="en-US" sz="1200" dirty="0">
                  <a:latin typeface="Arial" pitchFamily="-111" charset="0"/>
                  <a:ea typeface="ヒラギノ角ゴ Pro W3" pitchFamily="-111" charset="-128"/>
                  <a:cs typeface="ヒラギノ角ゴ Pro W3" pitchFamily="-111" charset="-128"/>
                </a:rPr>
                <a:t>Dominant resonance in </a:t>
              </a:r>
              <a:r>
                <a:rPr lang="en-US" sz="1200" baseline="30000" dirty="0">
                  <a:latin typeface="Arial" pitchFamily="-111" charset="0"/>
                  <a:ea typeface="ヒラギノ角ゴ Pro W3" pitchFamily="-111" charset="-128"/>
                  <a:cs typeface="ヒラギノ角ゴ Pro W3" pitchFamily="-111" charset="-128"/>
                </a:rPr>
                <a:t>23</a:t>
              </a:r>
              <a:r>
                <a:rPr lang="en-US" sz="1200" dirty="0">
                  <a:latin typeface="Arial" pitchFamily="-111" charset="0"/>
                  <a:ea typeface="ヒラギノ角ゴ Pro W3" pitchFamily="-111" charset="-128"/>
                  <a:cs typeface="ヒラギノ角ゴ Pro W3" pitchFamily="-111" charset="-128"/>
                </a:rPr>
                <a:t>Mg(p,</a:t>
              </a:r>
              <a:r>
                <a:rPr lang="en-US" sz="1200" dirty="0">
                  <a:latin typeface="Symbol" charset="0"/>
                  <a:ea typeface="ヒラギノ角ゴ Pro W3" pitchFamily="-111" charset="-128"/>
                  <a:cs typeface="ヒラギノ角ゴ Pro W3" pitchFamily="-111" charset="-128"/>
                  <a:sym typeface="Symbol" charset="0"/>
                </a:rPr>
                <a:t></a:t>
              </a:r>
              <a:r>
                <a:rPr lang="en-US" sz="1200" dirty="0">
                  <a:latin typeface="Arial" pitchFamily="-111" charset="0"/>
                  <a:ea typeface="ヒラギノ角ゴ Pro W3" pitchFamily="-111" charset="-128"/>
                  <a:cs typeface="ヒラギノ角ゴ Pro W3" pitchFamily="-111" charset="-128"/>
                </a:rPr>
                <a:t>)</a:t>
              </a:r>
              <a:r>
                <a:rPr lang="en-US" sz="1200" baseline="30000" dirty="0">
                  <a:latin typeface="Arial" pitchFamily="-111" charset="0"/>
                  <a:ea typeface="ヒラギノ角ゴ Pro W3" pitchFamily="-111" charset="-128"/>
                  <a:cs typeface="ヒラギノ角ゴ Pro W3" pitchFamily="-111" charset="-128"/>
                </a:rPr>
                <a:t>24</a:t>
              </a:r>
              <a:r>
                <a:rPr lang="en-US" sz="1200" dirty="0">
                  <a:latin typeface="Arial" pitchFamily="-111" charset="0"/>
                  <a:ea typeface="ヒラギノ角ゴ Pro W3" pitchFamily="-111" charset="-128"/>
                  <a:cs typeface="ヒラギノ角ゴ Pro W3" pitchFamily="-111" charset="-128"/>
                </a:rPr>
                <a:t>Al strength/energy determination</a:t>
              </a:r>
            </a:p>
          </p:txBody>
        </p:sp>
      </p:grpSp>
      <p:sp>
        <p:nvSpPr>
          <p:cNvPr id="28" name="Oval 20"/>
          <p:cNvSpPr>
            <a:spLocks noChangeArrowheads="1"/>
          </p:cNvSpPr>
          <p:nvPr/>
        </p:nvSpPr>
        <p:spPr bwMode="auto">
          <a:xfrm>
            <a:off x="3511210" y="4303632"/>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29" name="Oval 21"/>
          <p:cNvSpPr>
            <a:spLocks noChangeArrowheads="1"/>
          </p:cNvSpPr>
          <p:nvPr/>
        </p:nvSpPr>
        <p:spPr bwMode="auto">
          <a:xfrm>
            <a:off x="2533909" y="5273948"/>
            <a:ext cx="3810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30" name="Line 22"/>
          <p:cNvSpPr>
            <a:spLocks noChangeShapeType="1"/>
          </p:cNvSpPr>
          <p:nvPr/>
        </p:nvSpPr>
        <p:spPr bwMode="auto">
          <a:xfrm flipV="1">
            <a:off x="2734073" y="4592461"/>
            <a:ext cx="0" cy="2730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itchFamily="-111" charset="0"/>
              <a:ea typeface="ヒラギノ角ゴ Pro W3" pitchFamily="-111" charset="-128"/>
              <a:cs typeface="ヒラギノ角ゴ Pro W3" pitchFamily="-111" charset="-128"/>
            </a:endParaRPr>
          </a:p>
        </p:txBody>
      </p:sp>
      <p:sp>
        <p:nvSpPr>
          <p:cNvPr id="14" name="Rectangle 3"/>
          <p:cNvSpPr txBox="1">
            <a:spLocks noChangeArrowheads="1"/>
          </p:cNvSpPr>
          <p:nvPr/>
        </p:nvSpPr>
        <p:spPr bwMode="auto">
          <a:xfrm>
            <a:off x="140607" y="1142999"/>
            <a:ext cx="5258707" cy="2582840"/>
          </a:xfrm>
          <a:prstGeom prst="rect">
            <a:avLst/>
          </a:prstGeom>
          <a:solidFill>
            <a:schemeClr val="bg2"/>
          </a:solidFill>
          <a:ln w="9525">
            <a:solidFill>
              <a:schemeClr val="tx1"/>
            </a:solidFill>
            <a:miter lim="800000"/>
            <a:headEnd/>
            <a:tailEnd/>
          </a:ln>
          <a:effectLst>
            <a:outerShdw blurRad="63500" dist="38099" dir="2700000" algn="ctr" rotWithShape="0">
              <a:schemeClr val="bg2">
                <a:alpha val="74998"/>
              </a:schemeClr>
            </a:outerShdw>
          </a:effectLst>
          <a:scene3d>
            <a:camera prst="orthographicFront"/>
            <a:lightRig rig="threePt" dir="t"/>
          </a:scene3d>
          <a:sp3d>
            <a:bevelT/>
          </a:sp3d>
        </p:spPr>
        <p:txBody>
          <a:bodyPr>
            <a:noAutofit/>
          </a:bodyPr>
          <a:lstStyle>
            <a:lvl1pPr marL="342900" indent="-342900" algn="l" rtl="0" eaLnBrk="0" fontAlgn="base" hangingPunct="0">
              <a:spcBef>
                <a:spcPct val="20000"/>
              </a:spcBef>
              <a:spcAft>
                <a:spcPct val="0"/>
              </a:spcAft>
              <a:buChar char="•"/>
              <a:defRPr sz="2800">
                <a:solidFill>
                  <a:srgbClr val="113F7C"/>
                </a:solidFill>
                <a:latin typeface="Myriad Pro"/>
                <a:ea typeface="ＭＳ Ｐゴシック" pitchFamily="-109" charset="-128"/>
                <a:cs typeface="Myriad Pro"/>
              </a:defRPr>
            </a:lvl1pPr>
            <a:lvl2pPr marL="742950" indent="-285750" algn="l" rtl="0" eaLnBrk="0" fontAlgn="base" hangingPunct="0">
              <a:spcBef>
                <a:spcPct val="20000"/>
              </a:spcBef>
              <a:spcAft>
                <a:spcPct val="0"/>
              </a:spcAft>
              <a:buChar char="–"/>
              <a:defRPr sz="2400">
                <a:solidFill>
                  <a:srgbClr val="4F4946"/>
                </a:solidFill>
                <a:latin typeface="Myriad Pro"/>
                <a:ea typeface="ＭＳ Ｐゴシック" pitchFamily="-109" charset="-128"/>
                <a:cs typeface="Myriad Pro"/>
              </a:defRPr>
            </a:lvl2pPr>
            <a:lvl3pPr marL="1143000" indent="-228600" algn="l" rtl="0" eaLnBrk="0" fontAlgn="base" hangingPunct="0">
              <a:spcBef>
                <a:spcPct val="20000"/>
              </a:spcBef>
              <a:spcAft>
                <a:spcPct val="0"/>
              </a:spcAft>
              <a:buChar char="•"/>
              <a:defRPr sz="2400">
                <a:solidFill>
                  <a:srgbClr val="4F4946"/>
                </a:solidFill>
                <a:latin typeface="Myriad Pro"/>
                <a:ea typeface="ＭＳ Ｐゴシック" pitchFamily="-109" charset="-128"/>
                <a:cs typeface="Myriad Pro"/>
              </a:defRPr>
            </a:lvl3pPr>
            <a:lvl4pPr marL="1600200" indent="-228600" algn="l" rtl="0" eaLnBrk="0" fontAlgn="base" hangingPunct="0">
              <a:spcBef>
                <a:spcPct val="20000"/>
              </a:spcBef>
              <a:spcAft>
                <a:spcPct val="0"/>
              </a:spcAft>
              <a:buFont typeface="Wingdings" pitchFamily="-111" charset="2"/>
              <a:buChar char="§"/>
              <a:defRPr sz="1600">
                <a:solidFill>
                  <a:srgbClr val="4F4946"/>
                </a:solidFill>
                <a:latin typeface="+mj-lt"/>
                <a:ea typeface="ＭＳ Ｐゴシック" pitchFamily="-109" charset="-128"/>
              </a:defRPr>
            </a:lvl4pPr>
            <a:lvl5pPr marL="2057400" indent="-228600" algn="l" rtl="0" eaLnBrk="0" fontAlgn="base" hangingPunct="0">
              <a:spcBef>
                <a:spcPct val="20000"/>
              </a:spcBef>
              <a:spcAft>
                <a:spcPct val="0"/>
              </a:spcAft>
              <a:buChar char="»"/>
              <a:defRPr sz="1200">
                <a:solidFill>
                  <a:srgbClr val="4F4946"/>
                </a:solidFill>
                <a:latin typeface="+mj-lt"/>
                <a:ea typeface="ＭＳ Ｐゴシック" pitchFamily="-109" charset="-128"/>
              </a:defRPr>
            </a:lvl5pPr>
            <a:lvl6pPr marL="25146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6pPr>
            <a:lvl7pPr marL="29718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7pPr>
            <a:lvl8pPr marL="34290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8pPr>
            <a:lvl9pPr marL="3886200" indent="-228600" algn="l" rtl="0" eaLnBrk="1" fontAlgn="base" hangingPunct="1">
              <a:spcBef>
                <a:spcPct val="20000"/>
              </a:spcBef>
              <a:spcAft>
                <a:spcPct val="0"/>
              </a:spcAft>
              <a:buChar char="»"/>
              <a:defRPr sz="2000">
                <a:solidFill>
                  <a:srgbClr val="800000"/>
                </a:solidFill>
                <a:latin typeface="+mn-lt"/>
                <a:ea typeface="ＭＳ Ｐゴシック" pitchFamily="-109" charset="-128"/>
              </a:defRPr>
            </a:lvl9pPr>
          </a:lstStyle>
          <a:p>
            <a:r>
              <a:rPr lang="en-CA" sz="1600" dirty="0"/>
              <a:t>important </a:t>
            </a:r>
            <a:r>
              <a:rPr lang="en-CA" sz="1600" dirty="0" smtClean="0"/>
              <a:t>link between Ne-Na </a:t>
            </a:r>
            <a:r>
              <a:rPr lang="en-CA" sz="1600" dirty="0"/>
              <a:t>and Mg-Al cycles in O-Ne classical novae</a:t>
            </a:r>
            <a:r>
              <a:rPr lang="en-CA" sz="1600" dirty="0" smtClean="0"/>
              <a:t>.</a:t>
            </a:r>
          </a:p>
          <a:p>
            <a:r>
              <a:rPr lang="en-US" sz="1600" dirty="0" smtClean="0"/>
              <a:t>Affects both </a:t>
            </a:r>
            <a:r>
              <a:rPr lang="en-US" sz="1600" baseline="30000" dirty="0" smtClean="0"/>
              <a:t>22</a:t>
            </a:r>
            <a:r>
              <a:rPr lang="en-US" sz="1600" dirty="0" smtClean="0"/>
              <a:t>Na and </a:t>
            </a:r>
            <a:r>
              <a:rPr lang="en-US" sz="1600" baseline="30000" dirty="0" smtClean="0"/>
              <a:t>26g</a:t>
            </a:r>
            <a:r>
              <a:rPr lang="en-US" sz="1600" dirty="0" smtClean="0"/>
              <a:t>Al radioisotope </a:t>
            </a:r>
            <a:r>
              <a:rPr lang="en-US" sz="1600" dirty="0" err="1" smtClean="0"/>
              <a:t>ejecta</a:t>
            </a:r>
            <a:r>
              <a:rPr lang="en-US" sz="1600" dirty="0" smtClean="0"/>
              <a:t> from classical novae (</a:t>
            </a:r>
            <a:r>
              <a:rPr lang="en-US" sz="1600" dirty="0" smtClean="0">
                <a:solidFill>
                  <a:srgbClr val="FF0000"/>
                </a:solidFill>
              </a:rPr>
              <a:t>important </a:t>
            </a:r>
            <a:r>
              <a:rPr lang="en-US" sz="1600" dirty="0" smtClean="0">
                <a:solidFill>
                  <a:srgbClr val="FF0000"/>
                </a:solidFill>
                <a:latin typeface="Symbol" charset="0"/>
                <a:sym typeface="Symbol" charset="0"/>
              </a:rPr>
              <a:t></a:t>
            </a:r>
            <a:r>
              <a:rPr lang="en-US" sz="1600" dirty="0" smtClean="0">
                <a:solidFill>
                  <a:srgbClr val="FF0000"/>
                </a:solidFill>
              </a:rPr>
              <a:t>-ray astronomy targets</a:t>
            </a:r>
            <a:r>
              <a:rPr lang="en-US" sz="1600" dirty="0" smtClean="0"/>
              <a:t>)</a:t>
            </a:r>
          </a:p>
          <a:p>
            <a:pPr>
              <a:lnSpc>
                <a:spcPct val="110000"/>
              </a:lnSpc>
              <a:defRPr/>
            </a:pPr>
            <a:r>
              <a:rPr lang="en-US" sz="1600" dirty="0" smtClean="0"/>
              <a:t>No experimental determination of reaction rate</a:t>
            </a:r>
          </a:p>
          <a:p>
            <a:pPr>
              <a:lnSpc>
                <a:spcPct val="110000"/>
              </a:lnSpc>
              <a:defRPr/>
            </a:pPr>
            <a:r>
              <a:rPr lang="en-US" sz="1600" baseline="30000" dirty="0" smtClean="0"/>
              <a:t>23</a:t>
            </a:r>
            <a:r>
              <a:rPr lang="en-US" sz="1600" dirty="0" smtClean="0"/>
              <a:t>Mg beam of 5 x 10</a:t>
            </a:r>
            <a:r>
              <a:rPr lang="en-US" sz="1600" baseline="30000" dirty="0" smtClean="0"/>
              <a:t>7</a:t>
            </a:r>
            <a:r>
              <a:rPr lang="en-US" sz="1600" dirty="0" smtClean="0"/>
              <a:t> s</a:t>
            </a:r>
            <a:r>
              <a:rPr lang="en-US" sz="1600" baseline="30000" dirty="0" smtClean="0"/>
              <a:t>-1 </a:t>
            </a:r>
            <a:r>
              <a:rPr lang="en-US" sz="1600" dirty="0" smtClean="0"/>
              <a:t>via HP-</a:t>
            </a:r>
            <a:r>
              <a:rPr lang="en-US" sz="1600" dirty="0" err="1" smtClean="0"/>
              <a:t>SiC</a:t>
            </a:r>
            <a:r>
              <a:rPr lang="en-US" sz="1600" dirty="0" smtClean="0"/>
              <a:t> and laser ionization</a:t>
            </a:r>
          </a:p>
          <a:p>
            <a:pPr>
              <a:lnSpc>
                <a:spcPct val="110000"/>
              </a:lnSpc>
              <a:defRPr/>
            </a:pPr>
            <a:r>
              <a:rPr lang="en-US" sz="1600" dirty="0" smtClean="0"/>
              <a:t>DRAGON result </a:t>
            </a:r>
            <a:r>
              <a:rPr lang="en-US" sz="1600" dirty="0" smtClean="0">
                <a:solidFill>
                  <a:srgbClr val="FF0000"/>
                </a:solidFill>
              </a:rPr>
              <a:t>reduces uncertainty by orders of magnitude</a:t>
            </a:r>
            <a:endParaRPr lang="en-US" sz="1600" dirty="0">
              <a:solidFill>
                <a:srgbClr val="FF0000"/>
              </a:solidFill>
            </a:endParaRPr>
          </a:p>
        </p:txBody>
      </p:sp>
      <p:sp>
        <p:nvSpPr>
          <p:cNvPr id="2" name="TextBox 1"/>
          <p:cNvSpPr txBox="1"/>
          <p:nvPr/>
        </p:nvSpPr>
        <p:spPr>
          <a:xfrm>
            <a:off x="5241142" y="6096000"/>
            <a:ext cx="3823483" cy="338554"/>
          </a:xfrm>
          <a:prstGeom prst="rect">
            <a:avLst/>
          </a:prstGeom>
          <a:noFill/>
        </p:spPr>
        <p:txBody>
          <a:bodyPr wrap="none" rtlCol="0">
            <a:spAutoFit/>
          </a:bodyPr>
          <a:lstStyle/>
          <a:p>
            <a:r>
              <a:rPr lang="en-CA" sz="1600" dirty="0" smtClean="0"/>
              <a:t>L. Erikson et al., PRC 81 (2010) 045808</a:t>
            </a:r>
            <a:endParaRPr lang="en-CA" sz="1600"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7460" y="4195706"/>
            <a:ext cx="1561580" cy="62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735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1" name="Picture 2" descr="TRIUMFsite5"/>
          <p:cNvPicPr>
            <a:picLocks noChangeAspect="1" noChangeArrowheads="1"/>
          </p:cNvPicPr>
          <p:nvPr/>
        </p:nvPicPr>
        <p:blipFill>
          <a:blip r:embed="rId2" cstate="print"/>
          <a:srcRect/>
          <a:stretch>
            <a:fillRect/>
          </a:stretch>
        </p:blipFill>
        <p:spPr bwMode="auto">
          <a:xfrm>
            <a:off x="165900" y="1124217"/>
            <a:ext cx="3989388" cy="4173424"/>
          </a:xfrm>
          <a:prstGeom prst="rect">
            <a:avLst/>
          </a:prstGeom>
          <a:noFill/>
          <a:ln w="9525">
            <a:noFill/>
            <a:miter lim="800000"/>
            <a:headEnd/>
            <a:tailEnd/>
          </a:ln>
        </p:spPr>
      </p:pic>
      <p:sp>
        <p:nvSpPr>
          <p:cNvPr id="7172" name="Text Box 3"/>
          <p:cNvSpPr txBox="1">
            <a:spLocks noChangeArrowheads="1"/>
          </p:cNvSpPr>
          <p:nvPr/>
        </p:nvSpPr>
        <p:spPr bwMode="auto">
          <a:xfrm>
            <a:off x="46970" y="5522491"/>
            <a:ext cx="8991600" cy="707886"/>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1F5D95"/>
                </a:solidFill>
                <a:latin typeface="Arial" pitchFamily="34" charset="0"/>
              </a:rPr>
              <a:t>TRIUMF is </a:t>
            </a:r>
            <a:r>
              <a:rPr lang="en-US" sz="2000" b="1" dirty="0" smtClean="0">
                <a:solidFill>
                  <a:srgbClr val="1F5D95"/>
                </a:solidFill>
                <a:latin typeface="Arial" pitchFamily="34" charset="0"/>
              </a:rPr>
              <a:t>owned &amp; operated by a consortium of 17 universities</a:t>
            </a:r>
            <a:br>
              <a:rPr lang="en-US" sz="2000" b="1" dirty="0" smtClean="0">
                <a:solidFill>
                  <a:srgbClr val="1F5D95"/>
                </a:solidFill>
                <a:latin typeface="Arial" pitchFamily="34" charset="0"/>
              </a:rPr>
            </a:br>
            <a:r>
              <a:rPr lang="en-US" sz="2000" b="1" dirty="0" smtClean="0">
                <a:solidFill>
                  <a:srgbClr val="800000"/>
                </a:solidFill>
                <a:latin typeface="Arial" pitchFamily="34" charset="0"/>
              </a:rPr>
              <a:t>Founded 42 </a:t>
            </a:r>
            <a:r>
              <a:rPr lang="en-US" sz="2000" b="1" dirty="0">
                <a:solidFill>
                  <a:srgbClr val="800000"/>
                </a:solidFill>
                <a:latin typeface="Arial" pitchFamily="34" charset="0"/>
              </a:rPr>
              <a:t>y</a:t>
            </a:r>
            <a:r>
              <a:rPr lang="en-US" sz="2000" b="1" dirty="0" smtClean="0">
                <a:solidFill>
                  <a:srgbClr val="800000"/>
                </a:solidFill>
                <a:latin typeface="Arial" pitchFamily="34" charset="0"/>
              </a:rPr>
              <a:t>ears ago in Vancouver </a:t>
            </a:r>
            <a:endParaRPr lang="en-US" sz="2000" b="1" dirty="0">
              <a:solidFill>
                <a:srgbClr val="800000"/>
              </a:solidFill>
              <a:latin typeface="Arial" pitchFamily="34" charset="0"/>
            </a:endParaRPr>
          </a:p>
        </p:txBody>
      </p:sp>
      <p:sp>
        <p:nvSpPr>
          <p:cNvPr id="7173" name="Text Box 4"/>
          <p:cNvSpPr txBox="1">
            <a:spLocks noChangeArrowheads="1"/>
          </p:cNvSpPr>
          <p:nvPr/>
        </p:nvSpPr>
        <p:spPr bwMode="auto">
          <a:xfrm>
            <a:off x="4197252" y="1120760"/>
            <a:ext cx="3935803" cy="3077766"/>
          </a:xfrm>
          <a:prstGeom prst="rect">
            <a:avLst/>
          </a:prstGeom>
          <a:noFill/>
          <a:ln w="9525">
            <a:noFill/>
            <a:miter lim="800000"/>
            <a:headEnd/>
            <a:tailEnd/>
          </a:ln>
        </p:spPr>
        <p:txBody>
          <a:bodyPr wrap="square">
            <a:spAutoFit/>
          </a:bodyPr>
          <a:lstStyle/>
          <a:p>
            <a:r>
              <a:rPr lang="en-US" sz="1800" b="1" dirty="0">
                <a:solidFill>
                  <a:srgbClr val="0070C0"/>
                </a:solidFill>
                <a:latin typeface="Arial" pitchFamily="34" charset="0"/>
              </a:rPr>
              <a:t>Members</a:t>
            </a:r>
          </a:p>
          <a:p>
            <a:r>
              <a:rPr lang="en-US" sz="1600" dirty="0" smtClean="0">
                <a:solidFill>
                  <a:schemeClr val="accent2"/>
                </a:solidFill>
                <a:latin typeface="Arial" pitchFamily="34" charset="0"/>
              </a:rPr>
              <a:t>University of Alberta</a:t>
            </a:r>
          </a:p>
          <a:p>
            <a:r>
              <a:rPr lang="en-US" sz="1600" dirty="0" smtClean="0">
                <a:solidFill>
                  <a:schemeClr val="accent2"/>
                </a:solidFill>
                <a:latin typeface="Arial" pitchFamily="34" charset="0"/>
              </a:rPr>
              <a:t>University of BC</a:t>
            </a:r>
          </a:p>
          <a:p>
            <a:r>
              <a:rPr lang="en-US" sz="1600" dirty="0" smtClean="0">
                <a:solidFill>
                  <a:schemeClr val="accent2"/>
                </a:solidFill>
                <a:latin typeface="Arial" pitchFamily="34" charset="0"/>
              </a:rPr>
              <a:t>Carleton </a:t>
            </a:r>
            <a:r>
              <a:rPr lang="en-US" sz="1600" dirty="0">
                <a:solidFill>
                  <a:schemeClr val="accent2"/>
                </a:solidFill>
                <a:latin typeface="Arial" pitchFamily="34" charset="0"/>
              </a:rPr>
              <a:t>University</a:t>
            </a:r>
          </a:p>
          <a:p>
            <a:r>
              <a:rPr lang="en-US" sz="1600" dirty="0">
                <a:solidFill>
                  <a:schemeClr val="accent2"/>
                </a:solidFill>
                <a:latin typeface="Arial" pitchFamily="34" charset="0"/>
              </a:rPr>
              <a:t>University of </a:t>
            </a:r>
            <a:r>
              <a:rPr lang="en-US" sz="1600" dirty="0" smtClean="0">
                <a:solidFill>
                  <a:schemeClr val="accent2"/>
                </a:solidFill>
                <a:latin typeface="Arial" pitchFamily="34" charset="0"/>
              </a:rPr>
              <a:t>Guelph</a:t>
            </a:r>
            <a:endParaRPr lang="en-US" sz="1600" dirty="0">
              <a:solidFill>
                <a:schemeClr val="accent2"/>
              </a:solidFill>
              <a:latin typeface="Arial" pitchFamily="34" charset="0"/>
            </a:endParaRPr>
          </a:p>
          <a:p>
            <a:r>
              <a:rPr lang="en-US" sz="1600" dirty="0" smtClean="0">
                <a:solidFill>
                  <a:schemeClr val="accent2"/>
                </a:solidFill>
                <a:latin typeface="Arial" pitchFamily="34" charset="0"/>
              </a:rPr>
              <a:t>University of Manitoba</a:t>
            </a:r>
          </a:p>
          <a:p>
            <a:r>
              <a:rPr lang="en-US" sz="1600" dirty="0" err="1" smtClean="0">
                <a:solidFill>
                  <a:schemeClr val="accent2"/>
                </a:solidFill>
                <a:latin typeface="Arial" pitchFamily="34" charset="0"/>
              </a:rPr>
              <a:t>Université</a:t>
            </a:r>
            <a:r>
              <a:rPr lang="en-US" sz="1600" dirty="0" smtClean="0">
                <a:solidFill>
                  <a:schemeClr val="accent2"/>
                </a:solidFill>
                <a:latin typeface="Arial" pitchFamily="34" charset="0"/>
              </a:rPr>
              <a:t> de Montréal</a:t>
            </a:r>
          </a:p>
          <a:p>
            <a:r>
              <a:rPr lang="en-US" sz="1600" dirty="0" smtClean="0">
                <a:solidFill>
                  <a:schemeClr val="accent2"/>
                </a:solidFill>
                <a:latin typeface="Arial" pitchFamily="34" charset="0"/>
              </a:rPr>
              <a:t>Queen’s University</a:t>
            </a:r>
            <a:endParaRPr lang="en-US" sz="1600" dirty="0">
              <a:solidFill>
                <a:schemeClr val="accent2"/>
              </a:solidFill>
              <a:latin typeface="Arial" pitchFamily="34" charset="0"/>
            </a:endParaRPr>
          </a:p>
          <a:p>
            <a:r>
              <a:rPr lang="en-US" sz="1600" dirty="0">
                <a:solidFill>
                  <a:schemeClr val="accent2"/>
                </a:solidFill>
                <a:latin typeface="Arial" pitchFamily="34" charset="0"/>
              </a:rPr>
              <a:t>Simon Fraser University</a:t>
            </a:r>
          </a:p>
          <a:p>
            <a:r>
              <a:rPr lang="en-US" sz="1600" dirty="0" smtClean="0">
                <a:solidFill>
                  <a:schemeClr val="accent2"/>
                </a:solidFill>
                <a:latin typeface="Arial" pitchFamily="34" charset="0"/>
              </a:rPr>
              <a:t>University </a:t>
            </a:r>
            <a:r>
              <a:rPr lang="en-US" sz="1600" dirty="0">
                <a:solidFill>
                  <a:schemeClr val="accent2"/>
                </a:solidFill>
                <a:latin typeface="Arial" pitchFamily="34" charset="0"/>
              </a:rPr>
              <a:t>of Toronto</a:t>
            </a:r>
          </a:p>
          <a:p>
            <a:r>
              <a:rPr lang="en-US" sz="1600" dirty="0">
                <a:solidFill>
                  <a:schemeClr val="accent2"/>
                </a:solidFill>
                <a:latin typeface="Arial" pitchFamily="34" charset="0"/>
              </a:rPr>
              <a:t>University of Victoria</a:t>
            </a:r>
          </a:p>
          <a:p>
            <a:r>
              <a:rPr lang="en-US" sz="1600" dirty="0">
                <a:solidFill>
                  <a:schemeClr val="accent2"/>
                </a:solidFill>
                <a:latin typeface="Arial" pitchFamily="34" charset="0"/>
              </a:rPr>
              <a:t>York </a:t>
            </a:r>
            <a:r>
              <a:rPr lang="en-US" sz="1600" dirty="0" smtClean="0">
                <a:solidFill>
                  <a:schemeClr val="accent2"/>
                </a:solidFill>
                <a:latin typeface="Arial" pitchFamily="34" charset="0"/>
              </a:rPr>
              <a:t>University</a:t>
            </a:r>
            <a:endParaRPr lang="en-US" sz="1600" dirty="0">
              <a:solidFill>
                <a:schemeClr val="accent2"/>
              </a:solidFill>
              <a:latin typeface="Arial" pitchFamily="34" charset="0"/>
            </a:endParaRPr>
          </a:p>
        </p:txBody>
      </p:sp>
      <p:sp>
        <p:nvSpPr>
          <p:cNvPr id="7175" name="Title 1"/>
          <p:cNvSpPr>
            <a:spLocks noGrp="1"/>
          </p:cNvSpPr>
          <p:nvPr>
            <p:ph type="title"/>
          </p:nvPr>
        </p:nvSpPr>
        <p:spPr>
          <a:xfrm>
            <a:off x="0" y="152400"/>
            <a:ext cx="8991600" cy="944563"/>
          </a:xfrm>
        </p:spPr>
        <p:txBody>
          <a:bodyPr>
            <a:normAutofit/>
          </a:bodyPr>
          <a:lstStyle/>
          <a:p>
            <a:r>
              <a:rPr lang="en-US" sz="2800" dirty="0" smtClean="0"/>
              <a:t>   </a:t>
            </a:r>
            <a:r>
              <a:rPr lang="en-US" sz="3600" dirty="0" smtClean="0"/>
              <a:t>TRIUMF: A National Science Laboratory</a:t>
            </a:r>
            <a:endParaRPr lang="en-US" sz="2400" dirty="0" smtClean="0"/>
          </a:p>
        </p:txBody>
      </p:sp>
      <p:sp>
        <p:nvSpPr>
          <p:cNvPr id="13" name="Date Placeholder 12"/>
          <p:cNvSpPr>
            <a:spLocks noGrp="1"/>
          </p:cNvSpPr>
          <p:nvPr>
            <p:ph type="dt" sz="half" idx="10"/>
          </p:nvPr>
        </p:nvSpPr>
        <p:spPr/>
        <p:txBody>
          <a:bodyPr/>
          <a:lstStyle/>
          <a:p>
            <a:pPr>
              <a:defRPr/>
            </a:pPr>
            <a:r>
              <a:rPr lang="en-US" smtClean="0"/>
              <a:t>02/09/2012</a:t>
            </a:r>
            <a:endParaRPr lang="en-US"/>
          </a:p>
        </p:txBody>
      </p:sp>
      <p:sp>
        <p:nvSpPr>
          <p:cNvPr id="10" name="Slide Number Placeholder 9"/>
          <p:cNvSpPr>
            <a:spLocks noGrp="1"/>
          </p:cNvSpPr>
          <p:nvPr>
            <p:ph type="sldNum" sz="quarter" idx="12"/>
          </p:nvPr>
        </p:nvSpPr>
        <p:spPr/>
        <p:txBody>
          <a:bodyPr/>
          <a:lstStyle/>
          <a:p>
            <a:pPr>
              <a:defRPr/>
            </a:pPr>
            <a:fld id="{CC94A978-D2F9-41F4-BFE7-A513121E0159}" type="slidenum">
              <a:rPr lang="en-US" smtClean="0"/>
              <a:pPr>
                <a:defRPr/>
              </a:pPr>
              <a:t>2</a:t>
            </a:fld>
            <a:endParaRPr lang="en-US"/>
          </a:p>
        </p:txBody>
      </p:sp>
      <p:sp>
        <p:nvSpPr>
          <p:cNvPr id="11" name="Text Box 4"/>
          <p:cNvSpPr txBox="1">
            <a:spLocks noChangeArrowheads="1"/>
          </p:cNvSpPr>
          <p:nvPr/>
        </p:nvSpPr>
        <p:spPr bwMode="auto">
          <a:xfrm>
            <a:off x="6568173" y="1138250"/>
            <a:ext cx="2545848" cy="1877437"/>
          </a:xfrm>
          <a:prstGeom prst="rect">
            <a:avLst/>
          </a:prstGeom>
          <a:noFill/>
          <a:ln w="9525">
            <a:noFill/>
            <a:miter lim="800000"/>
            <a:headEnd/>
            <a:tailEnd/>
          </a:ln>
        </p:spPr>
        <p:txBody>
          <a:bodyPr wrap="square">
            <a:spAutoFit/>
          </a:bodyPr>
          <a:lstStyle/>
          <a:p>
            <a:r>
              <a:rPr lang="en-US" sz="1800" b="1" dirty="0" smtClean="0">
                <a:solidFill>
                  <a:srgbClr val="0070C0"/>
                </a:solidFill>
                <a:latin typeface="Arial" pitchFamily="34" charset="0"/>
              </a:rPr>
              <a:t>Associate Members</a:t>
            </a:r>
          </a:p>
          <a:p>
            <a:r>
              <a:rPr lang="en-US" sz="1600" dirty="0" smtClean="0">
                <a:solidFill>
                  <a:schemeClr val="accent2"/>
                </a:solidFill>
                <a:latin typeface="Arial" pitchFamily="34" charset="0"/>
              </a:rPr>
              <a:t>University </a:t>
            </a:r>
            <a:r>
              <a:rPr lang="en-US" sz="1600" dirty="0">
                <a:solidFill>
                  <a:schemeClr val="accent2"/>
                </a:solidFill>
                <a:latin typeface="Arial" pitchFamily="34" charset="0"/>
              </a:rPr>
              <a:t>of </a:t>
            </a:r>
            <a:r>
              <a:rPr lang="en-US" sz="1600" dirty="0" smtClean="0">
                <a:solidFill>
                  <a:schemeClr val="accent2"/>
                </a:solidFill>
                <a:latin typeface="Arial" pitchFamily="34" charset="0"/>
              </a:rPr>
              <a:t>Calgary</a:t>
            </a:r>
            <a:endParaRPr lang="en-US" sz="1600" dirty="0">
              <a:solidFill>
                <a:schemeClr val="accent2"/>
              </a:solidFill>
              <a:latin typeface="Arial" pitchFamily="34" charset="0"/>
            </a:endParaRPr>
          </a:p>
          <a:p>
            <a:r>
              <a:rPr lang="en-US" sz="1600" dirty="0">
                <a:solidFill>
                  <a:schemeClr val="accent2"/>
                </a:solidFill>
                <a:latin typeface="Arial" pitchFamily="34" charset="0"/>
              </a:rPr>
              <a:t>McMaster </a:t>
            </a:r>
            <a:r>
              <a:rPr lang="en-US" sz="1600" dirty="0" smtClean="0">
                <a:solidFill>
                  <a:schemeClr val="accent2"/>
                </a:solidFill>
                <a:latin typeface="Arial" pitchFamily="34" charset="0"/>
              </a:rPr>
              <a:t>University</a:t>
            </a:r>
          </a:p>
          <a:p>
            <a:r>
              <a:rPr lang="en-US" sz="1600" dirty="0" smtClean="0">
                <a:solidFill>
                  <a:schemeClr val="accent2"/>
                </a:solidFill>
                <a:latin typeface="Arial" pitchFamily="34" charset="0"/>
              </a:rPr>
              <a:t>University of Northern BC</a:t>
            </a:r>
          </a:p>
          <a:p>
            <a:r>
              <a:rPr lang="en-US" sz="1600" dirty="0" smtClean="0">
                <a:solidFill>
                  <a:schemeClr val="accent2"/>
                </a:solidFill>
                <a:latin typeface="Arial" pitchFamily="34" charset="0"/>
              </a:rPr>
              <a:t>University </a:t>
            </a:r>
            <a:r>
              <a:rPr lang="en-US" sz="1600" dirty="0">
                <a:solidFill>
                  <a:schemeClr val="accent2"/>
                </a:solidFill>
                <a:latin typeface="Arial" pitchFamily="34" charset="0"/>
              </a:rPr>
              <a:t>of Regina</a:t>
            </a:r>
          </a:p>
          <a:p>
            <a:r>
              <a:rPr lang="en-US" sz="1600" dirty="0" smtClean="0">
                <a:solidFill>
                  <a:schemeClr val="accent2"/>
                </a:solidFill>
                <a:latin typeface="Arial" pitchFamily="34" charset="0"/>
              </a:rPr>
              <a:t>Saint Mary’s University</a:t>
            </a:r>
          </a:p>
          <a:p>
            <a:r>
              <a:rPr lang="en-US" sz="1600" dirty="0" smtClean="0">
                <a:solidFill>
                  <a:schemeClr val="accent2"/>
                </a:solidFill>
                <a:latin typeface="Arial" pitchFamily="34" charset="0"/>
              </a:rPr>
              <a:t>University of Winnipeg</a:t>
            </a:r>
            <a:endParaRPr lang="en-US" sz="1600" dirty="0">
              <a:solidFill>
                <a:schemeClr val="accent2"/>
              </a:solidFill>
              <a:latin typeface="Arial" pitchFamily="34" charset="0"/>
            </a:endParaRPr>
          </a:p>
        </p:txBody>
      </p:sp>
      <p:sp>
        <p:nvSpPr>
          <p:cNvPr id="14" name="TextBox 13"/>
          <p:cNvSpPr txBox="1"/>
          <p:nvPr/>
        </p:nvSpPr>
        <p:spPr>
          <a:xfrm>
            <a:off x="4197252" y="4361506"/>
            <a:ext cx="4257769" cy="830997"/>
          </a:xfrm>
          <a:prstGeom prst="rect">
            <a:avLst/>
          </a:prstGeom>
          <a:noFill/>
        </p:spPr>
        <p:txBody>
          <a:bodyPr wrap="none" rtlCol="0">
            <a:spAutoFit/>
          </a:bodyPr>
          <a:lstStyle/>
          <a:p>
            <a:r>
              <a:rPr lang="en-US" sz="1600" b="1" dirty="0" smtClean="0">
                <a:solidFill>
                  <a:schemeClr val="accent1"/>
                </a:solidFill>
              </a:rPr>
              <a:t>Research focus:</a:t>
            </a:r>
          </a:p>
          <a:p>
            <a:pPr>
              <a:buFont typeface="Arial" pitchFamily="34" charset="0"/>
              <a:buChar char="•"/>
            </a:pPr>
            <a:r>
              <a:rPr lang="en-US" sz="1600" dirty="0" smtClean="0">
                <a:solidFill>
                  <a:schemeClr val="accent1"/>
                </a:solidFill>
              </a:rPr>
              <a:t>  Advancing isotopes for science &amp; medicine</a:t>
            </a:r>
          </a:p>
          <a:p>
            <a:pPr>
              <a:buFont typeface="Arial" pitchFamily="34" charset="0"/>
              <a:buChar char="•"/>
            </a:pPr>
            <a:r>
              <a:rPr lang="en-US" sz="1600" dirty="0" smtClean="0">
                <a:solidFill>
                  <a:schemeClr val="accent1"/>
                </a:solidFill>
              </a:rPr>
              <a:t>  Probing the structure &amp; origins of matter</a:t>
            </a:r>
            <a:endParaRPr lang="en-CA" sz="1600" dirty="0">
              <a:solidFill>
                <a:schemeClr val="accent1"/>
              </a:solidFill>
            </a:endParaRPr>
          </a:p>
        </p:txBody>
      </p:sp>
      <p:sp>
        <p:nvSpPr>
          <p:cNvPr id="15" name="Footer Placeholder 14"/>
          <p:cNvSpPr>
            <a:spLocks noGrp="1"/>
          </p:cNvSpPr>
          <p:nvPr>
            <p:ph type="ftr" sz="quarter" idx="11"/>
          </p:nvPr>
        </p:nvSpPr>
        <p:spPr/>
        <p:txBody>
          <a:bodyPr/>
          <a:lstStyle/>
          <a:p>
            <a:pPr>
              <a:defRPr/>
            </a:pPr>
            <a:r>
              <a:rPr lang="en-CA" smtClean="0"/>
              <a:t>TRIUMF  Nuclear Astrophysics  -  Bad Honnef 2012</a:t>
            </a:r>
            <a:endParaRPr lang="en-US" dirty="0"/>
          </a:p>
        </p:txBody>
      </p:sp>
    </p:spTree>
    <p:extLst>
      <p:ext uri="{BB962C8B-B14F-4D97-AF65-F5344CB8AC3E}">
        <p14:creationId xmlns:p14="http://schemas.microsoft.com/office/powerpoint/2010/main" val="4101074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a:t>TUDA - The TRIUMF UK Detector Array</a:t>
            </a:r>
          </a:p>
        </p:txBody>
      </p:sp>
      <p:sp>
        <p:nvSpPr>
          <p:cNvPr id="2" name="Date Placeholder 1"/>
          <p:cNvSpPr>
            <a:spLocks noGrp="1"/>
          </p:cNvSpPr>
          <p:nvPr>
            <p:ph type="dt" sz="half" idx="10"/>
          </p:nvPr>
        </p:nvSpPr>
        <p:spPr/>
        <p:txBody>
          <a:bodyPr/>
          <a:lstStyle/>
          <a:p>
            <a:pPr>
              <a:defRPr/>
            </a:pPr>
            <a:r>
              <a:rPr lang="en-US" smtClean="0"/>
              <a:t>02/09/2012</a:t>
            </a:r>
            <a:endParaRPr lang="en-US" dirty="0"/>
          </a:p>
        </p:txBody>
      </p:sp>
      <p:sp>
        <p:nvSpPr>
          <p:cNvPr id="3" name="Footer Placeholder 2"/>
          <p:cNvSpPr>
            <a:spLocks noGrp="1"/>
          </p:cNvSpPr>
          <p:nvPr>
            <p:ph type="ftr" sz="quarter" idx="11"/>
          </p:nvPr>
        </p:nvSpPr>
        <p:spPr/>
        <p:txBody>
          <a:bodyPr/>
          <a:lstStyle/>
          <a:p>
            <a:pPr>
              <a:defRPr/>
            </a:pPr>
            <a:r>
              <a:rPr lang="en-CA" smtClean="0"/>
              <a:t>TRIUMF  Nuclear Astrophysics  -  Bad Honnef 2012</a:t>
            </a:r>
            <a:endParaRPr lang="en-US"/>
          </a:p>
        </p:txBody>
      </p:sp>
      <p:sp>
        <p:nvSpPr>
          <p:cNvPr id="4" name="Slide Number Placeholder 3"/>
          <p:cNvSpPr>
            <a:spLocks noGrp="1"/>
          </p:cNvSpPr>
          <p:nvPr>
            <p:ph type="sldNum" sz="quarter" idx="12"/>
          </p:nvPr>
        </p:nvSpPr>
        <p:spPr/>
        <p:txBody>
          <a:bodyPr/>
          <a:lstStyle/>
          <a:p>
            <a:pPr>
              <a:defRPr/>
            </a:pPr>
            <a:fld id="{E2BA5EE4-9F72-43F4-A1A8-D556987A7097}" type="slidenum">
              <a:rPr lang="en-US" smtClean="0"/>
              <a:pPr>
                <a:defRPr/>
              </a:pPr>
              <a:t>20</a:t>
            </a:fld>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036" y="1110147"/>
            <a:ext cx="6607533" cy="504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12938" y="6053070"/>
            <a:ext cx="4838119" cy="338554"/>
          </a:xfrm>
          <a:prstGeom prst="rect">
            <a:avLst/>
          </a:prstGeom>
          <a:solidFill>
            <a:srgbClr val="FFFF00"/>
          </a:solidFill>
          <a:scene3d>
            <a:camera prst="orthographicFront"/>
            <a:lightRig rig="threePt" dir="t"/>
          </a:scene3d>
          <a:sp3d>
            <a:bevelT/>
          </a:sp3d>
        </p:spPr>
        <p:txBody>
          <a:bodyPr wrap="none" rtlCol="0">
            <a:spAutoFit/>
          </a:bodyPr>
          <a:lstStyle/>
          <a:p>
            <a:r>
              <a:rPr lang="en-CA" sz="1600" dirty="0" smtClean="0"/>
              <a:t>Posters: Jessica Tomlinson, </a:t>
            </a:r>
            <a:r>
              <a:rPr lang="en-CA" sz="1600" dirty="0" err="1" smtClean="0"/>
              <a:t>Carine</a:t>
            </a:r>
            <a:r>
              <a:rPr lang="en-CA" sz="1600" dirty="0" smtClean="0"/>
              <a:t> </a:t>
            </a:r>
            <a:r>
              <a:rPr lang="en-CA" sz="1600" dirty="0" err="1" smtClean="0"/>
              <a:t>Tsimba</a:t>
            </a:r>
            <a:r>
              <a:rPr lang="en-CA" sz="1600" dirty="0" smtClean="0"/>
              <a:t> </a:t>
            </a:r>
            <a:r>
              <a:rPr lang="en-CA" sz="1600" dirty="0" err="1" smtClean="0"/>
              <a:t>Nsangu</a:t>
            </a:r>
            <a:endParaRPr lang="en-CA" sz="1600" dirty="0"/>
          </a:p>
        </p:txBody>
      </p:sp>
    </p:spTree>
    <p:extLst>
      <p:ext uri="{BB962C8B-B14F-4D97-AF65-F5344CB8AC3E}">
        <p14:creationId xmlns:p14="http://schemas.microsoft.com/office/powerpoint/2010/main" val="816497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aseline="30000" dirty="0" smtClean="0">
                <a:latin typeface="Myriad Pro" charset="0"/>
              </a:rPr>
              <a:t>18</a:t>
            </a:r>
            <a:r>
              <a:rPr lang="en-US" dirty="0" smtClean="0">
                <a:latin typeface="Myriad Pro" charset="0"/>
              </a:rPr>
              <a:t>F(</a:t>
            </a:r>
            <a:r>
              <a:rPr lang="en-US" dirty="0" err="1" smtClean="0">
                <a:latin typeface="Myriad Pro" charset="0"/>
              </a:rPr>
              <a:t>p,</a:t>
            </a:r>
            <a:r>
              <a:rPr lang="en-US" dirty="0" err="1" smtClean="0">
                <a:latin typeface="Symbol" pitchFamily="18" charset="2"/>
              </a:rPr>
              <a:t>a</a:t>
            </a:r>
            <a:r>
              <a:rPr lang="en-US" dirty="0" smtClean="0">
                <a:latin typeface="Myriad Pro" charset="0"/>
              </a:rPr>
              <a:t>)</a:t>
            </a:r>
            <a:r>
              <a:rPr lang="en-US" baseline="30000" dirty="0" smtClean="0">
                <a:latin typeface="Myriad Pro" charset="0"/>
              </a:rPr>
              <a:t>15</a:t>
            </a:r>
            <a:r>
              <a:rPr lang="en-US" dirty="0" smtClean="0">
                <a:latin typeface="Myriad Pro" charset="0"/>
              </a:rPr>
              <a:t>O direct measurement at TUDA</a:t>
            </a:r>
            <a:endParaRPr lang="en-CA" dirty="0"/>
          </a:p>
        </p:txBody>
      </p:sp>
      <p:sp>
        <p:nvSpPr>
          <p:cNvPr id="4" name="Date Placeholder 3"/>
          <p:cNvSpPr>
            <a:spLocks noGrp="1"/>
          </p:cNvSpPr>
          <p:nvPr>
            <p:ph type="dt" sz="half" idx="10"/>
          </p:nvPr>
        </p:nvSpPr>
        <p:spPr/>
        <p:txBody>
          <a:bodyPr/>
          <a:lstStyle/>
          <a:p>
            <a:pPr>
              <a:defRPr/>
            </a:pPr>
            <a:r>
              <a:rPr lang="en-US" smtClean="0"/>
              <a:t>02/09/2012</a:t>
            </a:r>
            <a:endParaRPr lang="en-US" dirty="0"/>
          </a:p>
        </p:txBody>
      </p:sp>
      <p:sp>
        <p:nvSpPr>
          <p:cNvPr id="5" name="Footer Placeholder 4"/>
          <p:cNvSpPr>
            <a:spLocks noGrp="1"/>
          </p:cNvSpPr>
          <p:nvPr>
            <p:ph type="ftr" sz="quarter" idx="11"/>
          </p:nvPr>
        </p:nvSpPr>
        <p:spPr/>
        <p:txBody>
          <a:bodyPr/>
          <a:lstStyle/>
          <a:p>
            <a:pPr>
              <a:defRPr/>
            </a:pPr>
            <a:r>
              <a:rPr lang="en-CA" smtClean="0"/>
              <a:t>TRIUMF  Nuclear Astrophysics  -  Bad Honnef 2012</a:t>
            </a:r>
            <a:endParaRPr lang="en-US"/>
          </a:p>
        </p:txBody>
      </p:sp>
      <p:sp>
        <p:nvSpPr>
          <p:cNvPr id="6" name="Slide Number Placeholder 5"/>
          <p:cNvSpPr>
            <a:spLocks noGrp="1"/>
          </p:cNvSpPr>
          <p:nvPr>
            <p:ph type="sldNum" sz="quarter" idx="12"/>
          </p:nvPr>
        </p:nvSpPr>
        <p:spPr/>
        <p:txBody>
          <a:bodyPr/>
          <a:lstStyle/>
          <a:p>
            <a:pPr>
              <a:defRPr/>
            </a:pPr>
            <a:fld id="{2482FC6A-9FA7-4EB7-9550-AAF3D9CFE386}" type="slidenum">
              <a:rPr lang="en-US" smtClean="0"/>
              <a:pPr>
                <a:defRPr/>
              </a:pPr>
              <a:t>21</a:t>
            </a:fld>
            <a:endParaRPr lang="en-US"/>
          </a:p>
        </p:txBody>
      </p:sp>
      <p:sp>
        <p:nvSpPr>
          <p:cNvPr id="9" name="TextBox 8"/>
          <p:cNvSpPr txBox="1">
            <a:spLocks noChangeArrowheads="1"/>
          </p:cNvSpPr>
          <p:nvPr/>
        </p:nvSpPr>
        <p:spPr bwMode="auto">
          <a:xfrm>
            <a:off x="183294" y="1481171"/>
            <a:ext cx="4971084" cy="2262158"/>
          </a:xfrm>
          <a:prstGeom prst="rect">
            <a:avLst/>
          </a:prstGeom>
          <a:solidFill>
            <a:schemeClr val="bg2"/>
          </a:solidFill>
          <a:ln w="9525">
            <a:solidFill>
              <a:srgbClr val="0059A8"/>
            </a:solidFill>
            <a:miter lim="800000"/>
            <a:headEnd/>
            <a:tailEnd/>
          </a:ln>
          <a:effectLst>
            <a:outerShdw dist="20000" dir="5400000" rotWithShape="0">
              <a:srgbClr val="808080">
                <a:alpha val="37999"/>
              </a:srgbClr>
            </a:outerShdw>
          </a:effectLst>
          <a:scene3d>
            <a:camera prst="orthographicFront"/>
            <a:lightRig rig="threePt" dir="t"/>
          </a:scene3d>
          <a:sp3d>
            <a:bevelT/>
          </a:sp3d>
        </p:spPr>
        <p:txBody>
          <a:bodyPr wrap="square">
            <a:spAutoFit/>
          </a:bodyPr>
          <a:lstStyle/>
          <a:p>
            <a:pPr marL="185738" indent="-185738">
              <a:spcBef>
                <a:spcPts val="600"/>
              </a:spcBef>
              <a:buFont typeface="Arial"/>
              <a:buChar char="•"/>
              <a:defRPr/>
            </a:pPr>
            <a:r>
              <a:rPr lang="en-US" sz="1800" baseline="30000" dirty="0" smtClean="0">
                <a:solidFill>
                  <a:schemeClr val="dk1"/>
                </a:solidFill>
                <a:latin typeface="+mj-lt"/>
                <a:ea typeface="+mn-ea"/>
              </a:rPr>
              <a:t>18</a:t>
            </a:r>
            <a:r>
              <a:rPr lang="en-US" sz="1800" dirty="0" smtClean="0">
                <a:solidFill>
                  <a:schemeClr val="dk1"/>
                </a:solidFill>
                <a:latin typeface="+mj-lt"/>
                <a:ea typeface="+mn-ea"/>
              </a:rPr>
              <a:t>F responsible for 511 </a:t>
            </a:r>
            <a:r>
              <a:rPr lang="en-US" sz="1800" dirty="0" err="1" smtClean="0">
                <a:solidFill>
                  <a:schemeClr val="dk1"/>
                </a:solidFill>
                <a:latin typeface="+mj-lt"/>
                <a:ea typeface="+mn-ea"/>
              </a:rPr>
              <a:t>keV</a:t>
            </a:r>
            <a:r>
              <a:rPr lang="en-US" sz="1800" dirty="0" smtClean="0">
                <a:solidFill>
                  <a:schemeClr val="dk1"/>
                </a:solidFill>
                <a:latin typeface="+mj-lt"/>
                <a:ea typeface="+mn-ea"/>
              </a:rPr>
              <a:t> emission in classical  novae</a:t>
            </a:r>
            <a:endParaRPr lang="en-US" sz="1600" dirty="0" smtClean="0">
              <a:solidFill>
                <a:schemeClr val="dk1"/>
              </a:solidFill>
              <a:latin typeface="+mj-lt"/>
              <a:ea typeface="+mn-ea"/>
            </a:endParaRPr>
          </a:p>
          <a:p>
            <a:pPr marL="185738" indent="-185738">
              <a:lnSpc>
                <a:spcPct val="150000"/>
              </a:lnSpc>
              <a:spcBef>
                <a:spcPts val="600"/>
              </a:spcBef>
              <a:buFont typeface="Arial"/>
              <a:buChar char="•"/>
              <a:defRPr/>
            </a:pPr>
            <a:r>
              <a:rPr lang="en-US" sz="1800" baseline="30000" dirty="0">
                <a:latin typeface="Myriad Pro" charset="0"/>
              </a:rPr>
              <a:t>18</a:t>
            </a:r>
            <a:r>
              <a:rPr lang="en-US" sz="1800" dirty="0">
                <a:latin typeface="Myriad Pro" charset="0"/>
              </a:rPr>
              <a:t>F(</a:t>
            </a:r>
            <a:r>
              <a:rPr lang="en-US" sz="1800" dirty="0" err="1">
                <a:latin typeface="Myriad Pro" charset="0"/>
              </a:rPr>
              <a:t>p,</a:t>
            </a:r>
            <a:r>
              <a:rPr lang="en-US" sz="1800" dirty="0" err="1">
                <a:latin typeface="Symbol" pitchFamily="18" charset="2"/>
              </a:rPr>
              <a:t>a</a:t>
            </a:r>
            <a:r>
              <a:rPr lang="en-US" sz="1800" dirty="0">
                <a:latin typeface="Myriad Pro" charset="0"/>
              </a:rPr>
              <a:t>)</a:t>
            </a:r>
            <a:r>
              <a:rPr lang="en-US" sz="1800" baseline="30000" dirty="0">
                <a:latin typeface="Myriad Pro" charset="0"/>
              </a:rPr>
              <a:t>15</a:t>
            </a:r>
            <a:r>
              <a:rPr lang="en-US" sz="1800" dirty="0">
                <a:latin typeface="Myriad Pro" charset="0"/>
              </a:rPr>
              <a:t>O </a:t>
            </a:r>
            <a:r>
              <a:rPr lang="en-US" sz="1800" dirty="0" smtClean="0">
                <a:latin typeface="Myriad Pro" charset="0"/>
              </a:rPr>
              <a:t>reaction destroys </a:t>
            </a:r>
            <a:r>
              <a:rPr lang="en-US" sz="1800" baseline="30000" dirty="0" smtClean="0">
                <a:latin typeface="Myriad Pro" charset="0"/>
              </a:rPr>
              <a:t>18</a:t>
            </a:r>
            <a:r>
              <a:rPr lang="en-US" sz="1800" dirty="0" smtClean="0">
                <a:latin typeface="Myriad Pro" charset="0"/>
              </a:rPr>
              <a:t>F</a:t>
            </a:r>
          </a:p>
          <a:p>
            <a:pPr marL="185738" indent="-185738">
              <a:lnSpc>
                <a:spcPct val="150000"/>
              </a:lnSpc>
              <a:spcBef>
                <a:spcPts val="600"/>
              </a:spcBef>
              <a:buFont typeface="Arial"/>
              <a:buChar char="•"/>
              <a:defRPr/>
            </a:pPr>
            <a:r>
              <a:rPr lang="en-US" sz="1800" dirty="0" smtClean="0">
                <a:solidFill>
                  <a:schemeClr val="dk1"/>
                </a:solidFill>
                <a:latin typeface="+mj-lt"/>
                <a:ea typeface="+mn-ea"/>
              </a:rPr>
              <a:t>first measurement at relevant energies </a:t>
            </a:r>
          </a:p>
          <a:p>
            <a:pPr marL="185738" indent="-185738">
              <a:spcBef>
                <a:spcPts val="600"/>
              </a:spcBef>
              <a:buFont typeface="Arial"/>
              <a:buChar char="•"/>
              <a:defRPr/>
            </a:pPr>
            <a:r>
              <a:rPr lang="en-US" sz="1800" dirty="0" smtClean="0">
                <a:solidFill>
                  <a:schemeClr val="dk1"/>
                </a:solidFill>
                <a:latin typeface="+mj-lt"/>
                <a:ea typeface="+mn-ea"/>
              </a:rPr>
              <a:t>using </a:t>
            </a:r>
            <a:r>
              <a:rPr lang="en-US" sz="1800" dirty="0">
                <a:solidFill>
                  <a:schemeClr val="dk1"/>
                </a:solidFill>
              </a:rPr>
              <a:t>most intense </a:t>
            </a:r>
            <a:r>
              <a:rPr lang="en-US" sz="1800" dirty="0" smtClean="0">
                <a:solidFill>
                  <a:schemeClr val="dk1"/>
                </a:solidFill>
              </a:rPr>
              <a:t>(5 </a:t>
            </a:r>
            <a:r>
              <a:rPr lang="en-CA" sz="1800" dirty="0" smtClean="0">
                <a:solidFill>
                  <a:schemeClr val="dk1"/>
                </a:solidFill>
              </a:rPr>
              <a:t>x </a:t>
            </a:r>
            <a:r>
              <a:rPr lang="en-US" sz="1800" dirty="0" smtClean="0">
                <a:solidFill>
                  <a:schemeClr val="dk1"/>
                </a:solidFill>
              </a:rPr>
              <a:t>10</a:t>
            </a:r>
            <a:r>
              <a:rPr lang="en-US" sz="1800" baseline="30000" dirty="0" smtClean="0">
                <a:solidFill>
                  <a:schemeClr val="dk1"/>
                </a:solidFill>
              </a:rPr>
              <a:t>6 </a:t>
            </a:r>
            <a:r>
              <a:rPr lang="en-US" sz="1800" dirty="0" err="1" smtClean="0">
                <a:solidFill>
                  <a:schemeClr val="dk1"/>
                </a:solidFill>
              </a:rPr>
              <a:t>pps</a:t>
            </a:r>
            <a:r>
              <a:rPr lang="en-US" sz="1800" dirty="0" smtClean="0">
                <a:solidFill>
                  <a:schemeClr val="dk1"/>
                </a:solidFill>
              </a:rPr>
              <a:t>) accelerated </a:t>
            </a:r>
            <a:r>
              <a:rPr lang="en-US" sz="1800" baseline="30000" dirty="0">
                <a:solidFill>
                  <a:schemeClr val="dk1"/>
                </a:solidFill>
              </a:rPr>
              <a:t>18</a:t>
            </a:r>
            <a:r>
              <a:rPr lang="en-US" sz="1800" dirty="0">
                <a:solidFill>
                  <a:schemeClr val="dk1"/>
                </a:solidFill>
              </a:rPr>
              <a:t>F beam </a:t>
            </a:r>
            <a:r>
              <a:rPr lang="en-US" sz="1800" dirty="0" smtClean="0">
                <a:solidFill>
                  <a:schemeClr val="dk1"/>
                </a:solidFill>
              </a:rPr>
              <a:t>worldwide</a:t>
            </a:r>
          </a:p>
        </p:txBody>
      </p:sp>
      <p:sp>
        <p:nvSpPr>
          <p:cNvPr id="10" name="TextBox 9"/>
          <p:cNvSpPr txBox="1"/>
          <p:nvPr/>
        </p:nvSpPr>
        <p:spPr>
          <a:xfrm>
            <a:off x="254064" y="5824846"/>
            <a:ext cx="3632136" cy="523220"/>
          </a:xfrm>
          <a:prstGeom prst="rect">
            <a:avLst/>
          </a:prstGeom>
          <a:noFill/>
        </p:spPr>
        <p:txBody>
          <a:bodyPr wrap="square" rtlCol="0">
            <a:spAutoFit/>
          </a:bodyPr>
          <a:lstStyle/>
          <a:p>
            <a:r>
              <a:rPr lang="en-CA" sz="1400" dirty="0" smtClean="0"/>
              <a:t>C.E. Beer et al, (York, Edinburgh, TRIUMF) PRC 83, 042801 (R) (2011)</a:t>
            </a:r>
            <a:endParaRPr lang="en-CA" sz="1400" dirty="0"/>
          </a:p>
        </p:txBody>
      </p:sp>
      <p:grpSp>
        <p:nvGrpSpPr>
          <p:cNvPr id="24" name="Group 23"/>
          <p:cNvGrpSpPr/>
          <p:nvPr/>
        </p:nvGrpSpPr>
        <p:grpSpPr>
          <a:xfrm>
            <a:off x="5154378" y="1147810"/>
            <a:ext cx="3922628" cy="2563303"/>
            <a:chOff x="4588329" y="1142432"/>
            <a:chExt cx="4471879" cy="3345952"/>
          </a:xfrm>
        </p:grpSpPr>
        <p:pic>
          <p:nvPicPr>
            <p:cNvPr id="8" name="Picture 7"/>
            <p:cNvPicPr>
              <a:picLocks noChangeAspect="1"/>
            </p:cNvPicPr>
            <p:nvPr/>
          </p:nvPicPr>
          <p:blipFill>
            <a:blip r:embed="rId3"/>
            <a:srcRect/>
            <a:stretch>
              <a:fillRect/>
            </a:stretch>
          </p:blipFill>
          <p:spPr bwMode="auto">
            <a:xfrm>
              <a:off x="4588329" y="1142432"/>
              <a:ext cx="4471879" cy="3345952"/>
            </a:xfrm>
            <a:prstGeom prst="rect">
              <a:avLst/>
            </a:prstGeom>
            <a:noFill/>
            <a:ln w="9525">
              <a:noFill/>
              <a:miter lim="800000"/>
              <a:headEnd/>
              <a:tailEnd/>
            </a:ln>
            <a:effectLst>
              <a:outerShdw dist="38100" dir="2700000" algn="tl" rotWithShape="0">
                <a:srgbClr val="808080">
                  <a:alpha val="39999"/>
                </a:srgbClr>
              </a:outerShdw>
            </a:effectLst>
          </p:spPr>
        </p:pic>
        <p:sp>
          <p:nvSpPr>
            <p:cNvPr id="20" name="Rectangle 19"/>
            <p:cNvSpPr/>
            <p:nvPr/>
          </p:nvSpPr>
          <p:spPr>
            <a:xfrm rot="18900000">
              <a:off x="6819900" y="2689943"/>
              <a:ext cx="108000" cy="108000"/>
            </a:xfrm>
            <a:prstGeom prst="rect">
              <a:avLst/>
            </a:prstGeom>
            <a:solidFill>
              <a:srgbClr val="00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Rectangle 20"/>
            <p:cNvSpPr/>
            <p:nvPr/>
          </p:nvSpPr>
          <p:spPr>
            <a:xfrm rot="18900000">
              <a:off x="7642506" y="1687331"/>
              <a:ext cx="108000" cy="108000"/>
            </a:xfrm>
            <a:prstGeom prst="rect">
              <a:avLst/>
            </a:prstGeom>
            <a:solidFill>
              <a:srgbClr val="00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2" name="Rectangle 21"/>
            <p:cNvSpPr/>
            <p:nvPr/>
          </p:nvSpPr>
          <p:spPr>
            <a:xfrm>
              <a:off x="5388429" y="1254604"/>
              <a:ext cx="1106271" cy="2772000"/>
            </a:xfrm>
            <a:prstGeom prst="rect">
              <a:avLst/>
            </a:prstGeom>
            <a:solidFill>
              <a:srgbClr val="FFFF00">
                <a:alpha val="2392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Rectangle 13"/>
            <p:cNvSpPr/>
            <p:nvPr/>
          </p:nvSpPr>
          <p:spPr>
            <a:xfrm rot="18900000">
              <a:off x="6076655" y="2827708"/>
              <a:ext cx="108000" cy="108000"/>
            </a:xfrm>
            <a:prstGeom prst="rect">
              <a:avLst/>
            </a:prstGeom>
            <a:solidFill>
              <a:srgbClr val="00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9" name="Rectangle 18"/>
            <p:cNvSpPr/>
            <p:nvPr/>
          </p:nvSpPr>
          <p:spPr>
            <a:xfrm rot="18900000">
              <a:off x="6347339" y="2365810"/>
              <a:ext cx="108000" cy="108000"/>
            </a:xfrm>
            <a:prstGeom prst="rect">
              <a:avLst/>
            </a:prstGeom>
            <a:solidFill>
              <a:srgbClr val="0033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23" name="Rectangle 22"/>
          <p:cNvSpPr/>
          <p:nvPr/>
        </p:nvSpPr>
        <p:spPr>
          <a:xfrm>
            <a:off x="371642" y="4101724"/>
            <a:ext cx="4594388" cy="1354217"/>
          </a:xfrm>
          <a:prstGeom prst="rect">
            <a:avLst/>
          </a:prstGeom>
        </p:spPr>
        <p:txBody>
          <a:bodyPr wrap="square">
            <a:spAutoFit/>
          </a:bodyPr>
          <a:lstStyle/>
          <a:p>
            <a:pPr marL="342900" indent="-342900">
              <a:spcBef>
                <a:spcPts val="600"/>
              </a:spcBef>
              <a:buFont typeface="Wingdings" pitchFamily="2" charset="2"/>
              <a:buChar char="è"/>
              <a:defRPr/>
            </a:pPr>
            <a:r>
              <a:rPr lang="en-US" dirty="0" smtClean="0">
                <a:solidFill>
                  <a:srgbClr val="FF0000"/>
                </a:solidFill>
              </a:rPr>
              <a:t> reduced </a:t>
            </a:r>
            <a:r>
              <a:rPr lang="en-US" dirty="0">
                <a:solidFill>
                  <a:srgbClr val="FF0000"/>
                </a:solidFill>
              </a:rPr>
              <a:t>uncertainty </a:t>
            </a:r>
            <a:r>
              <a:rPr lang="en-US" dirty="0" smtClean="0">
                <a:solidFill>
                  <a:srgbClr val="FF0000"/>
                </a:solidFill>
              </a:rPr>
              <a:t>for</a:t>
            </a:r>
          </a:p>
          <a:p>
            <a:pPr>
              <a:spcBef>
                <a:spcPts val="600"/>
              </a:spcBef>
              <a:defRPr/>
            </a:pPr>
            <a:r>
              <a:rPr lang="en-US" dirty="0">
                <a:solidFill>
                  <a:srgbClr val="FF0000"/>
                </a:solidFill>
              </a:rPr>
              <a:t> </a:t>
            </a:r>
            <a:r>
              <a:rPr lang="en-US" dirty="0" smtClean="0">
                <a:solidFill>
                  <a:srgbClr val="FF0000"/>
                </a:solidFill>
              </a:rPr>
              <a:t>    511 </a:t>
            </a:r>
            <a:r>
              <a:rPr lang="en-US" dirty="0" err="1">
                <a:solidFill>
                  <a:srgbClr val="FF0000"/>
                </a:solidFill>
              </a:rPr>
              <a:t>keV</a:t>
            </a:r>
            <a:r>
              <a:rPr lang="en-US" dirty="0">
                <a:solidFill>
                  <a:srgbClr val="FF0000"/>
                </a:solidFill>
              </a:rPr>
              <a:t> </a:t>
            </a:r>
            <a:r>
              <a:rPr lang="en-US" dirty="0" smtClean="0">
                <a:solidFill>
                  <a:srgbClr val="FF0000"/>
                </a:solidFill>
              </a:rPr>
              <a:t>spectrum in  </a:t>
            </a:r>
          </a:p>
          <a:p>
            <a:pPr>
              <a:spcBef>
                <a:spcPts val="600"/>
              </a:spcBef>
              <a:defRPr/>
            </a:pPr>
            <a:r>
              <a:rPr lang="en-US" dirty="0">
                <a:solidFill>
                  <a:srgbClr val="FF0000"/>
                </a:solidFill>
              </a:rPr>
              <a:t> </a:t>
            </a:r>
            <a:r>
              <a:rPr lang="en-US" dirty="0" smtClean="0">
                <a:solidFill>
                  <a:srgbClr val="FF0000"/>
                </a:solidFill>
              </a:rPr>
              <a:t>    classical novae</a:t>
            </a:r>
            <a:endParaRPr lang="en-US" dirty="0">
              <a:solidFill>
                <a:srgbClr val="FF0000"/>
              </a:solidFill>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4378" y="3741738"/>
            <a:ext cx="3922628" cy="2535855"/>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686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z="2800" dirty="0" smtClean="0"/>
              <a:t>Novae observables: </a:t>
            </a:r>
            <a:r>
              <a:rPr lang="en-US" sz="2800" baseline="30000" dirty="0" smtClean="0"/>
              <a:t>18</a:t>
            </a:r>
            <a:r>
              <a:rPr lang="en-US" sz="2800" dirty="0" smtClean="0"/>
              <a:t>F(</a:t>
            </a:r>
            <a:r>
              <a:rPr lang="en-US" sz="2800" dirty="0" err="1" smtClean="0"/>
              <a:t>p,</a:t>
            </a:r>
            <a:r>
              <a:rPr lang="en-US" sz="2800" dirty="0" err="1" smtClean="0">
                <a:latin typeface="Symbol" pitchFamily="18" charset="2"/>
              </a:rPr>
              <a:t>g</a:t>
            </a:r>
            <a:r>
              <a:rPr lang="en-US" sz="2800" dirty="0" smtClean="0"/>
              <a:t>)</a:t>
            </a:r>
            <a:r>
              <a:rPr lang="en-US" sz="2800" baseline="30000" dirty="0" smtClean="0"/>
              <a:t>19</a:t>
            </a:r>
            <a:r>
              <a:rPr lang="en-US" sz="2800" dirty="0" smtClean="0"/>
              <a:t>Ne reaction</a:t>
            </a:r>
            <a:endParaRPr lang="en-GB" sz="2800" dirty="0"/>
          </a:p>
        </p:txBody>
      </p:sp>
      <p:sp>
        <p:nvSpPr>
          <p:cNvPr id="34819" name="Rectangle 3"/>
          <p:cNvSpPr>
            <a:spLocks noGrp="1" noChangeArrowheads="1"/>
          </p:cNvSpPr>
          <p:nvPr>
            <p:ph type="body" idx="4294967295"/>
          </p:nvPr>
        </p:nvSpPr>
        <p:spPr>
          <a:xfrm>
            <a:off x="-1" y="1093788"/>
            <a:ext cx="6399213" cy="4621212"/>
          </a:xfrm>
        </p:spPr>
        <p:txBody>
          <a:bodyPr>
            <a:normAutofit/>
          </a:bodyPr>
          <a:lstStyle/>
          <a:p>
            <a:pPr eaLnBrk="1" hangingPunct="1"/>
            <a:r>
              <a:rPr lang="en-US" sz="2000" dirty="0" smtClean="0">
                <a:latin typeface="+mj-lt"/>
              </a:rPr>
              <a:t>Observation of </a:t>
            </a:r>
            <a:r>
              <a:rPr lang="en-US" sz="2000" dirty="0" err="1" smtClean="0">
                <a:latin typeface="Symbol" pitchFamily="18" charset="2"/>
                <a:cs typeface="Symbol" charset="2"/>
              </a:rPr>
              <a:t>g</a:t>
            </a:r>
            <a:r>
              <a:rPr lang="en-US" sz="2000" dirty="0" smtClean="0">
                <a:latin typeface="+mj-lt"/>
              </a:rPr>
              <a:t>-ray emission from novae gives information on explosion conditions</a:t>
            </a:r>
          </a:p>
          <a:p>
            <a:pPr eaLnBrk="1" hangingPunct="1"/>
            <a:r>
              <a:rPr lang="en-US" sz="2000" dirty="0" smtClean="0">
                <a:latin typeface="+mj-lt"/>
                <a:cs typeface="Symbol" charset="2"/>
              </a:rPr>
              <a:t> </a:t>
            </a:r>
            <a:r>
              <a:rPr lang="en-US" sz="2000" dirty="0" smtClean="0">
                <a:latin typeface="Symbol" pitchFamily="18" charset="2"/>
                <a:cs typeface="Symbol" charset="2"/>
              </a:rPr>
              <a:t>g</a:t>
            </a:r>
            <a:r>
              <a:rPr lang="en-US" sz="2000" dirty="0" smtClean="0">
                <a:latin typeface="+mj-lt"/>
              </a:rPr>
              <a:t>-ray flux </a:t>
            </a:r>
            <a:r>
              <a:rPr lang="en-US" sz="2000" dirty="0" err="1" smtClean="0">
                <a:latin typeface="+mj-lt"/>
              </a:rPr>
              <a:t>fo</a:t>
            </a:r>
            <a:r>
              <a:rPr lang="en-US" sz="2000" dirty="0" smtClean="0">
                <a:latin typeface="+mj-lt"/>
              </a:rPr>
              <a:t> 511keV dominated by decay of </a:t>
            </a:r>
            <a:r>
              <a:rPr lang="en-US" sz="2000" baseline="30000" dirty="0" smtClean="0">
                <a:latin typeface="+mj-lt"/>
              </a:rPr>
              <a:t>18</a:t>
            </a:r>
            <a:r>
              <a:rPr lang="en-US" sz="2000" dirty="0" smtClean="0">
                <a:latin typeface="+mj-lt"/>
              </a:rPr>
              <a:t>F</a:t>
            </a:r>
          </a:p>
          <a:p>
            <a:pPr eaLnBrk="1" hangingPunct="1"/>
            <a:r>
              <a:rPr lang="en-US" sz="2000" dirty="0" smtClean="0">
                <a:latin typeface="+mj-lt"/>
              </a:rPr>
              <a:t>Final </a:t>
            </a:r>
            <a:r>
              <a:rPr lang="en-US" sz="2000" dirty="0">
                <a:latin typeface="+mj-lt"/>
              </a:rPr>
              <a:t>abundance of </a:t>
            </a:r>
            <a:r>
              <a:rPr lang="en-US" sz="2000" baseline="30000" dirty="0">
                <a:latin typeface="+mj-lt"/>
              </a:rPr>
              <a:t>18</a:t>
            </a:r>
            <a:r>
              <a:rPr lang="en-US" sz="2000" dirty="0">
                <a:latin typeface="+mj-lt"/>
              </a:rPr>
              <a:t>F depends on rates of production/destruction processes</a:t>
            </a:r>
          </a:p>
          <a:p>
            <a:pPr eaLnBrk="1" hangingPunct="1">
              <a:buFont typeface="Wingdings" pitchFamily="-1" charset="2"/>
              <a:buChar char="Ø"/>
            </a:pPr>
            <a:r>
              <a:rPr lang="en-GB" sz="2000" dirty="0" smtClean="0">
                <a:latin typeface="+mj-lt"/>
              </a:rPr>
              <a:t>Production:</a:t>
            </a:r>
          </a:p>
          <a:p>
            <a:pPr marL="0" indent="0" defTabSz="541338" eaLnBrk="1" hangingPunct="1">
              <a:buNone/>
            </a:pPr>
            <a:r>
              <a:rPr lang="en-GB" sz="2000" dirty="0" smtClean="0">
                <a:latin typeface="+mj-lt"/>
              </a:rPr>
              <a:t>	decay </a:t>
            </a:r>
            <a:r>
              <a:rPr lang="en-GB" sz="2000" dirty="0">
                <a:latin typeface="+mj-lt"/>
              </a:rPr>
              <a:t>of </a:t>
            </a:r>
            <a:r>
              <a:rPr lang="en-GB" sz="2000" baseline="30000" dirty="0">
                <a:latin typeface="+mj-lt"/>
              </a:rPr>
              <a:t>18</a:t>
            </a:r>
            <a:r>
              <a:rPr lang="en-GB" sz="2000" dirty="0">
                <a:latin typeface="+mj-lt"/>
              </a:rPr>
              <a:t>Ne and </a:t>
            </a:r>
            <a:r>
              <a:rPr lang="en-GB" sz="2000" baseline="30000" dirty="0">
                <a:solidFill>
                  <a:srgbClr val="FF0000"/>
                </a:solidFill>
                <a:latin typeface="+mj-lt"/>
              </a:rPr>
              <a:t>17</a:t>
            </a:r>
            <a:r>
              <a:rPr lang="en-GB" sz="2000" dirty="0">
                <a:solidFill>
                  <a:srgbClr val="FF0000"/>
                </a:solidFill>
                <a:latin typeface="+mj-lt"/>
              </a:rPr>
              <a:t>O(p,</a:t>
            </a:r>
            <a:r>
              <a:rPr lang="en-GB" sz="2000" dirty="0">
                <a:solidFill>
                  <a:srgbClr val="FF0000"/>
                </a:solidFill>
                <a:latin typeface="Symbol" pitchFamily="18" charset="2"/>
              </a:rPr>
              <a:t>g</a:t>
            </a:r>
            <a:r>
              <a:rPr lang="en-GB" sz="2000" dirty="0">
                <a:solidFill>
                  <a:srgbClr val="FF0000"/>
                </a:solidFill>
                <a:latin typeface="+mj-lt"/>
              </a:rPr>
              <a:t>)</a:t>
            </a:r>
            <a:r>
              <a:rPr lang="en-GB" sz="2000" baseline="30000" dirty="0" smtClean="0">
                <a:solidFill>
                  <a:srgbClr val="FF0000"/>
                </a:solidFill>
                <a:latin typeface="+mj-lt"/>
              </a:rPr>
              <a:t>18</a:t>
            </a:r>
            <a:r>
              <a:rPr lang="en-GB" sz="2000" dirty="0" smtClean="0">
                <a:solidFill>
                  <a:srgbClr val="FF0000"/>
                </a:solidFill>
                <a:latin typeface="+mj-lt"/>
              </a:rPr>
              <a:t>F</a:t>
            </a:r>
            <a:r>
              <a:rPr lang="en-GB" sz="2000" dirty="0" smtClean="0">
                <a:latin typeface="+mj-lt"/>
              </a:rPr>
              <a:t> </a:t>
            </a:r>
            <a:r>
              <a:rPr lang="en-GB" sz="1800" dirty="0" smtClean="0">
                <a:solidFill>
                  <a:srgbClr val="0000FF"/>
                </a:solidFill>
                <a:latin typeface="+mj-lt"/>
              </a:rPr>
              <a:t>(DRAGON U. Hager)</a:t>
            </a:r>
          </a:p>
          <a:p>
            <a:pPr eaLnBrk="1" hangingPunct="1">
              <a:buFont typeface="Wingdings" pitchFamily="-1" charset="2"/>
              <a:buChar char="Ø"/>
            </a:pPr>
            <a:r>
              <a:rPr lang="en-GB" sz="2000" dirty="0" smtClean="0">
                <a:latin typeface="+mj-lt"/>
              </a:rPr>
              <a:t>Destruction:</a:t>
            </a:r>
          </a:p>
          <a:p>
            <a:pPr marL="0" indent="0" eaLnBrk="1" hangingPunct="1">
              <a:buNone/>
              <a:tabLst>
                <a:tab pos="541338" algn="l"/>
              </a:tabLst>
            </a:pPr>
            <a:r>
              <a:rPr lang="en-GB" sz="2000" dirty="0">
                <a:latin typeface="+mj-lt"/>
              </a:rPr>
              <a:t>	</a:t>
            </a:r>
            <a:r>
              <a:rPr lang="en-GB" sz="2000" baseline="30000" dirty="0" smtClean="0">
                <a:solidFill>
                  <a:srgbClr val="FF0000"/>
                </a:solidFill>
                <a:latin typeface="+mj-lt"/>
              </a:rPr>
              <a:t>18</a:t>
            </a:r>
            <a:r>
              <a:rPr lang="en-GB" sz="2000" dirty="0" smtClean="0">
                <a:solidFill>
                  <a:srgbClr val="FF0000"/>
                </a:solidFill>
                <a:latin typeface="+mj-lt"/>
              </a:rPr>
              <a:t>F(</a:t>
            </a:r>
            <a:r>
              <a:rPr lang="en-GB" sz="2000" dirty="0" err="1" smtClean="0">
                <a:solidFill>
                  <a:srgbClr val="FF0000"/>
                </a:solidFill>
                <a:latin typeface="+mj-lt"/>
              </a:rPr>
              <a:t>p,</a:t>
            </a:r>
            <a:r>
              <a:rPr lang="en-GB" sz="2000" dirty="0" err="1" smtClean="0">
                <a:solidFill>
                  <a:srgbClr val="FF0000"/>
                </a:solidFill>
                <a:latin typeface="Symbol" pitchFamily="18" charset="2"/>
              </a:rPr>
              <a:t>a</a:t>
            </a:r>
            <a:r>
              <a:rPr lang="en-GB" sz="2000" dirty="0" smtClean="0">
                <a:solidFill>
                  <a:srgbClr val="FF0000"/>
                </a:solidFill>
                <a:latin typeface="+mj-lt"/>
              </a:rPr>
              <a:t>)</a:t>
            </a:r>
            <a:r>
              <a:rPr lang="en-GB" sz="2000" baseline="30000" dirty="0" smtClean="0">
                <a:solidFill>
                  <a:srgbClr val="FF0000"/>
                </a:solidFill>
                <a:latin typeface="+mj-lt"/>
              </a:rPr>
              <a:t>15</a:t>
            </a:r>
            <a:r>
              <a:rPr lang="en-GB" sz="2000" dirty="0" smtClean="0">
                <a:solidFill>
                  <a:srgbClr val="FF0000"/>
                </a:solidFill>
                <a:latin typeface="+mj-lt"/>
              </a:rPr>
              <a:t>O </a:t>
            </a:r>
            <a:r>
              <a:rPr lang="en-GB" sz="1800" dirty="0" smtClean="0">
                <a:solidFill>
                  <a:srgbClr val="0000FF"/>
                </a:solidFill>
                <a:latin typeface="+mj-lt"/>
              </a:rPr>
              <a:t>(TUDA  A. Laird and A. Murphy)</a:t>
            </a:r>
            <a:r>
              <a:rPr lang="en-GB" sz="2000" dirty="0" smtClean="0">
                <a:latin typeface="+mj-lt"/>
              </a:rPr>
              <a:t> </a:t>
            </a:r>
          </a:p>
          <a:p>
            <a:pPr eaLnBrk="1" hangingPunct="1">
              <a:buNone/>
              <a:tabLst>
                <a:tab pos="541338" algn="l"/>
              </a:tabLst>
            </a:pPr>
            <a:r>
              <a:rPr lang="en-GB" sz="2000" baseline="30000" dirty="0" smtClean="0">
                <a:solidFill>
                  <a:srgbClr val="FF0000"/>
                </a:solidFill>
                <a:latin typeface="+mj-lt"/>
              </a:rPr>
              <a:t>		18</a:t>
            </a:r>
            <a:r>
              <a:rPr lang="en-GB" sz="2000" dirty="0" smtClean="0">
                <a:solidFill>
                  <a:srgbClr val="FF0000"/>
                </a:solidFill>
                <a:latin typeface="+mj-lt"/>
              </a:rPr>
              <a:t>F(</a:t>
            </a:r>
            <a:r>
              <a:rPr lang="en-GB" sz="2000" dirty="0" err="1" smtClean="0">
                <a:solidFill>
                  <a:srgbClr val="FF0000"/>
                </a:solidFill>
                <a:latin typeface="+mj-lt"/>
              </a:rPr>
              <a:t>p,</a:t>
            </a:r>
            <a:r>
              <a:rPr lang="en-GB" sz="2000" dirty="0" err="1" smtClean="0">
                <a:solidFill>
                  <a:srgbClr val="FF0000"/>
                </a:solidFill>
                <a:latin typeface="Symbol" pitchFamily="18" charset="2"/>
              </a:rPr>
              <a:t>g</a:t>
            </a:r>
            <a:r>
              <a:rPr lang="en-GB" sz="2000" dirty="0" smtClean="0">
                <a:solidFill>
                  <a:srgbClr val="FF0000"/>
                </a:solidFill>
                <a:latin typeface="+mj-lt"/>
              </a:rPr>
              <a:t>)</a:t>
            </a:r>
            <a:r>
              <a:rPr lang="en-GB" sz="2000" baseline="30000" dirty="0" smtClean="0">
                <a:solidFill>
                  <a:srgbClr val="FF0000"/>
                </a:solidFill>
                <a:latin typeface="+mj-lt"/>
              </a:rPr>
              <a:t>19</a:t>
            </a:r>
            <a:r>
              <a:rPr lang="en-GB" sz="2000" dirty="0" smtClean="0">
                <a:solidFill>
                  <a:srgbClr val="FF0000"/>
                </a:solidFill>
                <a:latin typeface="+mj-lt"/>
              </a:rPr>
              <a:t>Ne </a:t>
            </a:r>
            <a:r>
              <a:rPr lang="en-GB" sz="1800" dirty="0" smtClean="0">
                <a:solidFill>
                  <a:srgbClr val="0000FF"/>
                </a:solidFill>
                <a:latin typeface="+mj-lt"/>
              </a:rPr>
              <a:t>(DRAGON A. Laird and C. Ruiz)</a:t>
            </a:r>
          </a:p>
        </p:txBody>
      </p:sp>
      <p:sp>
        <p:nvSpPr>
          <p:cNvPr id="34868" name="Text Box 52"/>
          <p:cNvSpPr txBox="1">
            <a:spLocks noChangeArrowheads="1"/>
          </p:cNvSpPr>
          <p:nvPr/>
        </p:nvSpPr>
        <p:spPr bwMode="auto">
          <a:xfrm>
            <a:off x="258987" y="4800600"/>
            <a:ext cx="4162857" cy="707886"/>
          </a:xfrm>
          <a:prstGeom prst="rect">
            <a:avLst/>
          </a:prstGeom>
          <a:noFill/>
          <a:ln w="12700">
            <a:solidFill>
              <a:srgbClr val="0000FF"/>
            </a:solidFill>
            <a:miter lim="800000"/>
            <a:headEnd type="none" w="sm" len="sm"/>
            <a:tailEnd type="none" w="sm" len="sm"/>
          </a:ln>
        </p:spPr>
        <p:txBody>
          <a:bodyPr wrap="square">
            <a:prstTxWarp prst="textNoShape">
              <a:avLst/>
            </a:prstTxWarp>
            <a:spAutoFit/>
          </a:bodyPr>
          <a:lstStyle/>
          <a:p>
            <a:r>
              <a:rPr lang="en-US" sz="2000" dirty="0">
                <a:latin typeface="+mj-lt"/>
                <a:cs typeface="Comic Sans MS"/>
              </a:rPr>
              <a:t>Abundances of </a:t>
            </a:r>
            <a:r>
              <a:rPr lang="en-US" sz="2000" baseline="30000" dirty="0">
                <a:latin typeface="+mj-lt"/>
                <a:cs typeface="Comic Sans MS"/>
              </a:rPr>
              <a:t>16</a:t>
            </a:r>
            <a:r>
              <a:rPr lang="en-US" sz="2000" dirty="0">
                <a:latin typeface="+mj-lt"/>
                <a:cs typeface="Comic Sans MS"/>
              </a:rPr>
              <a:t>O (maybe), </a:t>
            </a:r>
            <a:r>
              <a:rPr lang="en-US" sz="2000" baseline="30000" dirty="0">
                <a:latin typeface="+mj-lt"/>
                <a:cs typeface="Comic Sans MS"/>
              </a:rPr>
              <a:t>18</a:t>
            </a:r>
            <a:r>
              <a:rPr lang="en-US" sz="2000" dirty="0">
                <a:latin typeface="+mj-lt"/>
                <a:cs typeface="Comic Sans MS"/>
              </a:rPr>
              <a:t>O and </a:t>
            </a:r>
            <a:r>
              <a:rPr lang="en-US" sz="2000" baseline="30000" dirty="0">
                <a:latin typeface="+mj-lt"/>
                <a:cs typeface="Comic Sans MS"/>
              </a:rPr>
              <a:t>19</a:t>
            </a:r>
            <a:r>
              <a:rPr lang="en-US" sz="2000" dirty="0">
                <a:latin typeface="+mj-lt"/>
                <a:cs typeface="Comic Sans MS"/>
              </a:rPr>
              <a:t>F also influenced</a:t>
            </a:r>
            <a:endParaRPr lang="en-GB" sz="2000" dirty="0">
              <a:latin typeface="+mj-lt"/>
              <a:cs typeface="Comic Sans MS"/>
            </a:endParaRPr>
          </a:p>
        </p:txBody>
      </p:sp>
      <p:grpSp>
        <p:nvGrpSpPr>
          <p:cNvPr id="3" name="Group 2"/>
          <p:cNvGrpSpPr/>
          <p:nvPr/>
        </p:nvGrpSpPr>
        <p:grpSpPr>
          <a:xfrm>
            <a:off x="5828506" y="2286000"/>
            <a:ext cx="2973387" cy="3505200"/>
            <a:chOff x="5256213" y="2286000"/>
            <a:chExt cx="2973387" cy="3505200"/>
          </a:xfrm>
        </p:grpSpPr>
        <p:sp>
          <p:nvSpPr>
            <p:cNvPr id="34820" name="Rectangle 4"/>
            <p:cNvSpPr>
              <a:spLocks noChangeArrowheads="1"/>
            </p:cNvSpPr>
            <p:nvPr/>
          </p:nvSpPr>
          <p:spPr bwMode="auto">
            <a:xfrm>
              <a:off x="5256213" y="4114800"/>
              <a:ext cx="458787" cy="457200"/>
            </a:xfrm>
            <a:prstGeom prst="rect">
              <a:avLst/>
            </a:prstGeom>
            <a:solidFill>
              <a:srgbClr val="9999FF"/>
            </a:solidFill>
            <a:ln w="25400">
              <a:solidFill>
                <a:srgbClr val="FF6600"/>
              </a:solidFill>
              <a:miter lim="800000"/>
              <a:headEnd type="none" w="sm" len="sm"/>
              <a:tailEnd type="none" w="sm" len="sm"/>
            </a:ln>
          </p:spPr>
          <p:txBody>
            <a:bodyPr wrap="none" anchor="ctr">
              <a:prstTxWarp prst="textNoShape">
                <a:avLst/>
              </a:prstTxWarp>
            </a:bodyPr>
            <a:lstStyle/>
            <a:p>
              <a:endParaRPr lang="en-US"/>
            </a:p>
          </p:txBody>
        </p:sp>
        <p:sp>
          <p:nvSpPr>
            <p:cNvPr id="34821" name="Rectangle 5"/>
            <p:cNvSpPr>
              <a:spLocks noChangeArrowheads="1"/>
            </p:cNvSpPr>
            <p:nvPr/>
          </p:nvSpPr>
          <p:spPr bwMode="auto">
            <a:xfrm>
              <a:off x="5256213" y="5334000"/>
              <a:ext cx="458787" cy="4572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22" name="Rectangle 6"/>
            <p:cNvSpPr>
              <a:spLocks noChangeArrowheads="1"/>
            </p:cNvSpPr>
            <p:nvPr/>
          </p:nvSpPr>
          <p:spPr bwMode="auto">
            <a:xfrm>
              <a:off x="5865813" y="4114800"/>
              <a:ext cx="458787" cy="457200"/>
            </a:xfrm>
            <a:prstGeom prst="rect">
              <a:avLst/>
            </a:prstGeom>
            <a:solidFill>
              <a:srgbClr val="9999FF"/>
            </a:solidFill>
            <a:ln w="25400">
              <a:solidFill>
                <a:srgbClr val="FF6600"/>
              </a:solidFill>
              <a:miter lim="800000"/>
              <a:headEnd type="none" w="sm" len="sm"/>
              <a:tailEnd type="none" w="sm" len="sm"/>
            </a:ln>
          </p:spPr>
          <p:txBody>
            <a:bodyPr wrap="none" anchor="ctr">
              <a:prstTxWarp prst="textNoShape">
                <a:avLst/>
              </a:prstTxWarp>
            </a:bodyPr>
            <a:lstStyle/>
            <a:p>
              <a:endParaRPr lang="en-US"/>
            </a:p>
          </p:txBody>
        </p:sp>
        <p:sp>
          <p:nvSpPr>
            <p:cNvPr id="34823" name="Rectangle 7"/>
            <p:cNvSpPr>
              <a:spLocks noChangeArrowheads="1"/>
            </p:cNvSpPr>
            <p:nvPr/>
          </p:nvSpPr>
          <p:spPr bwMode="auto">
            <a:xfrm>
              <a:off x="5256213" y="4724400"/>
              <a:ext cx="458787" cy="457200"/>
            </a:xfrm>
            <a:prstGeom prst="rect">
              <a:avLst/>
            </a:prstGeom>
            <a:solidFill>
              <a:srgbClr val="9999FF"/>
            </a:solidFill>
            <a:ln w="254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24" name="Rectangle 8"/>
            <p:cNvSpPr>
              <a:spLocks noChangeArrowheads="1"/>
            </p:cNvSpPr>
            <p:nvPr/>
          </p:nvSpPr>
          <p:spPr bwMode="auto">
            <a:xfrm>
              <a:off x="5865813" y="4724400"/>
              <a:ext cx="458787" cy="4572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25" name="Text Box 9"/>
            <p:cNvSpPr txBox="1">
              <a:spLocks noChangeArrowheads="1"/>
            </p:cNvSpPr>
            <p:nvPr/>
          </p:nvSpPr>
          <p:spPr bwMode="auto">
            <a:xfrm>
              <a:off x="5256213" y="5410200"/>
              <a:ext cx="461962" cy="304800"/>
            </a:xfrm>
            <a:prstGeom prst="rect">
              <a:avLst/>
            </a:prstGeom>
            <a:noFill/>
            <a:ln w="12700">
              <a:noFill/>
              <a:miter lim="800000"/>
              <a:headEnd type="none" w="sm" len="sm"/>
              <a:tailEnd type="none" w="sm" len="sm"/>
            </a:ln>
          </p:spPr>
          <p:txBody>
            <a:bodyPr>
              <a:prstTxWarp prst="textNoShape">
                <a:avLst/>
              </a:prstTxWarp>
              <a:spAutoFit/>
            </a:bodyPr>
            <a:lstStyle/>
            <a:p>
              <a:r>
                <a:rPr lang="en-US" sz="1400" b="1" baseline="30000"/>
                <a:t>12</a:t>
              </a:r>
              <a:r>
                <a:rPr lang="en-US" sz="1400" b="1"/>
                <a:t>C</a:t>
              </a:r>
              <a:endParaRPr lang="en-GB" sz="1400" b="1"/>
            </a:p>
          </p:txBody>
        </p:sp>
        <p:sp>
          <p:nvSpPr>
            <p:cNvPr id="34826" name="Text Box 10"/>
            <p:cNvSpPr txBox="1">
              <a:spLocks noChangeArrowheads="1"/>
            </p:cNvSpPr>
            <p:nvPr/>
          </p:nvSpPr>
          <p:spPr bwMode="auto">
            <a:xfrm>
              <a:off x="5256213" y="4800600"/>
              <a:ext cx="439737" cy="304800"/>
            </a:xfrm>
            <a:prstGeom prst="rect">
              <a:avLst/>
            </a:prstGeom>
            <a:noFill/>
            <a:ln w="12700">
              <a:noFill/>
              <a:miter lim="800000"/>
              <a:headEnd type="none" w="sm" len="sm"/>
              <a:tailEnd type="none" w="sm" len="sm"/>
            </a:ln>
          </p:spPr>
          <p:txBody>
            <a:bodyPr wrap="none">
              <a:prstTxWarp prst="textNoShape">
                <a:avLst/>
              </a:prstTxWarp>
              <a:spAutoFit/>
            </a:bodyPr>
            <a:lstStyle/>
            <a:p>
              <a:r>
                <a:rPr lang="en-US" sz="1400" b="1" baseline="30000"/>
                <a:t>13</a:t>
              </a:r>
              <a:r>
                <a:rPr lang="en-US" sz="1400" b="1"/>
                <a:t>N</a:t>
              </a:r>
              <a:endParaRPr lang="en-GB" sz="1400" b="1"/>
            </a:p>
          </p:txBody>
        </p:sp>
        <p:sp>
          <p:nvSpPr>
            <p:cNvPr id="34827" name="Rectangle 11"/>
            <p:cNvSpPr>
              <a:spLocks noChangeArrowheads="1"/>
            </p:cNvSpPr>
            <p:nvPr/>
          </p:nvSpPr>
          <p:spPr bwMode="auto">
            <a:xfrm>
              <a:off x="5865813" y="4800600"/>
              <a:ext cx="439737" cy="304800"/>
            </a:xfrm>
            <a:prstGeom prst="rect">
              <a:avLst/>
            </a:prstGeom>
            <a:noFill/>
            <a:ln w="12700">
              <a:noFill/>
              <a:miter lim="800000"/>
              <a:headEnd type="none" w="sm" len="sm"/>
              <a:tailEnd type="none" w="sm" len="sm"/>
            </a:ln>
          </p:spPr>
          <p:txBody>
            <a:bodyPr wrap="none">
              <a:prstTxWarp prst="textNoShape">
                <a:avLst/>
              </a:prstTxWarp>
              <a:spAutoFit/>
            </a:bodyPr>
            <a:lstStyle/>
            <a:p>
              <a:r>
                <a:rPr lang="en-US" sz="1400" b="1" baseline="30000"/>
                <a:t>14</a:t>
              </a:r>
              <a:r>
                <a:rPr lang="en-US" sz="1400" b="1"/>
                <a:t>N</a:t>
              </a:r>
              <a:endParaRPr lang="en-GB" sz="1400" b="1"/>
            </a:p>
          </p:txBody>
        </p:sp>
        <p:sp>
          <p:nvSpPr>
            <p:cNvPr id="34828" name="Rectangle 12"/>
            <p:cNvSpPr>
              <a:spLocks noChangeArrowheads="1"/>
            </p:cNvSpPr>
            <p:nvPr/>
          </p:nvSpPr>
          <p:spPr bwMode="auto">
            <a:xfrm>
              <a:off x="5865813" y="4191000"/>
              <a:ext cx="449262" cy="304800"/>
            </a:xfrm>
            <a:prstGeom prst="rect">
              <a:avLst/>
            </a:prstGeom>
            <a:noFill/>
            <a:ln w="12700">
              <a:noFill/>
              <a:miter lim="800000"/>
              <a:headEnd type="none" w="sm" len="sm"/>
              <a:tailEnd type="none" w="sm" len="sm"/>
            </a:ln>
          </p:spPr>
          <p:txBody>
            <a:bodyPr wrap="none">
              <a:prstTxWarp prst="textNoShape">
                <a:avLst/>
              </a:prstTxWarp>
              <a:spAutoFit/>
            </a:bodyPr>
            <a:lstStyle/>
            <a:p>
              <a:r>
                <a:rPr lang="en-US" sz="1400" b="1" baseline="30000"/>
                <a:t>15</a:t>
              </a:r>
              <a:r>
                <a:rPr lang="en-US" sz="1400" b="1"/>
                <a:t>O</a:t>
              </a:r>
              <a:endParaRPr lang="en-GB" sz="1400" b="1"/>
            </a:p>
          </p:txBody>
        </p:sp>
        <p:sp>
          <p:nvSpPr>
            <p:cNvPr id="34829" name="Text Box 13"/>
            <p:cNvSpPr txBox="1">
              <a:spLocks noChangeArrowheads="1"/>
            </p:cNvSpPr>
            <p:nvPr/>
          </p:nvSpPr>
          <p:spPr bwMode="auto">
            <a:xfrm>
              <a:off x="5865813" y="5410200"/>
              <a:ext cx="461962" cy="304800"/>
            </a:xfrm>
            <a:prstGeom prst="rect">
              <a:avLst/>
            </a:prstGeom>
            <a:noFill/>
            <a:ln w="12700">
              <a:noFill/>
              <a:miter lim="800000"/>
              <a:headEnd type="none" w="sm" len="sm"/>
              <a:tailEnd type="none" w="sm" len="sm"/>
            </a:ln>
          </p:spPr>
          <p:txBody>
            <a:bodyPr>
              <a:prstTxWarp prst="textNoShape">
                <a:avLst/>
              </a:prstTxWarp>
              <a:spAutoFit/>
            </a:bodyPr>
            <a:lstStyle/>
            <a:p>
              <a:r>
                <a:rPr lang="en-US" sz="1400" b="1" baseline="30000"/>
                <a:t>13</a:t>
              </a:r>
              <a:r>
                <a:rPr lang="en-US" sz="1400" b="1"/>
                <a:t>C</a:t>
              </a:r>
              <a:endParaRPr lang="en-GB" sz="1400" b="1"/>
            </a:p>
          </p:txBody>
        </p:sp>
        <p:sp>
          <p:nvSpPr>
            <p:cNvPr id="34830" name="Rectangle 14"/>
            <p:cNvSpPr>
              <a:spLocks noChangeArrowheads="1"/>
            </p:cNvSpPr>
            <p:nvPr/>
          </p:nvSpPr>
          <p:spPr bwMode="auto">
            <a:xfrm>
              <a:off x="5865813" y="5334000"/>
              <a:ext cx="458787" cy="4572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31" name="Line 15"/>
            <p:cNvSpPr>
              <a:spLocks noChangeShapeType="1"/>
            </p:cNvSpPr>
            <p:nvPr/>
          </p:nvSpPr>
          <p:spPr bwMode="auto">
            <a:xfrm>
              <a:off x="5713413" y="5181600"/>
              <a:ext cx="152400" cy="152400"/>
            </a:xfrm>
            <a:prstGeom prst="line">
              <a:avLst/>
            </a:prstGeom>
            <a:noFill/>
            <a:ln w="25400">
              <a:solidFill>
                <a:schemeClr val="tx1"/>
              </a:solidFill>
              <a:round/>
              <a:headEnd type="none" w="sm" len="sm"/>
              <a:tailEnd type="triangle" w="sm" len="sm"/>
            </a:ln>
          </p:spPr>
          <p:txBody>
            <a:bodyPr wrap="none">
              <a:prstTxWarp prst="textNoShape">
                <a:avLst/>
              </a:prstTxWarp>
            </a:bodyPr>
            <a:lstStyle/>
            <a:p>
              <a:endParaRPr lang="en-US"/>
            </a:p>
          </p:txBody>
        </p:sp>
        <p:sp>
          <p:nvSpPr>
            <p:cNvPr id="34832" name="Line 16"/>
            <p:cNvSpPr>
              <a:spLocks noChangeShapeType="1"/>
            </p:cNvSpPr>
            <p:nvPr/>
          </p:nvSpPr>
          <p:spPr bwMode="auto">
            <a:xfrm flipV="1">
              <a:off x="5484813" y="5181600"/>
              <a:ext cx="0" cy="152400"/>
            </a:xfrm>
            <a:prstGeom prst="line">
              <a:avLst/>
            </a:prstGeom>
            <a:noFill/>
            <a:ln w="25400">
              <a:solidFill>
                <a:schemeClr val="tx1"/>
              </a:solidFill>
              <a:round/>
              <a:headEnd type="none" w="sm" len="sm"/>
              <a:tailEnd type="triangle" w="sm" len="sm"/>
            </a:ln>
          </p:spPr>
          <p:txBody>
            <a:bodyPr wrap="none">
              <a:prstTxWarp prst="textNoShape">
                <a:avLst/>
              </a:prstTxWarp>
            </a:bodyPr>
            <a:lstStyle/>
            <a:p>
              <a:endParaRPr lang="en-US"/>
            </a:p>
          </p:txBody>
        </p:sp>
        <p:sp>
          <p:nvSpPr>
            <p:cNvPr id="34833" name="Line 17"/>
            <p:cNvSpPr>
              <a:spLocks noChangeShapeType="1"/>
            </p:cNvSpPr>
            <p:nvPr/>
          </p:nvSpPr>
          <p:spPr bwMode="auto">
            <a:xfrm flipV="1">
              <a:off x="6094413" y="5181600"/>
              <a:ext cx="0" cy="152400"/>
            </a:xfrm>
            <a:prstGeom prst="line">
              <a:avLst/>
            </a:prstGeom>
            <a:noFill/>
            <a:ln w="25400">
              <a:solidFill>
                <a:schemeClr val="tx1"/>
              </a:solidFill>
              <a:round/>
              <a:headEnd type="none" w="sm" len="sm"/>
              <a:tailEnd type="triangle" w="sm" len="sm"/>
            </a:ln>
          </p:spPr>
          <p:txBody>
            <a:bodyPr wrap="none">
              <a:prstTxWarp prst="textNoShape">
                <a:avLst/>
              </a:prstTxWarp>
            </a:bodyPr>
            <a:lstStyle/>
            <a:p>
              <a:endParaRPr lang="en-US"/>
            </a:p>
          </p:txBody>
        </p:sp>
        <p:sp>
          <p:nvSpPr>
            <p:cNvPr id="34834" name="Line 18"/>
            <p:cNvSpPr>
              <a:spLocks noChangeShapeType="1"/>
            </p:cNvSpPr>
            <p:nvPr/>
          </p:nvSpPr>
          <p:spPr bwMode="auto">
            <a:xfrm flipV="1">
              <a:off x="6094413" y="4572000"/>
              <a:ext cx="0" cy="152400"/>
            </a:xfrm>
            <a:prstGeom prst="line">
              <a:avLst/>
            </a:prstGeom>
            <a:noFill/>
            <a:ln w="25400">
              <a:solidFill>
                <a:schemeClr val="tx1"/>
              </a:solidFill>
              <a:round/>
              <a:headEnd type="none" w="sm" len="sm"/>
              <a:tailEnd type="triangle" w="sm" len="sm"/>
            </a:ln>
          </p:spPr>
          <p:txBody>
            <a:bodyPr wrap="none">
              <a:prstTxWarp prst="textNoShape">
                <a:avLst/>
              </a:prstTxWarp>
            </a:bodyPr>
            <a:lstStyle/>
            <a:p>
              <a:endParaRPr lang="en-US"/>
            </a:p>
          </p:txBody>
        </p:sp>
        <p:sp>
          <p:nvSpPr>
            <p:cNvPr id="34835" name="Rectangle 19"/>
            <p:cNvSpPr>
              <a:spLocks noChangeArrowheads="1"/>
            </p:cNvSpPr>
            <p:nvPr/>
          </p:nvSpPr>
          <p:spPr bwMode="auto">
            <a:xfrm>
              <a:off x="6475413" y="4724400"/>
              <a:ext cx="458787" cy="4572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36" name="Rectangle 20"/>
            <p:cNvSpPr>
              <a:spLocks noChangeArrowheads="1"/>
            </p:cNvSpPr>
            <p:nvPr/>
          </p:nvSpPr>
          <p:spPr bwMode="auto">
            <a:xfrm>
              <a:off x="6475413" y="4800600"/>
              <a:ext cx="439737" cy="304800"/>
            </a:xfrm>
            <a:prstGeom prst="rect">
              <a:avLst/>
            </a:prstGeom>
            <a:noFill/>
            <a:ln w="12700">
              <a:noFill/>
              <a:miter lim="800000"/>
              <a:headEnd type="none" w="sm" len="sm"/>
              <a:tailEnd type="none" w="sm" len="sm"/>
            </a:ln>
          </p:spPr>
          <p:txBody>
            <a:bodyPr wrap="none">
              <a:prstTxWarp prst="textNoShape">
                <a:avLst/>
              </a:prstTxWarp>
              <a:spAutoFit/>
            </a:bodyPr>
            <a:lstStyle/>
            <a:p>
              <a:r>
                <a:rPr lang="en-US" sz="1400" b="1" baseline="30000"/>
                <a:t>15</a:t>
              </a:r>
              <a:r>
                <a:rPr lang="en-US" sz="1400" b="1"/>
                <a:t>N</a:t>
              </a:r>
              <a:endParaRPr lang="en-GB" sz="1400" b="1"/>
            </a:p>
          </p:txBody>
        </p:sp>
        <p:sp>
          <p:nvSpPr>
            <p:cNvPr id="34837" name="Line 21"/>
            <p:cNvSpPr>
              <a:spLocks noChangeShapeType="1"/>
            </p:cNvSpPr>
            <p:nvPr/>
          </p:nvSpPr>
          <p:spPr bwMode="auto">
            <a:xfrm>
              <a:off x="6323013" y="4572000"/>
              <a:ext cx="152400" cy="152400"/>
            </a:xfrm>
            <a:prstGeom prst="line">
              <a:avLst/>
            </a:prstGeom>
            <a:noFill/>
            <a:ln w="25400">
              <a:solidFill>
                <a:schemeClr val="tx1"/>
              </a:solidFill>
              <a:round/>
              <a:headEnd type="none" w="sm" len="sm"/>
              <a:tailEnd type="triangle" w="sm" len="sm"/>
            </a:ln>
          </p:spPr>
          <p:txBody>
            <a:bodyPr wrap="none">
              <a:prstTxWarp prst="textNoShape">
                <a:avLst/>
              </a:prstTxWarp>
            </a:bodyPr>
            <a:lstStyle/>
            <a:p>
              <a:endParaRPr lang="en-US"/>
            </a:p>
          </p:txBody>
        </p:sp>
        <p:sp>
          <p:nvSpPr>
            <p:cNvPr id="34838" name="Line 22"/>
            <p:cNvSpPr>
              <a:spLocks noChangeShapeType="1"/>
            </p:cNvSpPr>
            <p:nvPr/>
          </p:nvSpPr>
          <p:spPr bwMode="auto">
            <a:xfrm flipH="1">
              <a:off x="5713413" y="5181600"/>
              <a:ext cx="762000" cy="152400"/>
            </a:xfrm>
            <a:prstGeom prst="line">
              <a:avLst/>
            </a:prstGeom>
            <a:noFill/>
            <a:ln w="25400">
              <a:solidFill>
                <a:schemeClr val="tx1"/>
              </a:solidFill>
              <a:round/>
              <a:headEnd type="none" w="sm" len="sm"/>
              <a:tailEnd type="triangle" w="sm" len="sm"/>
            </a:ln>
          </p:spPr>
          <p:txBody>
            <a:bodyPr wrap="none">
              <a:prstTxWarp prst="textNoShape">
                <a:avLst/>
              </a:prstTxWarp>
            </a:bodyPr>
            <a:lstStyle/>
            <a:p>
              <a:endParaRPr lang="en-US"/>
            </a:p>
          </p:txBody>
        </p:sp>
        <p:sp>
          <p:nvSpPr>
            <p:cNvPr id="34839" name="Rectangle 23"/>
            <p:cNvSpPr>
              <a:spLocks noChangeArrowheads="1"/>
            </p:cNvSpPr>
            <p:nvPr/>
          </p:nvSpPr>
          <p:spPr bwMode="auto">
            <a:xfrm>
              <a:off x="5256213" y="4191000"/>
              <a:ext cx="449262" cy="304800"/>
            </a:xfrm>
            <a:prstGeom prst="rect">
              <a:avLst/>
            </a:prstGeom>
            <a:noFill/>
            <a:ln w="12700">
              <a:noFill/>
              <a:miter lim="800000"/>
              <a:headEnd type="none" w="sm" len="sm"/>
              <a:tailEnd type="none" w="sm" len="sm"/>
            </a:ln>
          </p:spPr>
          <p:txBody>
            <a:bodyPr wrap="none">
              <a:prstTxWarp prst="textNoShape">
                <a:avLst/>
              </a:prstTxWarp>
              <a:spAutoFit/>
            </a:bodyPr>
            <a:lstStyle/>
            <a:p>
              <a:r>
                <a:rPr lang="en-US" sz="1400" b="1" baseline="30000"/>
                <a:t>14</a:t>
              </a:r>
              <a:r>
                <a:rPr lang="en-US" sz="1400" b="1"/>
                <a:t>O</a:t>
              </a:r>
              <a:endParaRPr lang="en-GB" sz="1400" b="1"/>
            </a:p>
          </p:txBody>
        </p:sp>
        <p:sp>
          <p:nvSpPr>
            <p:cNvPr id="34840" name="Line 24"/>
            <p:cNvSpPr>
              <a:spLocks noChangeShapeType="1"/>
            </p:cNvSpPr>
            <p:nvPr/>
          </p:nvSpPr>
          <p:spPr bwMode="auto">
            <a:xfrm flipV="1">
              <a:off x="5484813" y="4572000"/>
              <a:ext cx="0" cy="152400"/>
            </a:xfrm>
            <a:prstGeom prst="line">
              <a:avLst/>
            </a:prstGeom>
            <a:noFill/>
            <a:ln w="25400">
              <a:solidFill>
                <a:srgbClr val="FF6600"/>
              </a:solidFill>
              <a:round/>
              <a:headEnd type="none" w="sm" len="sm"/>
              <a:tailEnd type="triangle" w="sm" len="sm"/>
            </a:ln>
          </p:spPr>
          <p:txBody>
            <a:bodyPr wrap="none">
              <a:prstTxWarp prst="textNoShape">
                <a:avLst/>
              </a:prstTxWarp>
            </a:bodyPr>
            <a:lstStyle/>
            <a:p>
              <a:endParaRPr lang="en-US"/>
            </a:p>
          </p:txBody>
        </p:sp>
        <p:sp>
          <p:nvSpPr>
            <p:cNvPr id="34841" name="Line 25"/>
            <p:cNvSpPr>
              <a:spLocks noChangeShapeType="1"/>
            </p:cNvSpPr>
            <p:nvPr/>
          </p:nvSpPr>
          <p:spPr bwMode="auto">
            <a:xfrm>
              <a:off x="5713413" y="4572000"/>
              <a:ext cx="152400" cy="152400"/>
            </a:xfrm>
            <a:prstGeom prst="line">
              <a:avLst/>
            </a:prstGeom>
            <a:noFill/>
            <a:ln w="25400">
              <a:solidFill>
                <a:srgbClr val="FF6600"/>
              </a:solidFill>
              <a:round/>
              <a:headEnd type="none" w="sm" len="sm"/>
              <a:tailEnd type="triangle" w="sm" len="sm"/>
            </a:ln>
          </p:spPr>
          <p:txBody>
            <a:bodyPr wrap="none">
              <a:prstTxWarp prst="textNoShape">
                <a:avLst/>
              </a:prstTxWarp>
            </a:bodyPr>
            <a:lstStyle/>
            <a:p>
              <a:endParaRPr lang="en-US"/>
            </a:p>
          </p:txBody>
        </p:sp>
        <p:sp>
          <p:nvSpPr>
            <p:cNvPr id="34842" name="Rectangle 26"/>
            <p:cNvSpPr>
              <a:spLocks noChangeArrowheads="1"/>
            </p:cNvSpPr>
            <p:nvPr/>
          </p:nvSpPr>
          <p:spPr bwMode="auto">
            <a:xfrm>
              <a:off x="6475413" y="4114800"/>
              <a:ext cx="458787" cy="4572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43" name="Rectangle 27"/>
            <p:cNvSpPr>
              <a:spLocks noChangeArrowheads="1"/>
            </p:cNvSpPr>
            <p:nvPr/>
          </p:nvSpPr>
          <p:spPr bwMode="auto">
            <a:xfrm>
              <a:off x="6475413" y="3505200"/>
              <a:ext cx="458787" cy="457200"/>
            </a:xfrm>
            <a:prstGeom prst="rect">
              <a:avLst/>
            </a:prstGeom>
            <a:solidFill>
              <a:srgbClr val="9999FF"/>
            </a:solidFill>
            <a:ln w="12700">
              <a:solidFill>
                <a:schemeClr val="tx1"/>
              </a:solidFill>
              <a:miter lim="800000"/>
              <a:headEnd type="none" w="sm" len="sm"/>
              <a:tailEnd type="none" w="sm" len="sm"/>
            </a:ln>
          </p:spPr>
          <p:txBody>
            <a:bodyPr wrap="none" anchor="ctr">
              <a:prstTxWarp prst="textNoShape">
                <a:avLst/>
              </a:prstTxWarp>
            </a:bodyPr>
            <a:lstStyle/>
            <a:p>
              <a:pPr algn="ctr"/>
              <a:r>
                <a:rPr lang="en-US" sz="1400" b="1" baseline="30000"/>
                <a:t>17</a:t>
              </a:r>
              <a:r>
                <a:rPr lang="en-US" sz="1400" b="1"/>
                <a:t>F</a:t>
              </a:r>
              <a:endParaRPr lang="en-GB" sz="1400" b="1"/>
            </a:p>
          </p:txBody>
        </p:sp>
        <p:sp>
          <p:nvSpPr>
            <p:cNvPr id="34844" name="Rectangle 28"/>
            <p:cNvSpPr>
              <a:spLocks noChangeArrowheads="1"/>
            </p:cNvSpPr>
            <p:nvPr/>
          </p:nvSpPr>
          <p:spPr bwMode="auto">
            <a:xfrm>
              <a:off x="6475413" y="2895600"/>
              <a:ext cx="458787" cy="457200"/>
            </a:xfrm>
            <a:prstGeom prst="rect">
              <a:avLst/>
            </a:prstGeom>
            <a:solidFill>
              <a:srgbClr val="9999FF"/>
            </a:solidFill>
            <a:ln w="25400">
              <a:solidFill>
                <a:srgbClr val="CC0000"/>
              </a:solidFill>
              <a:miter lim="800000"/>
              <a:headEnd type="none" w="sm" len="sm"/>
              <a:tailEnd type="none" w="sm" len="sm"/>
            </a:ln>
          </p:spPr>
          <p:txBody>
            <a:bodyPr wrap="none" anchor="ctr">
              <a:prstTxWarp prst="textNoShape">
                <a:avLst/>
              </a:prstTxWarp>
            </a:bodyPr>
            <a:lstStyle/>
            <a:p>
              <a:pPr algn="ctr"/>
              <a:r>
                <a:rPr lang="en-US" sz="1400" b="1" baseline="30000"/>
                <a:t>18</a:t>
              </a:r>
              <a:r>
                <a:rPr lang="en-US" sz="1400" b="1"/>
                <a:t>Ne</a:t>
              </a:r>
              <a:endParaRPr lang="en-GB" sz="1400" b="1"/>
            </a:p>
          </p:txBody>
        </p:sp>
        <p:sp>
          <p:nvSpPr>
            <p:cNvPr id="34845" name="Rectangle 29"/>
            <p:cNvSpPr>
              <a:spLocks noChangeArrowheads="1"/>
            </p:cNvSpPr>
            <p:nvPr/>
          </p:nvSpPr>
          <p:spPr bwMode="auto">
            <a:xfrm>
              <a:off x="7085013" y="3505200"/>
              <a:ext cx="458787" cy="457200"/>
            </a:xfrm>
            <a:prstGeom prst="rect">
              <a:avLst/>
            </a:prstGeom>
            <a:solidFill>
              <a:srgbClr val="9999FF"/>
            </a:solidFill>
            <a:ln w="12700">
              <a:solidFill>
                <a:schemeClr val="tx1"/>
              </a:solidFill>
              <a:miter lim="800000"/>
              <a:headEnd type="none" w="sm" len="sm"/>
              <a:tailEnd type="none" w="sm" len="sm"/>
            </a:ln>
          </p:spPr>
          <p:txBody>
            <a:bodyPr wrap="none" anchor="ctr">
              <a:prstTxWarp prst="textNoShape">
                <a:avLst/>
              </a:prstTxWarp>
            </a:bodyPr>
            <a:lstStyle/>
            <a:p>
              <a:pPr algn="ctr"/>
              <a:r>
                <a:rPr lang="en-US" sz="1400" b="1" baseline="30000" dirty="0"/>
                <a:t>18</a:t>
              </a:r>
              <a:r>
                <a:rPr lang="en-US" sz="1400" b="1" dirty="0"/>
                <a:t>F</a:t>
              </a:r>
              <a:endParaRPr lang="en-GB" sz="1400" b="1" dirty="0"/>
            </a:p>
          </p:txBody>
        </p:sp>
        <p:sp>
          <p:nvSpPr>
            <p:cNvPr id="34846" name="Rectangle 30"/>
            <p:cNvSpPr>
              <a:spLocks noChangeArrowheads="1"/>
            </p:cNvSpPr>
            <p:nvPr/>
          </p:nvSpPr>
          <p:spPr bwMode="auto">
            <a:xfrm>
              <a:off x="7085013" y="2895600"/>
              <a:ext cx="458787" cy="457200"/>
            </a:xfrm>
            <a:prstGeom prst="rect">
              <a:avLst/>
            </a:prstGeom>
            <a:solidFill>
              <a:srgbClr val="9999FF"/>
            </a:solidFill>
            <a:ln w="12700">
              <a:solidFill>
                <a:schemeClr val="tx1"/>
              </a:solidFill>
              <a:miter lim="800000"/>
              <a:headEnd type="none" w="sm" len="sm"/>
              <a:tailEnd type="none" w="sm" len="sm"/>
            </a:ln>
          </p:spPr>
          <p:txBody>
            <a:bodyPr wrap="none" anchor="ctr">
              <a:prstTxWarp prst="textNoShape">
                <a:avLst/>
              </a:prstTxWarp>
            </a:bodyPr>
            <a:lstStyle/>
            <a:p>
              <a:pPr algn="ctr"/>
              <a:r>
                <a:rPr lang="en-US" sz="1400" b="1" baseline="30000" dirty="0"/>
                <a:t>19</a:t>
              </a:r>
              <a:r>
                <a:rPr lang="en-US" sz="1400" b="1" dirty="0"/>
                <a:t>Ne</a:t>
              </a:r>
              <a:endParaRPr lang="en-GB" sz="1400" b="1" dirty="0"/>
            </a:p>
          </p:txBody>
        </p:sp>
        <p:sp>
          <p:nvSpPr>
            <p:cNvPr id="34847" name="Rectangle 31"/>
            <p:cNvSpPr>
              <a:spLocks noChangeArrowheads="1"/>
            </p:cNvSpPr>
            <p:nvPr/>
          </p:nvSpPr>
          <p:spPr bwMode="auto">
            <a:xfrm>
              <a:off x="7085013" y="2286000"/>
              <a:ext cx="458787" cy="457200"/>
            </a:xfrm>
            <a:prstGeom prst="rect">
              <a:avLst/>
            </a:prstGeom>
            <a:solidFill>
              <a:srgbClr val="9999FF"/>
            </a:solidFill>
            <a:ln w="12700">
              <a:solidFill>
                <a:schemeClr val="tx1"/>
              </a:solidFill>
              <a:miter lim="800000"/>
              <a:headEnd type="none" w="sm" len="sm"/>
              <a:tailEnd type="none" w="sm" len="sm"/>
            </a:ln>
          </p:spPr>
          <p:txBody>
            <a:bodyPr wrap="none" anchor="ctr">
              <a:prstTxWarp prst="textNoShape">
                <a:avLst/>
              </a:prstTxWarp>
            </a:bodyPr>
            <a:lstStyle/>
            <a:p>
              <a:pPr algn="ctr"/>
              <a:r>
                <a:rPr lang="en-US" sz="1400" b="1" baseline="30000"/>
                <a:t>20</a:t>
              </a:r>
              <a:r>
                <a:rPr lang="en-US" sz="1400" b="1"/>
                <a:t>Na</a:t>
              </a:r>
              <a:endParaRPr lang="en-GB" sz="1400" b="1"/>
            </a:p>
          </p:txBody>
        </p:sp>
        <p:sp>
          <p:nvSpPr>
            <p:cNvPr id="34848" name="Rectangle 32"/>
            <p:cNvSpPr>
              <a:spLocks noChangeArrowheads="1"/>
            </p:cNvSpPr>
            <p:nvPr/>
          </p:nvSpPr>
          <p:spPr bwMode="auto">
            <a:xfrm>
              <a:off x="6475413" y="4191000"/>
              <a:ext cx="449262" cy="304800"/>
            </a:xfrm>
            <a:prstGeom prst="rect">
              <a:avLst/>
            </a:prstGeom>
            <a:noFill/>
            <a:ln w="12700">
              <a:noFill/>
              <a:miter lim="800000"/>
              <a:headEnd type="none" w="sm" len="sm"/>
              <a:tailEnd type="none" w="sm" len="sm"/>
            </a:ln>
          </p:spPr>
          <p:txBody>
            <a:bodyPr wrap="none">
              <a:prstTxWarp prst="textNoShape">
                <a:avLst/>
              </a:prstTxWarp>
              <a:spAutoFit/>
            </a:bodyPr>
            <a:lstStyle/>
            <a:p>
              <a:r>
                <a:rPr lang="en-US" sz="1400" b="1" baseline="30000"/>
                <a:t>16</a:t>
              </a:r>
              <a:r>
                <a:rPr lang="en-US" sz="1400" b="1"/>
                <a:t>O</a:t>
              </a:r>
              <a:endParaRPr lang="en-GB" sz="1400" b="1"/>
            </a:p>
          </p:txBody>
        </p:sp>
        <p:sp>
          <p:nvSpPr>
            <p:cNvPr id="34849" name="Line 33"/>
            <p:cNvSpPr>
              <a:spLocks noChangeShapeType="1"/>
            </p:cNvSpPr>
            <p:nvPr/>
          </p:nvSpPr>
          <p:spPr bwMode="auto">
            <a:xfrm flipV="1">
              <a:off x="5713413" y="3962400"/>
              <a:ext cx="76200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50" name="Line 34"/>
            <p:cNvSpPr>
              <a:spLocks noChangeShapeType="1"/>
            </p:cNvSpPr>
            <p:nvPr/>
          </p:nvSpPr>
          <p:spPr bwMode="auto">
            <a:xfrm flipV="1">
              <a:off x="6704013" y="3352800"/>
              <a:ext cx="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51" name="Line 35"/>
            <p:cNvSpPr>
              <a:spLocks noChangeShapeType="1"/>
            </p:cNvSpPr>
            <p:nvPr/>
          </p:nvSpPr>
          <p:spPr bwMode="auto">
            <a:xfrm flipV="1">
              <a:off x="7313613" y="2743200"/>
              <a:ext cx="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52" name="Line 36"/>
            <p:cNvSpPr>
              <a:spLocks noChangeShapeType="1"/>
            </p:cNvSpPr>
            <p:nvPr/>
          </p:nvSpPr>
          <p:spPr bwMode="auto">
            <a:xfrm flipV="1">
              <a:off x="7313613" y="3352800"/>
              <a:ext cx="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53" name="Rectangle 37"/>
            <p:cNvSpPr>
              <a:spLocks noChangeArrowheads="1"/>
            </p:cNvSpPr>
            <p:nvPr/>
          </p:nvSpPr>
          <p:spPr bwMode="auto">
            <a:xfrm>
              <a:off x="7694613" y="2286000"/>
              <a:ext cx="458787" cy="457200"/>
            </a:xfrm>
            <a:prstGeom prst="rect">
              <a:avLst/>
            </a:prstGeom>
            <a:solidFill>
              <a:srgbClr val="9999FF"/>
            </a:solidFill>
            <a:ln w="12700">
              <a:solidFill>
                <a:schemeClr val="tx1"/>
              </a:solidFill>
              <a:miter lim="800000"/>
              <a:headEnd type="none" w="sm" len="sm"/>
              <a:tailEnd type="none" w="sm" len="sm"/>
            </a:ln>
          </p:spPr>
          <p:txBody>
            <a:bodyPr wrap="none" anchor="ctr">
              <a:prstTxWarp prst="textNoShape">
                <a:avLst/>
              </a:prstTxWarp>
            </a:bodyPr>
            <a:lstStyle/>
            <a:p>
              <a:pPr algn="ctr"/>
              <a:r>
                <a:rPr lang="en-US" sz="1400" b="1" baseline="30000"/>
                <a:t>21</a:t>
              </a:r>
              <a:r>
                <a:rPr lang="en-US" sz="1400" b="1"/>
                <a:t>Na</a:t>
              </a:r>
              <a:endParaRPr lang="en-GB" sz="1400" b="1"/>
            </a:p>
          </p:txBody>
        </p:sp>
        <p:sp>
          <p:nvSpPr>
            <p:cNvPr id="34854" name="Line 38"/>
            <p:cNvSpPr>
              <a:spLocks noChangeShapeType="1"/>
            </p:cNvSpPr>
            <p:nvPr/>
          </p:nvSpPr>
          <p:spPr bwMode="auto">
            <a:xfrm flipV="1">
              <a:off x="6932613" y="2743200"/>
              <a:ext cx="762000" cy="152400"/>
            </a:xfrm>
            <a:prstGeom prst="line">
              <a:avLst/>
            </a:prstGeom>
            <a:noFill/>
            <a:ln w="25400">
              <a:solidFill>
                <a:srgbClr val="A50021"/>
              </a:solidFill>
              <a:round/>
              <a:headEnd type="none" w="sm" len="sm"/>
              <a:tailEnd type="triangle" w="sm" len="sm"/>
            </a:ln>
          </p:spPr>
          <p:txBody>
            <a:bodyPr wrap="none">
              <a:prstTxWarp prst="textNoShape">
                <a:avLst/>
              </a:prstTxWarp>
            </a:bodyPr>
            <a:lstStyle/>
            <a:p>
              <a:endParaRPr lang="en-US"/>
            </a:p>
          </p:txBody>
        </p:sp>
        <p:sp>
          <p:nvSpPr>
            <p:cNvPr id="34855" name="Line 39"/>
            <p:cNvSpPr>
              <a:spLocks noChangeShapeType="1"/>
            </p:cNvSpPr>
            <p:nvPr/>
          </p:nvSpPr>
          <p:spPr bwMode="auto">
            <a:xfrm rot="10800000" flipV="1">
              <a:off x="6323013" y="3962400"/>
              <a:ext cx="76200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56" name="Line 40"/>
            <p:cNvSpPr>
              <a:spLocks noChangeShapeType="1"/>
            </p:cNvSpPr>
            <p:nvPr/>
          </p:nvSpPr>
          <p:spPr bwMode="auto">
            <a:xfrm>
              <a:off x="6932613" y="3352800"/>
              <a:ext cx="15240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57" name="Line 41"/>
            <p:cNvSpPr>
              <a:spLocks noChangeShapeType="1"/>
            </p:cNvSpPr>
            <p:nvPr/>
          </p:nvSpPr>
          <p:spPr bwMode="auto">
            <a:xfrm flipV="1">
              <a:off x="6323013" y="3352800"/>
              <a:ext cx="762000" cy="7620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58" name="Rectangle 42"/>
            <p:cNvSpPr>
              <a:spLocks noChangeArrowheads="1"/>
            </p:cNvSpPr>
            <p:nvPr/>
          </p:nvSpPr>
          <p:spPr bwMode="auto">
            <a:xfrm>
              <a:off x="7085013" y="4114800"/>
              <a:ext cx="458787" cy="4572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59" name="Rectangle 43"/>
            <p:cNvSpPr>
              <a:spLocks noChangeArrowheads="1"/>
            </p:cNvSpPr>
            <p:nvPr/>
          </p:nvSpPr>
          <p:spPr bwMode="auto">
            <a:xfrm>
              <a:off x="7694613" y="4114800"/>
              <a:ext cx="458787" cy="4572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60" name="Rectangle 44"/>
            <p:cNvSpPr>
              <a:spLocks noChangeArrowheads="1"/>
            </p:cNvSpPr>
            <p:nvPr/>
          </p:nvSpPr>
          <p:spPr bwMode="auto">
            <a:xfrm>
              <a:off x="7696200" y="3505200"/>
              <a:ext cx="458788" cy="4572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61" name="Rectangle 45"/>
            <p:cNvSpPr>
              <a:spLocks noChangeArrowheads="1"/>
            </p:cNvSpPr>
            <p:nvPr/>
          </p:nvSpPr>
          <p:spPr bwMode="auto">
            <a:xfrm>
              <a:off x="7086600" y="4191000"/>
              <a:ext cx="449263" cy="304800"/>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400" b="1" baseline="30000"/>
                <a:t>17</a:t>
              </a:r>
              <a:r>
                <a:rPr lang="en-US" sz="1400" b="1"/>
                <a:t>O</a:t>
              </a:r>
              <a:endParaRPr lang="en-GB" sz="1400" b="1"/>
            </a:p>
          </p:txBody>
        </p:sp>
        <p:sp>
          <p:nvSpPr>
            <p:cNvPr id="34862" name="Rectangle 46"/>
            <p:cNvSpPr>
              <a:spLocks noChangeArrowheads="1"/>
            </p:cNvSpPr>
            <p:nvPr/>
          </p:nvSpPr>
          <p:spPr bwMode="auto">
            <a:xfrm>
              <a:off x="7696200" y="4191000"/>
              <a:ext cx="449263" cy="304800"/>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400" b="1" baseline="30000"/>
                <a:t>18</a:t>
              </a:r>
              <a:r>
                <a:rPr lang="en-US" sz="1400" b="1"/>
                <a:t>O</a:t>
              </a:r>
              <a:endParaRPr lang="en-GB" sz="1400" b="1"/>
            </a:p>
          </p:txBody>
        </p:sp>
        <p:sp>
          <p:nvSpPr>
            <p:cNvPr id="34863" name="Line 47"/>
            <p:cNvSpPr>
              <a:spLocks noChangeShapeType="1"/>
            </p:cNvSpPr>
            <p:nvPr/>
          </p:nvSpPr>
          <p:spPr bwMode="auto">
            <a:xfrm flipV="1">
              <a:off x="7315200" y="3962400"/>
              <a:ext cx="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64" name="Rectangle 48"/>
            <p:cNvSpPr>
              <a:spLocks noChangeArrowheads="1"/>
            </p:cNvSpPr>
            <p:nvPr/>
          </p:nvSpPr>
          <p:spPr bwMode="auto">
            <a:xfrm>
              <a:off x="7696200" y="3581400"/>
              <a:ext cx="419100" cy="304800"/>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400" b="1" baseline="30000"/>
                <a:t>19</a:t>
              </a:r>
              <a:r>
                <a:rPr lang="en-US" sz="1400" b="1"/>
                <a:t>F</a:t>
              </a:r>
              <a:endParaRPr lang="en-GB" sz="1400" b="1"/>
            </a:p>
          </p:txBody>
        </p:sp>
        <p:sp>
          <p:nvSpPr>
            <p:cNvPr id="34865" name="Rectangle 49"/>
            <p:cNvSpPr>
              <a:spLocks noChangeArrowheads="1"/>
            </p:cNvSpPr>
            <p:nvPr/>
          </p:nvSpPr>
          <p:spPr bwMode="auto">
            <a:xfrm>
              <a:off x="7696200" y="2895600"/>
              <a:ext cx="458788" cy="457200"/>
            </a:xfrm>
            <a:prstGeom prst="rect">
              <a:avLst/>
            </a:prstGeom>
            <a:noFill/>
            <a:ln w="12700">
              <a:solidFill>
                <a:schemeClr val="tx1"/>
              </a:solidFill>
              <a:miter lim="800000"/>
              <a:headEnd type="none" w="sm" len="sm"/>
              <a:tailEnd type="none" w="sm" len="sm"/>
            </a:ln>
          </p:spPr>
          <p:txBody>
            <a:bodyPr wrap="none" anchor="ctr">
              <a:prstTxWarp prst="textNoShape">
                <a:avLst/>
              </a:prstTxWarp>
            </a:bodyPr>
            <a:lstStyle/>
            <a:p>
              <a:endParaRPr lang="en-US"/>
            </a:p>
          </p:txBody>
        </p:sp>
        <p:sp>
          <p:nvSpPr>
            <p:cNvPr id="34866" name="Rectangle 50"/>
            <p:cNvSpPr>
              <a:spLocks noChangeArrowheads="1"/>
            </p:cNvSpPr>
            <p:nvPr/>
          </p:nvSpPr>
          <p:spPr bwMode="auto">
            <a:xfrm>
              <a:off x="7691438" y="2971800"/>
              <a:ext cx="538162" cy="304800"/>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sz="1400" b="1" baseline="30000"/>
                <a:t>20</a:t>
              </a:r>
              <a:r>
                <a:rPr lang="en-US" sz="1400" b="1"/>
                <a:t>Ne</a:t>
              </a:r>
              <a:endParaRPr lang="en-GB" sz="1400" b="1"/>
            </a:p>
          </p:txBody>
        </p:sp>
        <p:sp>
          <p:nvSpPr>
            <p:cNvPr id="34869" name="Line 53"/>
            <p:cNvSpPr>
              <a:spLocks noChangeShapeType="1"/>
            </p:cNvSpPr>
            <p:nvPr/>
          </p:nvSpPr>
          <p:spPr bwMode="auto">
            <a:xfrm>
              <a:off x="6934200" y="3962400"/>
              <a:ext cx="15240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70" name="Line 54"/>
            <p:cNvSpPr>
              <a:spLocks noChangeShapeType="1"/>
            </p:cNvSpPr>
            <p:nvPr/>
          </p:nvSpPr>
          <p:spPr bwMode="auto">
            <a:xfrm rot="10800000" flipV="1">
              <a:off x="6324600" y="4572000"/>
              <a:ext cx="76200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71" name="Line 55"/>
            <p:cNvSpPr>
              <a:spLocks noChangeShapeType="1"/>
            </p:cNvSpPr>
            <p:nvPr/>
          </p:nvSpPr>
          <p:spPr bwMode="auto">
            <a:xfrm>
              <a:off x="7543800" y="3352800"/>
              <a:ext cx="15240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sp>
          <p:nvSpPr>
            <p:cNvPr id="34872" name="Line 56"/>
            <p:cNvSpPr>
              <a:spLocks noChangeShapeType="1"/>
            </p:cNvSpPr>
            <p:nvPr/>
          </p:nvSpPr>
          <p:spPr bwMode="auto">
            <a:xfrm rot="10800000" flipV="1">
              <a:off x="6934200" y="3962400"/>
              <a:ext cx="762000" cy="152400"/>
            </a:xfrm>
            <a:prstGeom prst="line">
              <a:avLst/>
            </a:prstGeom>
            <a:noFill/>
            <a:ln w="25400">
              <a:solidFill>
                <a:srgbClr val="CC0000"/>
              </a:solidFill>
              <a:round/>
              <a:headEnd type="none" w="sm" len="sm"/>
              <a:tailEnd type="triangle" w="sm" len="sm"/>
            </a:ln>
          </p:spPr>
          <p:txBody>
            <a:bodyPr wrap="none">
              <a:prstTxWarp prst="textNoShape">
                <a:avLst/>
              </a:prstTxWarp>
            </a:bodyPr>
            <a:lstStyle/>
            <a:p>
              <a:endParaRPr lang="en-US"/>
            </a:p>
          </p:txBody>
        </p:sp>
      </p:grpSp>
      <p:pic>
        <p:nvPicPr>
          <p:cNvPr id="57" name="Picture 41" descr="INTEGRAL"/>
          <p:cNvPicPr>
            <a:picLocks noChangeAspect="1" noChangeArrowheads="1"/>
          </p:cNvPicPr>
          <p:nvPr/>
        </p:nvPicPr>
        <p:blipFill>
          <a:blip r:embed="rId2"/>
          <a:srcRect/>
          <a:stretch>
            <a:fillRect/>
          </a:stretch>
        </p:blipFill>
        <p:spPr bwMode="auto">
          <a:xfrm>
            <a:off x="6710124" y="982663"/>
            <a:ext cx="1819752" cy="1265661"/>
          </a:xfrm>
          <a:prstGeom prst="rect">
            <a:avLst/>
          </a:prstGeom>
          <a:noFill/>
          <a:ln w="9525">
            <a:noFill/>
            <a:miter lim="800000"/>
            <a:headEnd/>
            <a:tailEnd/>
          </a:ln>
        </p:spPr>
      </p:pic>
      <p:sp>
        <p:nvSpPr>
          <p:cNvPr id="58" name="TextBox 57"/>
          <p:cNvSpPr txBox="1"/>
          <p:nvPr/>
        </p:nvSpPr>
        <p:spPr>
          <a:xfrm>
            <a:off x="387711" y="5779889"/>
            <a:ext cx="8142165" cy="707886"/>
          </a:xfrm>
          <a:prstGeom prst="rect">
            <a:avLst/>
          </a:prstGeom>
          <a:noFill/>
        </p:spPr>
        <p:txBody>
          <a:bodyPr wrap="none" rtlCol="0">
            <a:spAutoFit/>
          </a:bodyPr>
          <a:lstStyle/>
          <a:p>
            <a:r>
              <a:rPr lang="en-US" sz="2000" dirty="0" smtClean="0">
                <a:solidFill>
                  <a:srgbClr val="FF0000"/>
                </a:solidFill>
                <a:latin typeface="+mj-lt"/>
                <a:cs typeface="Comic Sans MS"/>
              </a:rPr>
              <a:t>First direct measurement of the </a:t>
            </a:r>
            <a:r>
              <a:rPr lang="en-US" sz="2000" baseline="30000" dirty="0" smtClean="0">
                <a:solidFill>
                  <a:srgbClr val="FF0000"/>
                </a:solidFill>
                <a:latin typeface="+mj-lt"/>
              </a:rPr>
              <a:t>18</a:t>
            </a:r>
            <a:r>
              <a:rPr lang="en-US" sz="2000" dirty="0" smtClean="0">
                <a:solidFill>
                  <a:srgbClr val="FF0000"/>
                </a:solidFill>
                <a:latin typeface="+mj-lt"/>
              </a:rPr>
              <a:t>F(p,</a:t>
            </a:r>
            <a:r>
              <a:rPr lang="en-US" sz="2000" dirty="0" smtClean="0">
                <a:solidFill>
                  <a:srgbClr val="FF0000"/>
                </a:solidFill>
                <a:latin typeface="Symbol" pitchFamily="18" charset="2"/>
              </a:rPr>
              <a:t>g</a:t>
            </a:r>
            <a:r>
              <a:rPr lang="en-US" sz="2000" dirty="0" smtClean="0">
                <a:solidFill>
                  <a:srgbClr val="FF0000"/>
                </a:solidFill>
                <a:latin typeface="+mj-lt"/>
              </a:rPr>
              <a:t>)</a:t>
            </a:r>
            <a:r>
              <a:rPr lang="en-US" sz="2000" baseline="30000" dirty="0" smtClean="0">
                <a:solidFill>
                  <a:srgbClr val="FF0000"/>
                </a:solidFill>
                <a:latin typeface="+mj-lt"/>
              </a:rPr>
              <a:t>19</a:t>
            </a:r>
            <a:r>
              <a:rPr lang="en-US" sz="2000" dirty="0" smtClean="0">
                <a:solidFill>
                  <a:srgbClr val="FF0000"/>
                </a:solidFill>
                <a:latin typeface="+mj-lt"/>
              </a:rPr>
              <a:t>Ne reaction – </a:t>
            </a:r>
          </a:p>
          <a:p>
            <a:r>
              <a:rPr lang="en-US" sz="2000" dirty="0" smtClean="0">
                <a:solidFill>
                  <a:srgbClr val="FF0000"/>
                </a:solidFill>
                <a:latin typeface="+mj-lt"/>
              </a:rPr>
              <a:t>												DRAGON Nov 2011  </a:t>
            </a:r>
            <a:endParaRPr lang="en-US" sz="2000" dirty="0">
              <a:solidFill>
                <a:srgbClr val="FF0000"/>
              </a:solidFill>
              <a:latin typeface="+mj-lt"/>
            </a:endParaRPr>
          </a:p>
        </p:txBody>
      </p:sp>
      <p:sp>
        <p:nvSpPr>
          <p:cNvPr id="2" name="Date Placeholder 1"/>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22</a:t>
            </a:fld>
            <a:endParaRPr lang="en-US"/>
          </a:p>
        </p:txBody>
      </p:sp>
    </p:spTree>
    <p:extLst>
      <p:ext uri="{BB962C8B-B14F-4D97-AF65-F5344CB8AC3E}">
        <p14:creationId xmlns:p14="http://schemas.microsoft.com/office/powerpoint/2010/main" val="10880625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Myriad Pro" charset="0"/>
              </a:rPr>
              <a:t>Direct measurement of </a:t>
            </a:r>
            <a:r>
              <a:rPr lang="en-US" baseline="30000" dirty="0">
                <a:latin typeface="Myriad Pro" charset="0"/>
              </a:rPr>
              <a:t>22</a:t>
            </a:r>
            <a:r>
              <a:rPr lang="en-US" dirty="0">
                <a:latin typeface="Myriad Pro" charset="0"/>
              </a:rPr>
              <a:t>Na(</a:t>
            </a:r>
            <a:r>
              <a:rPr lang="en-US" dirty="0" err="1">
                <a:latin typeface="Myriad Pro" charset="0"/>
              </a:rPr>
              <a:t>p,</a:t>
            </a:r>
            <a:r>
              <a:rPr lang="en-US" dirty="0" err="1">
                <a:latin typeface="Symbol" pitchFamily="18" charset="2"/>
              </a:rPr>
              <a:t>g</a:t>
            </a:r>
            <a:r>
              <a:rPr lang="en-US" dirty="0">
                <a:latin typeface="Myriad Pro" charset="0"/>
              </a:rPr>
              <a:t>)</a:t>
            </a:r>
            <a:r>
              <a:rPr lang="en-US" baseline="30000" dirty="0">
                <a:latin typeface="Myriad Pro" charset="0"/>
              </a:rPr>
              <a:t>23</a:t>
            </a:r>
            <a:r>
              <a:rPr lang="en-US" dirty="0">
                <a:latin typeface="Myriad Pro" charset="0"/>
              </a:rPr>
              <a:t>Mg</a:t>
            </a:r>
            <a:endParaRPr lang="en-CA" dirty="0"/>
          </a:p>
        </p:txBody>
      </p:sp>
      <p:sp>
        <p:nvSpPr>
          <p:cNvPr id="4" name="Date Placeholder 3"/>
          <p:cNvSpPr>
            <a:spLocks noGrp="1"/>
          </p:cNvSpPr>
          <p:nvPr>
            <p:ph type="dt" sz="half" idx="10"/>
          </p:nvPr>
        </p:nvSpPr>
        <p:spPr/>
        <p:txBody>
          <a:bodyPr/>
          <a:lstStyle/>
          <a:p>
            <a:pPr>
              <a:defRPr/>
            </a:pPr>
            <a:r>
              <a:rPr lang="en-US" smtClean="0"/>
              <a:t>02/09/2012</a:t>
            </a:r>
            <a:endParaRPr lang="en-US" dirty="0"/>
          </a:p>
        </p:txBody>
      </p:sp>
      <p:sp>
        <p:nvSpPr>
          <p:cNvPr id="5" name="Footer Placeholder 4"/>
          <p:cNvSpPr>
            <a:spLocks noGrp="1"/>
          </p:cNvSpPr>
          <p:nvPr>
            <p:ph type="ftr" sz="quarter" idx="11"/>
          </p:nvPr>
        </p:nvSpPr>
        <p:spPr/>
        <p:txBody>
          <a:bodyPr/>
          <a:lstStyle/>
          <a:p>
            <a:pPr>
              <a:defRPr/>
            </a:pPr>
            <a:r>
              <a:rPr lang="en-CA" smtClean="0"/>
              <a:t>TRIUMF  Nuclear Astrophysics  -  Bad Honnef 2012</a:t>
            </a:r>
            <a:endParaRPr lang="en-US"/>
          </a:p>
        </p:txBody>
      </p:sp>
      <p:sp>
        <p:nvSpPr>
          <p:cNvPr id="6" name="Slide Number Placeholder 5"/>
          <p:cNvSpPr>
            <a:spLocks noGrp="1"/>
          </p:cNvSpPr>
          <p:nvPr>
            <p:ph type="sldNum" sz="quarter" idx="12"/>
          </p:nvPr>
        </p:nvSpPr>
        <p:spPr/>
        <p:txBody>
          <a:bodyPr/>
          <a:lstStyle/>
          <a:p>
            <a:pPr>
              <a:defRPr/>
            </a:pPr>
            <a:fld id="{2482FC6A-9FA7-4EB7-9550-AAF3D9CFE386}" type="slidenum">
              <a:rPr lang="en-US" smtClean="0"/>
              <a:pPr>
                <a:defRPr/>
              </a:pPr>
              <a:t>23</a:t>
            </a:fld>
            <a:endParaRPr lang="en-US"/>
          </a:p>
        </p:txBody>
      </p:sp>
      <p:sp>
        <p:nvSpPr>
          <p:cNvPr id="11" name="TextBox 10"/>
          <p:cNvSpPr txBox="1"/>
          <p:nvPr/>
        </p:nvSpPr>
        <p:spPr>
          <a:xfrm>
            <a:off x="4801272" y="5933018"/>
            <a:ext cx="4149213" cy="523220"/>
          </a:xfrm>
          <a:prstGeom prst="rect">
            <a:avLst/>
          </a:prstGeom>
          <a:noFill/>
        </p:spPr>
        <p:txBody>
          <a:bodyPr wrap="none" rtlCol="0">
            <a:spAutoFit/>
          </a:bodyPr>
          <a:lstStyle/>
          <a:p>
            <a:r>
              <a:rPr lang="en-CA" sz="1400" dirty="0" smtClean="0"/>
              <a:t>A.L. </a:t>
            </a:r>
            <a:r>
              <a:rPr lang="en-CA" sz="1400" dirty="0" err="1" smtClean="0"/>
              <a:t>Sallaska</a:t>
            </a:r>
            <a:r>
              <a:rPr lang="en-CA" sz="1400" dirty="0" smtClean="0"/>
              <a:t> et al, (Seattle, TRIUMF, Barcelona) </a:t>
            </a:r>
          </a:p>
          <a:p>
            <a:r>
              <a:rPr lang="en-CA" sz="1400" dirty="0" smtClean="0"/>
              <a:t>PRL 105, </a:t>
            </a:r>
            <a:r>
              <a:rPr lang="en-CA" sz="1400" dirty="0"/>
              <a:t>152501 </a:t>
            </a:r>
            <a:r>
              <a:rPr lang="en-CA" sz="1400" dirty="0" smtClean="0"/>
              <a:t>(2010),  PRC 83, 034611 (2011)</a:t>
            </a:r>
            <a:endParaRPr lang="en-CA" sz="1400" dirty="0"/>
          </a:p>
        </p:txBody>
      </p:sp>
      <p:sp>
        <p:nvSpPr>
          <p:cNvPr id="13" name="TextBox 12"/>
          <p:cNvSpPr txBox="1">
            <a:spLocks noChangeArrowheads="1"/>
          </p:cNvSpPr>
          <p:nvPr/>
        </p:nvSpPr>
        <p:spPr bwMode="auto">
          <a:xfrm>
            <a:off x="229272" y="1725800"/>
            <a:ext cx="4808375" cy="2923877"/>
          </a:xfrm>
          <a:prstGeom prst="rect">
            <a:avLst/>
          </a:prstGeom>
          <a:solidFill>
            <a:schemeClr val="bg2"/>
          </a:solidFill>
          <a:ln w="9525">
            <a:solidFill>
              <a:srgbClr val="0059A8"/>
            </a:solidFill>
            <a:miter lim="800000"/>
            <a:headEnd/>
            <a:tailEnd/>
          </a:ln>
          <a:effectLst>
            <a:outerShdw dist="20000" dir="5400000" rotWithShape="0">
              <a:srgbClr val="808080">
                <a:alpha val="37999"/>
              </a:srgbClr>
            </a:outerShdw>
          </a:effectLst>
          <a:scene3d>
            <a:camera prst="orthographicFront"/>
            <a:lightRig rig="threePt" dir="t"/>
          </a:scene3d>
          <a:sp3d>
            <a:bevelT/>
          </a:sp3d>
        </p:spPr>
        <p:txBody>
          <a:bodyPr wrap="square">
            <a:spAutoFit/>
          </a:bodyPr>
          <a:lstStyle/>
          <a:p>
            <a:pPr marL="177800" indent="-177800">
              <a:spcBef>
                <a:spcPts val="1200"/>
              </a:spcBef>
              <a:buFont typeface="Arial"/>
              <a:buChar char="•"/>
              <a:defRPr/>
            </a:pPr>
            <a:r>
              <a:rPr lang="en-US" sz="1800" baseline="30000" dirty="0" smtClean="0">
                <a:solidFill>
                  <a:schemeClr val="dk1"/>
                </a:solidFill>
                <a:latin typeface="+mj-lt"/>
                <a:ea typeface="+mn-ea"/>
              </a:rPr>
              <a:t>22</a:t>
            </a:r>
            <a:r>
              <a:rPr lang="en-US" sz="1800" dirty="0" smtClean="0">
                <a:solidFill>
                  <a:schemeClr val="dk1"/>
                </a:solidFill>
                <a:latin typeface="+mj-lt"/>
                <a:ea typeface="+mn-ea"/>
              </a:rPr>
              <a:t>Na elusive candidate for cosmic </a:t>
            </a:r>
            <a:r>
              <a:rPr lang="en-US" sz="1800" dirty="0" smtClean="0">
                <a:solidFill>
                  <a:schemeClr val="dk1"/>
                </a:solidFill>
                <a:latin typeface="Symbol" pitchFamily="18" charset="2"/>
                <a:ea typeface="+mn-ea"/>
              </a:rPr>
              <a:t>g</a:t>
            </a:r>
            <a:r>
              <a:rPr lang="en-US" sz="1800" dirty="0" smtClean="0">
                <a:solidFill>
                  <a:schemeClr val="dk1"/>
                </a:solidFill>
                <a:latin typeface="+mj-lt"/>
                <a:ea typeface="+mn-ea"/>
              </a:rPr>
              <a:t>-ray observation</a:t>
            </a:r>
            <a:endParaRPr lang="en-US" sz="1800" dirty="0">
              <a:solidFill>
                <a:schemeClr val="dk1"/>
              </a:solidFill>
              <a:latin typeface="+mj-lt"/>
              <a:ea typeface="+mn-ea"/>
            </a:endParaRPr>
          </a:p>
          <a:p>
            <a:pPr marL="177800" indent="-177800">
              <a:spcBef>
                <a:spcPts val="1200"/>
              </a:spcBef>
              <a:buFont typeface="Arial"/>
              <a:buChar char="•"/>
              <a:defRPr/>
            </a:pPr>
            <a:r>
              <a:rPr lang="en-US" sz="1800" baseline="30000" dirty="0" smtClean="0">
                <a:latin typeface="Myriad Pro" charset="0"/>
              </a:rPr>
              <a:t>22</a:t>
            </a:r>
            <a:r>
              <a:rPr lang="en-US" sz="1800" dirty="0" smtClean="0">
                <a:latin typeface="Myriad Pro" charset="0"/>
              </a:rPr>
              <a:t>Na(</a:t>
            </a:r>
            <a:r>
              <a:rPr lang="en-US" sz="1800" dirty="0" err="1" smtClean="0">
                <a:latin typeface="Myriad Pro" charset="0"/>
              </a:rPr>
              <a:t>p,</a:t>
            </a:r>
            <a:r>
              <a:rPr lang="en-US" sz="1800" dirty="0" err="1" smtClean="0">
                <a:latin typeface="Symbol" pitchFamily="18" charset="2"/>
              </a:rPr>
              <a:t>g</a:t>
            </a:r>
            <a:r>
              <a:rPr lang="en-US" sz="1800" dirty="0" smtClean="0">
                <a:latin typeface="Myriad Pro" charset="0"/>
              </a:rPr>
              <a:t>)</a:t>
            </a:r>
            <a:r>
              <a:rPr lang="en-US" sz="1800" baseline="30000" dirty="0" smtClean="0">
                <a:latin typeface="Myriad Pro" charset="0"/>
              </a:rPr>
              <a:t>23</a:t>
            </a:r>
            <a:r>
              <a:rPr lang="en-US" sz="1800" dirty="0" smtClean="0">
                <a:latin typeface="Myriad Pro" charset="0"/>
              </a:rPr>
              <a:t>Mg reaction destroys </a:t>
            </a:r>
            <a:r>
              <a:rPr lang="en-US" sz="1800" baseline="30000" dirty="0" smtClean="0">
                <a:latin typeface="Myriad Pro" charset="0"/>
              </a:rPr>
              <a:t>22</a:t>
            </a:r>
            <a:r>
              <a:rPr lang="en-US" sz="1800" dirty="0" smtClean="0">
                <a:latin typeface="Myriad Pro" charset="0"/>
              </a:rPr>
              <a:t>Na</a:t>
            </a:r>
            <a:endParaRPr lang="en-CA" sz="1800" dirty="0"/>
          </a:p>
          <a:p>
            <a:pPr marL="177800" indent="-177800">
              <a:spcBef>
                <a:spcPts val="1200"/>
              </a:spcBef>
              <a:buFont typeface="Arial"/>
              <a:buChar char="•"/>
              <a:defRPr/>
            </a:pPr>
            <a:r>
              <a:rPr lang="en-US" sz="1800" dirty="0">
                <a:solidFill>
                  <a:schemeClr val="dk1"/>
                </a:solidFill>
              </a:rPr>
              <a:t>(</a:t>
            </a:r>
            <a:r>
              <a:rPr lang="en-US" sz="1800" dirty="0" err="1">
                <a:solidFill>
                  <a:schemeClr val="dk1"/>
                </a:solidFill>
              </a:rPr>
              <a:t>p,</a:t>
            </a:r>
            <a:r>
              <a:rPr lang="en-US" sz="1800" dirty="0" err="1">
                <a:solidFill>
                  <a:schemeClr val="dk1"/>
                </a:solidFill>
                <a:latin typeface="Symbol" pitchFamily="18" charset="2"/>
                <a:cs typeface="Symbol" charset="2"/>
              </a:rPr>
              <a:t>g</a:t>
            </a:r>
            <a:r>
              <a:rPr lang="en-US" sz="1800" dirty="0">
                <a:solidFill>
                  <a:schemeClr val="dk1"/>
                </a:solidFill>
              </a:rPr>
              <a:t>) run at </a:t>
            </a:r>
            <a:r>
              <a:rPr lang="en-US" sz="1800" dirty="0" smtClean="0">
                <a:solidFill>
                  <a:schemeClr val="dk1"/>
                </a:solidFill>
              </a:rPr>
              <a:t>CENPA, Seattle,  with </a:t>
            </a:r>
            <a:r>
              <a:rPr lang="en-US" sz="1800" baseline="30000" dirty="0" smtClean="0">
                <a:solidFill>
                  <a:schemeClr val="dk1"/>
                </a:solidFill>
                <a:latin typeface="+mj-lt"/>
                <a:ea typeface="+mn-ea"/>
              </a:rPr>
              <a:t>22</a:t>
            </a:r>
            <a:r>
              <a:rPr lang="en-US" sz="1800" dirty="0" smtClean="0">
                <a:solidFill>
                  <a:schemeClr val="dk1"/>
                </a:solidFill>
                <a:latin typeface="+mj-lt"/>
                <a:ea typeface="+mn-ea"/>
              </a:rPr>
              <a:t>Na </a:t>
            </a:r>
            <a:r>
              <a:rPr lang="en-US" sz="1800" dirty="0">
                <a:solidFill>
                  <a:schemeClr val="dk1"/>
                </a:solidFill>
                <a:latin typeface="+mj-lt"/>
                <a:ea typeface="+mn-ea"/>
              </a:rPr>
              <a:t>target </a:t>
            </a:r>
            <a:r>
              <a:rPr lang="en-US" sz="1800" dirty="0" smtClean="0">
                <a:solidFill>
                  <a:schemeClr val="dk1"/>
                </a:solidFill>
                <a:latin typeface="+mj-lt"/>
                <a:ea typeface="+mn-ea"/>
              </a:rPr>
              <a:t>from </a:t>
            </a:r>
            <a:r>
              <a:rPr lang="en-US" sz="1800" dirty="0">
                <a:solidFill>
                  <a:schemeClr val="dk1"/>
                </a:solidFill>
                <a:latin typeface="+mj-lt"/>
                <a:ea typeface="+mn-ea"/>
              </a:rPr>
              <a:t>ISAC</a:t>
            </a:r>
          </a:p>
          <a:p>
            <a:pPr marL="177800" indent="-177800">
              <a:spcBef>
                <a:spcPts val="1200"/>
              </a:spcBef>
              <a:buFont typeface="Arial"/>
              <a:buChar char="•"/>
              <a:defRPr/>
            </a:pPr>
            <a:r>
              <a:rPr lang="en-US" sz="1800" dirty="0" smtClean="0">
                <a:solidFill>
                  <a:schemeClr val="dk1"/>
                </a:solidFill>
              </a:rPr>
              <a:t>Stronger </a:t>
            </a:r>
            <a:r>
              <a:rPr lang="en-US" sz="1800" dirty="0">
                <a:solidFill>
                  <a:schemeClr val="dk1"/>
                </a:solidFill>
              </a:rPr>
              <a:t>resonance strengths measured: reaction rate much </a:t>
            </a:r>
            <a:r>
              <a:rPr lang="en-US" sz="1800" dirty="0" smtClean="0">
                <a:solidFill>
                  <a:schemeClr val="dk1"/>
                </a:solidFill>
              </a:rPr>
              <a:t>higher</a:t>
            </a:r>
          </a:p>
          <a:p>
            <a:pPr>
              <a:spcBef>
                <a:spcPts val="1200"/>
              </a:spcBef>
              <a:defRPr/>
            </a:pPr>
            <a:r>
              <a:rPr lang="en-US" sz="1800" dirty="0" smtClean="0">
                <a:solidFill>
                  <a:srgbClr val="0033CC"/>
                </a:solidFill>
              </a:rPr>
              <a:t>	</a:t>
            </a:r>
            <a:r>
              <a:rPr lang="en-US" sz="1800" b="1" dirty="0" smtClean="0">
                <a:solidFill>
                  <a:srgbClr val="0033CC"/>
                </a:solidFill>
                <a:sym typeface="Wingdings" pitchFamily="2" charset="2"/>
              </a:rPr>
              <a:t> </a:t>
            </a:r>
            <a:r>
              <a:rPr lang="en-US" sz="1800" b="1" dirty="0" smtClean="0">
                <a:solidFill>
                  <a:srgbClr val="0033CC"/>
                </a:solidFill>
              </a:rPr>
              <a:t> </a:t>
            </a:r>
            <a:r>
              <a:rPr lang="en-US" sz="1800" b="1" u="sng" dirty="0">
                <a:solidFill>
                  <a:srgbClr val="0033CC"/>
                </a:solidFill>
              </a:rPr>
              <a:t>reduction</a:t>
            </a:r>
            <a:r>
              <a:rPr lang="en-US" sz="1800" b="1" dirty="0">
                <a:solidFill>
                  <a:srgbClr val="0033CC"/>
                </a:solidFill>
              </a:rPr>
              <a:t> in net </a:t>
            </a:r>
            <a:r>
              <a:rPr lang="en-US" sz="1800" b="1" baseline="30000" dirty="0" smtClean="0">
                <a:solidFill>
                  <a:srgbClr val="0033CC"/>
                </a:solidFill>
              </a:rPr>
              <a:t>22</a:t>
            </a:r>
            <a:r>
              <a:rPr lang="en-US" sz="1800" b="1" dirty="0" smtClean="0">
                <a:solidFill>
                  <a:srgbClr val="0033CC"/>
                </a:solidFill>
              </a:rPr>
              <a:t>Na abundance </a:t>
            </a:r>
          </a:p>
        </p:txBody>
      </p:sp>
      <p:pic>
        <p:nvPicPr>
          <p:cNvPr id="12" name="Picture 11"/>
          <p:cNvPicPr>
            <a:picLocks noChangeAspect="1"/>
          </p:cNvPicPr>
          <p:nvPr/>
        </p:nvPicPr>
        <p:blipFill>
          <a:blip r:embed="rId3"/>
          <a:srcRect/>
          <a:stretch>
            <a:fillRect/>
          </a:stretch>
        </p:blipFill>
        <p:spPr bwMode="auto">
          <a:xfrm>
            <a:off x="5186620" y="1154300"/>
            <a:ext cx="3799959" cy="2477372"/>
          </a:xfrm>
          <a:prstGeom prst="rect">
            <a:avLst/>
          </a:prstGeom>
          <a:gradFill rotWithShape="1">
            <a:gsLst>
              <a:gs pos="0">
                <a:srgbClr val="E5EBFD"/>
              </a:gs>
              <a:gs pos="64999">
                <a:srgbClr val="BCCDF8"/>
              </a:gs>
              <a:gs pos="100000">
                <a:srgbClr val="9EB7F7"/>
              </a:gs>
            </a:gsLst>
            <a:lin ang="5400000" scaled="1"/>
          </a:gradFill>
          <a:ln w="9525">
            <a:solidFill>
              <a:srgbClr val="0059A8"/>
            </a:solidFill>
            <a:miter lim="800000"/>
            <a:headEnd/>
            <a:tailEnd/>
          </a:ln>
          <a:effectLst>
            <a:outerShdw dist="20000" dir="5400000" rotWithShape="0">
              <a:srgbClr val="808080">
                <a:alpha val="37999"/>
              </a:srgbClr>
            </a:outerShdw>
          </a:effectLst>
        </p:spPr>
      </p:pic>
      <p:sp>
        <p:nvSpPr>
          <p:cNvPr id="2" name="Rectangle 1"/>
          <p:cNvSpPr/>
          <p:nvPr/>
        </p:nvSpPr>
        <p:spPr>
          <a:xfrm>
            <a:off x="229272" y="4979967"/>
            <a:ext cx="4572000" cy="907941"/>
          </a:xfrm>
          <a:prstGeom prst="rect">
            <a:avLst/>
          </a:prstGeom>
        </p:spPr>
        <p:txBody>
          <a:bodyPr>
            <a:spAutoFit/>
          </a:bodyPr>
          <a:lstStyle/>
          <a:p>
            <a:pPr marL="342900" indent="-342900">
              <a:spcBef>
                <a:spcPts val="600"/>
              </a:spcBef>
              <a:buFont typeface="Wingdings" pitchFamily="2" charset="2"/>
              <a:buChar char="è"/>
              <a:defRPr/>
            </a:pPr>
            <a:r>
              <a:rPr lang="en-US" dirty="0" smtClean="0">
                <a:solidFill>
                  <a:srgbClr val="FF0000"/>
                </a:solidFill>
                <a:sym typeface="Wingdings"/>
              </a:rPr>
              <a:t>distance </a:t>
            </a:r>
            <a:r>
              <a:rPr lang="en-US" dirty="0">
                <a:solidFill>
                  <a:srgbClr val="FF0000"/>
                </a:solidFill>
                <a:sym typeface="Wingdings"/>
              </a:rPr>
              <a:t>for </a:t>
            </a:r>
            <a:r>
              <a:rPr lang="en-US" dirty="0" smtClean="0">
                <a:solidFill>
                  <a:srgbClr val="FF0000"/>
                </a:solidFill>
                <a:sym typeface="Wingdings"/>
              </a:rPr>
              <a:t>detectable</a:t>
            </a:r>
          </a:p>
          <a:p>
            <a:pPr>
              <a:spcBef>
                <a:spcPts val="600"/>
              </a:spcBef>
              <a:defRPr/>
            </a:pPr>
            <a:r>
              <a:rPr lang="en-US" dirty="0">
                <a:solidFill>
                  <a:srgbClr val="FF0000"/>
                </a:solidFill>
                <a:sym typeface="Wingdings"/>
              </a:rPr>
              <a:t> </a:t>
            </a:r>
            <a:r>
              <a:rPr lang="en-US" dirty="0" smtClean="0">
                <a:solidFill>
                  <a:srgbClr val="FF0000"/>
                </a:solidFill>
                <a:sym typeface="Wingdings"/>
              </a:rPr>
              <a:t>    novae </a:t>
            </a:r>
            <a:r>
              <a:rPr lang="en-US" dirty="0">
                <a:solidFill>
                  <a:srgbClr val="FF0000"/>
                </a:solidFill>
                <a:sym typeface="Wingdings"/>
              </a:rPr>
              <a:t>down by factor 2!</a:t>
            </a:r>
            <a:endParaRPr lang="en-US" dirty="0">
              <a:solidFill>
                <a:srgbClr val="FF0000"/>
              </a:solidFill>
            </a:endParaRP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6620" y="3631672"/>
            <a:ext cx="3799959" cy="2334228"/>
          </a:xfrm>
          <a:prstGeom prst="rect">
            <a:avLst/>
          </a:prstGeom>
          <a:noFill/>
          <a:ln>
            <a:noFill/>
          </a:ln>
          <a:effectLst>
            <a:outerShdw blurRad="50800" dist="381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344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24</a:t>
            </a:fld>
            <a:endParaRPr lang="en-US"/>
          </a:p>
        </p:txBody>
      </p:sp>
      <p:sp>
        <p:nvSpPr>
          <p:cNvPr id="2" name="Title 1"/>
          <p:cNvSpPr>
            <a:spLocks noGrp="1"/>
          </p:cNvSpPr>
          <p:nvPr>
            <p:ph type="title" idx="4294967295"/>
          </p:nvPr>
        </p:nvSpPr>
        <p:spPr>
          <a:xfrm>
            <a:off x="231820" y="3325500"/>
            <a:ext cx="8229600" cy="606425"/>
          </a:xfrm>
        </p:spPr>
        <p:txBody>
          <a:bodyPr/>
          <a:lstStyle/>
          <a:p>
            <a:pPr algn="ctr"/>
            <a:r>
              <a:rPr lang="en-CA" dirty="0">
                <a:solidFill>
                  <a:srgbClr val="0000FF"/>
                </a:solidFill>
              </a:rPr>
              <a:t>s</a:t>
            </a:r>
            <a:r>
              <a:rPr lang="en-CA" dirty="0" smtClean="0">
                <a:solidFill>
                  <a:srgbClr val="0000FF"/>
                </a:solidFill>
              </a:rPr>
              <a:t>tellar </a:t>
            </a:r>
            <a:r>
              <a:rPr lang="en-CA" dirty="0">
                <a:solidFill>
                  <a:srgbClr val="0000FF"/>
                </a:solidFill>
              </a:rPr>
              <a:t>b</a:t>
            </a:r>
            <a:r>
              <a:rPr lang="en-CA" dirty="0" smtClean="0">
                <a:solidFill>
                  <a:srgbClr val="0000FF"/>
                </a:solidFill>
              </a:rPr>
              <a:t>urning</a:t>
            </a:r>
            <a:endParaRPr lang="en-CA" dirty="0">
              <a:solidFill>
                <a:srgbClr val="0000FF"/>
              </a:solidFill>
            </a:endParaRPr>
          </a:p>
        </p:txBody>
      </p:sp>
    </p:spTree>
    <p:extLst>
      <p:ext uri="{BB962C8B-B14F-4D97-AF65-F5344CB8AC3E}">
        <p14:creationId xmlns:p14="http://schemas.microsoft.com/office/powerpoint/2010/main" val="2371964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1" name="Rectangle 2"/>
          <p:cNvSpPr>
            <a:spLocks noGrp="1" noChangeArrowheads="1"/>
          </p:cNvSpPr>
          <p:nvPr>
            <p:ph type="title"/>
          </p:nvPr>
        </p:nvSpPr>
        <p:spPr/>
        <p:txBody>
          <a:bodyPr/>
          <a:lstStyle/>
          <a:p>
            <a:r>
              <a:rPr lang="en-US" baseline="30000" dirty="0" smtClean="0">
                <a:latin typeface="Myriad Pro" charset="0"/>
              </a:rPr>
              <a:t>3</a:t>
            </a:r>
            <a:r>
              <a:rPr lang="en-US" dirty="0" smtClean="0">
                <a:latin typeface="Myriad Pro" charset="0"/>
              </a:rPr>
              <a:t>He(</a:t>
            </a:r>
            <a:r>
              <a:rPr lang="en-US" dirty="0" err="1" smtClean="0">
                <a:latin typeface="Symbol" pitchFamily="18" charset="2"/>
              </a:rPr>
              <a:t>a,g</a:t>
            </a:r>
            <a:r>
              <a:rPr lang="en-US" dirty="0" smtClean="0">
                <a:latin typeface="Myriad Pro" charset="0"/>
              </a:rPr>
              <a:t>)</a:t>
            </a:r>
            <a:r>
              <a:rPr lang="en-US" baseline="30000" dirty="0" smtClean="0">
                <a:latin typeface="Myriad Pro" charset="0"/>
              </a:rPr>
              <a:t>7</a:t>
            </a:r>
            <a:r>
              <a:rPr lang="en-US" dirty="0" smtClean="0">
                <a:latin typeface="Myriad Pro" charset="0"/>
              </a:rPr>
              <a:t>Be with DRAGON</a:t>
            </a:r>
          </a:p>
        </p:txBody>
      </p:sp>
      <p:sp>
        <p:nvSpPr>
          <p:cNvPr id="31745"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US" sz="1000" smtClean="0">
                <a:solidFill>
                  <a:srgbClr val="113F7C"/>
                </a:solidFill>
              </a:rPr>
              <a:t>02/09/2012</a:t>
            </a:r>
            <a:endParaRPr lang="en-US" sz="1000">
              <a:solidFill>
                <a:srgbClr val="113F7C"/>
              </a:solidFill>
            </a:endParaRPr>
          </a:p>
        </p:txBody>
      </p:sp>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r>
              <a:rPr lang="en-CA" sz="1000" smtClean="0">
                <a:solidFill>
                  <a:srgbClr val="113F7C"/>
                </a:solidFill>
              </a:rPr>
              <a:t>TRIUMF  Nuclear Astrophysics  -  Bad Honnef 2012</a:t>
            </a:r>
            <a:endParaRPr lang="en-US" sz="1000" smtClean="0">
              <a:solidFill>
                <a:srgbClr val="113F7C"/>
              </a:solidFill>
            </a:endParaRPr>
          </a:p>
        </p:txBody>
      </p:sp>
      <p:sp>
        <p:nvSpPr>
          <p:cNvPr id="317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eaLnBrk="1" hangingPunct="1"/>
            <a:fld id="{DE805C8F-302C-4CE0-9DBC-10FE146DFBA7}" type="slidenum">
              <a:rPr lang="en-US" sz="1000">
                <a:solidFill>
                  <a:srgbClr val="113F7C"/>
                </a:solidFill>
              </a:rPr>
              <a:pPr eaLnBrk="1" hangingPunct="1"/>
              <a:t>25</a:t>
            </a:fld>
            <a:endParaRPr lang="en-US" sz="1000" dirty="0">
              <a:solidFill>
                <a:srgbClr val="113F7C"/>
              </a:solidFill>
            </a:endParaRPr>
          </a:p>
        </p:txBody>
      </p:sp>
      <p:sp>
        <p:nvSpPr>
          <p:cNvPr id="2" name="Rectangle 1"/>
          <p:cNvSpPr/>
          <p:nvPr/>
        </p:nvSpPr>
        <p:spPr>
          <a:xfrm>
            <a:off x="64395" y="994700"/>
            <a:ext cx="6809934" cy="2239074"/>
          </a:xfrm>
          <a:prstGeom prst="rect">
            <a:avLst/>
          </a:prstGeom>
        </p:spPr>
        <p:txBody>
          <a:bodyPr wrap="square">
            <a:spAutoFit/>
          </a:bodyPr>
          <a:lstStyle/>
          <a:p>
            <a:pPr>
              <a:lnSpc>
                <a:spcPct val="150000"/>
              </a:lnSpc>
            </a:pPr>
            <a:r>
              <a:rPr lang="en-US" sz="1800" dirty="0" smtClean="0">
                <a:latin typeface="Myriad Pro" charset="0"/>
              </a:rPr>
              <a:t>Astrophysical S factor for </a:t>
            </a:r>
            <a:r>
              <a:rPr lang="en-US" sz="1800" baseline="30000" dirty="0" smtClean="0">
                <a:latin typeface="Myriad Pro" charset="0"/>
              </a:rPr>
              <a:t>3</a:t>
            </a:r>
            <a:r>
              <a:rPr lang="en-US" sz="1800" dirty="0" smtClean="0">
                <a:latin typeface="Myriad Pro" charset="0"/>
              </a:rPr>
              <a:t>He(</a:t>
            </a:r>
            <a:r>
              <a:rPr lang="en-US" sz="1800" dirty="0" err="1" smtClean="0">
                <a:latin typeface="Symbol" pitchFamily="18" charset="2"/>
              </a:rPr>
              <a:t>a,g</a:t>
            </a:r>
            <a:r>
              <a:rPr lang="en-US" sz="1800" dirty="0" smtClean="0">
                <a:latin typeface="Myriad Pro" charset="0"/>
              </a:rPr>
              <a:t>)</a:t>
            </a:r>
            <a:r>
              <a:rPr lang="en-US" sz="1800" baseline="30000" dirty="0" smtClean="0">
                <a:latin typeface="Myriad Pro" charset="0"/>
              </a:rPr>
              <a:t>7</a:t>
            </a:r>
            <a:r>
              <a:rPr lang="en-US" sz="1800" dirty="0" smtClean="0">
                <a:latin typeface="Myriad Pro" charset="0"/>
              </a:rPr>
              <a:t>Be:  S</a:t>
            </a:r>
            <a:r>
              <a:rPr lang="en-US" sz="1800" baseline="-25000" dirty="0" smtClean="0">
                <a:latin typeface="Myriad Pro" charset="0"/>
              </a:rPr>
              <a:t>34</a:t>
            </a:r>
            <a:r>
              <a:rPr lang="en-US" sz="1800" dirty="0" smtClean="0">
                <a:latin typeface="Myriad Pro" charset="0"/>
              </a:rPr>
              <a:t>(0) relevant for</a:t>
            </a:r>
          </a:p>
          <a:p>
            <a:pPr marL="742950" lvl="1" indent="-285750">
              <a:lnSpc>
                <a:spcPct val="150000"/>
              </a:lnSpc>
              <a:buFont typeface="Arial" pitchFamily="34" charset="0"/>
              <a:buChar char="•"/>
            </a:pPr>
            <a:r>
              <a:rPr lang="en-US" sz="1800" dirty="0" smtClean="0">
                <a:latin typeface="Myriad Pro" charset="0"/>
              </a:rPr>
              <a:t>primordial </a:t>
            </a:r>
            <a:r>
              <a:rPr lang="en-US" sz="1800" baseline="30000" dirty="0" smtClean="0">
                <a:latin typeface="Myriad Pro" charset="0"/>
              </a:rPr>
              <a:t>7</a:t>
            </a:r>
            <a:r>
              <a:rPr lang="en-US" sz="1800" dirty="0" smtClean="0">
                <a:latin typeface="Myriad Pro" charset="0"/>
              </a:rPr>
              <a:t>Li production</a:t>
            </a:r>
          </a:p>
          <a:p>
            <a:pPr marL="742950" lvl="1" indent="-285750">
              <a:lnSpc>
                <a:spcPct val="150000"/>
              </a:lnSpc>
              <a:buFont typeface="Arial" pitchFamily="34" charset="0"/>
              <a:buChar char="•"/>
            </a:pPr>
            <a:r>
              <a:rPr lang="en-US" sz="1800" baseline="30000" dirty="0" smtClean="0">
                <a:latin typeface="Myriad Pro" charset="0"/>
              </a:rPr>
              <a:t>7</a:t>
            </a:r>
            <a:r>
              <a:rPr lang="en-US" sz="1800" dirty="0" smtClean="0">
                <a:latin typeface="Myriad Pro" charset="0"/>
              </a:rPr>
              <a:t>Be, </a:t>
            </a:r>
            <a:r>
              <a:rPr lang="en-US" sz="1800" baseline="30000" dirty="0" smtClean="0">
                <a:latin typeface="Myriad Pro" charset="0"/>
              </a:rPr>
              <a:t>8</a:t>
            </a:r>
            <a:r>
              <a:rPr lang="en-US" sz="1800" dirty="0" smtClean="0">
                <a:latin typeface="Myriad Pro" charset="0"/>
              </a:rPr>
              <a:t>B solar </a:t>
            </a:r>
            <a:r>
              <a:rPr lang="en-US" sz="1800" dirty="0">
                <a:latin typeface="Myriad Pro" charset="0"/>
              </a:rPr>
              <a:t>neutrino </a:t>
            </a:r>
            <a:r>
              <a:rPr lang="en-US" sz="1800" dirty="0" smtClean="0">
                <a:latin typeface="Myriad Pro" charset="0"/>
              </a:rPr>
              <a:t>flux (SNO, BOREXINO)</a:t>
            </a:r>
          </a:p>
          <a:p>
            <a:pPr marL="742950" lvl="1" indent="-285750">
              <a:lnSpc>
                <a:spcPct val="150000"/>
              </a:lnSpc>
              <a:buFont typeface="Arial" pitchFamily="34" charset="0"/>
              <a:buChar char="•"/>
            </a:pPr>
            <a:endParaRPr lang="en-US" sz="1100" dirty="0" smtClean="0">
              <a:latin typeface="Myriad Pro" charset="0"/>
            </a:endParaRPr>
          </a:p>
          <a:p>
            <a:pPr marL="285750" indent="-285750">
              <a:buFont typeface="Arial" pitchFamily="34" charset="0"/>
              <a:buChar char="•"/>
            </a:pPr>
            <a:r>
              <a:rPr lang="en-US" sz="1800" dirty="0" smtClean="0">
                <a:latin typeface="Myriad Pro" charset="0"/>
              </a:rPr>
              <a:t>DRAGON experiment under analysis 	</a:t>
            </a:r>
            <a:r>
              <a:rPr lang="en-US" sz="1600" dirty="0" smtClean="0">
                <a:latin typeface="Myriad Pro" charset="0"/>
              </a:rPr>
              <a:t>(</a:t>
            </a:r>
            <a:r>
              <a:rPr lang="en-CA" sz="1600" dirty="0" smtClean="0"/>
              <a:t>Nara Singh, </a:t>
            </a:r>
            <a:r>
              <a:rPr lang="en-CA" sz="1600" dirty="0" err="1" smtClean="0"/>
              <a:t>Davids</a:t>
            </a:r>
            <a:r>
              <a:rPr lang="en-CA" sz="1600" dirty="0" smtClean="0"/>
              <a:t>  et al.)</a:t>
            </a:r>
          </a:p>
          <a:p>
            <a:pPr marL="742950" lvl="1" indent="-285750">
              <a:lnSpc>
                <a:spcPct val="150000"/>
              </a:lnSpc>
              <a:buFont typeface="Arial" pitchFamily="34" charset="0"/>
              <a:buChar char="•"/>
            </a:pPr>
            <a:r>
              <a:rPr lang="en-US" sz="1600" dirty="0" smtClean="0">
                <a:latin typeface="Myriad Pro" charset="0"/>
              </a:rPr>
              <a:t>Aim: resolve discrepancy between existing data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31" y="3426698"/>
            <a:ext cx="2778883" cy="189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329" y="1145378"/>
            <a:ext cx="2173749" cy="241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8978" y="3562519"/>
            <a:ext cx="809294" cy="80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272" y="3562519"/>
            <a:ext cx="1269805" cy="130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0709" y="5480100"/>
            <a:ext cx="8551190" cy="584775"/>
          </a:xfrm>
          <a:prstGeom prst="rect">
            <a:avLst/>
          </a:prstGeom>
        </p:spPr>
        <p:txBody>
          <a:bodyPr wrap="square">
            <a:spAutoFit/>
          </a:bodyPr>
          <a:lstStyle/>
          <a:p>
            <a:r>
              <a:rPr lang="en-CA" sz="1600" dirty="0"/>
              <a:t>FMD </a:t>
            </a:r>
            <a:r>
              <a:rPr lang="en-CA" sz="1600" dirty="0" smtClean="0"/>
              <a:t>calculation [T. Neff, PRL106,042502 (2011)] in </a:t>
            </a:r>
            <a:r>
              <a:rPr lang="en-CA" sz="1600" dirty="0"/>
              <a:t>good agreement with ERNA </a:t>
            </a:r>
            <a:r>
              <a:rPr lang="en-CA" sz="1600" dirty="0" smtClean="0"/>
              <a:t>data [</a:t>
            </a:r>
            <a:r>
              <a:rPr lang="it-IT" sz="1600" dirty="0" smtClean="0"/>
              <a:t>Di </a:t>
            </a:r>
            <a:r>
              <a:rPr lang="it-IT" sz="1600" dirty="0"/>
              <a:t>Leva et al. PRL </a:t>
            </a:r>
            <a:r>
              <a:rPr lang="it-IT" sz="1600" dirty="0" smtClean="0"/>
              <a:t>102, </a:t>
            </a:r>
            <a:r>
              <a:rPr lang="it-IT" sz="1600" dirty="0"/>
              <a:t>232502 (2009</a:t>
            </a:r>
            <a:r>
              <a:rPr lang="it-IT" sz="1600" dirty="0" smtClean="0"/>
              <a:t>)]</a:t>
            </a:r>
            <a:r>
              <a:rPr lang="en-CA" sz="1600" dirty="0" smtClean="0"/>
              <a:t>, disagrees </a:t>
            </a:r>
            <a:r>
              <a:rPr lang="en-CA" sz="1600" dirty="0"/>
              <a:t>with Parker &amp; Kavanagh, Weizmann data</a:t>
            </a:r>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7413" y="3426698"/>
            <a:ext cx="4040525" cy="189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07914" y="3706871"/>
            <a:ext cx="2118830" cy="738664"/>
          </a:xfrm>
          <a:prstGeom prst="rect">
            <a:avLst/>
          </a:prstGeom>
          <a:noFill/>
        </p:spPr>
        <p:txBody>
          <a:bodyPr wrap="square" rtlCol="0">
            <a:spAutoFit/>
          </a:bodyPr>
          <a:lstStyle/>
          <a:p>
            <a:r>
              <a:rPr lang="en-CA" sz="1400" dirty="0" smtClean="0"/>
              <a:t>Recoil energy spectrum at DRAGON focal plane for E= 2.2 MeV </a:t>
            </a:r>
            <a:endParaRPr lang="en-CA" sz="1400" dirty="0"/>
          </a:p>
        </p:txBody>
      </p:sp>
      <p:sp>
        <p:nvSpPr>
          <p:cNvPr id="6" name="Rectangle 5"/>
          <p:cNvSpPr/>
          <p:nvPr/>
        </p:nvSpPr>
        <p:spPr>
          <a:xfrm>
            <a:off x="4491780" y="4564948"/>
            <a:ext cx="2079415" cy="307777"/>
          </a:xfrm>
          <a:prstGeom prst="rect">
            <a:avLst/>
          </a:prstGeom>
        </p:spPr>
        <p:txBody>
          <a:bodyPr wrap="none">
            <a:spAutoFit/>
          </a:bodyPr>
          <a:lstStyle/>
          <a:p>
            <a:pPr marL="0" lvl="1"/>
            <a:r>
              <a:rPr lang="en-US" sz="1400" dirty="0" smtClean="0">
                <a:solidFill>
                  <a:srgbClr val="0033CC"/>
                </a:solidFill>
                <a:latin typeface="Myriad Pro" charset="0"/>
              </a:rPr>
              <a:t>10</a:t>
            </a:r>
            <a:r>
              <a:rPr lang="en-US" sz="1400" baseline="30000" dirty="0" smtClean="0">
                <a:solidFill>
                  <a:srgbClr val="0033CC"/>
                </a:solidFill>
                <a:latin typeface="Myriad Pro" charset="0"/>
              </a:rPr>
              <a:t>17</a:t>
            </a:r>
            <a:r>
              <a:rPr lang="en-US" sz="1400" dirty="0">
                <a:solidFill>
                  <a:srgbClr val="0033CC"/>
                </a:solidFill>
                <a:latin typeface="Myriad Pro" charset="0"/>
              </a:rPr>
              <a:t> beam suppression </a:t>
            </a:r>
          </a:p>
        </p:txBody>
      </p:sp>
    </p:spTree>
    <p:extLst>
      <p:ext uri="{BB962C8B-B14F-4D97-AF65-F5344CB8AC3E}">
        <p14:creationId xmlns:p14="http://schemas.microsoft.com/office/powerpoint/2010/main" val="2521737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Ab</a:t>
            </a:r>
            <a:r>
              <a:rPr lang="en-CA" dirty="0" smtClean="0"/>
              <a:t> initio reactions calculations</a:t>
            </a:r>
            <a:endParaRPr lang="en-CA"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26</a:t>
            </a:fld>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852" y="1274338"/>
            <a:ext cx="4943475"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945080" y="5922862"/>
            <a:ext cx="6056247" cy="338554"/>
          </a:xfrm>
          <a:prstGeom prst="rect">
            <a:avLst/>
          </a:prstGeom>
        </p:spPr>
        <p:txBody>
          <a:bodyPr wrap="square">
            <a:spAutoFit/>
          </a:bodyPr>
          <a:lstStyle/>
          <a:p>
            <a:r>
              <a:rPr lang="en-CA" sz="1600" dirty="0"/>
              <a:t>P. </a:t>
            </a:r>
            <a:r>
              <a:rPr lang="en-CA" sz="1600" dirty="0" err="1"/>
              <a:t>Navratil</a:t>
            </a:r>
            <a:r>
              <a:rPr lang="en-CA" sz="1600" dirty="0"/>
              <a:t> et al., PRC </a:t>
            </a:r>
            <a:r>
              <a:rPr lang="en-CA" sz="1600" b="1" dirty="0"/>
              <a:t>82</a:t>
            </a:r>
            <a:r>
              <a:rPr lang="en-CA" sz="1600" dirty="0"/>
              <a:t>, 034609 (2010)</a:t>
            </a:r>
          </a:p>
        </p:txBody>
      </p:sp>
      <p:sp>
        <p:nvSpPr>
          <p:cNvPr id="7" name="Rectangle 6"/>
          <p:cNvSpPr/>
          <p:nvPr/>
        </p:nvSpPr>
        <p:spPr>
          <a:xfrm>
            <a:off x="109470" y="1796852"/>
            <a:ext cx="3948382" cy="1938992"/>
          </a:xfrm>
          <a:prstGeom prst="rect">
            <a:avLst/>
          </a:prstGeom>
        </p:spPr>
        <p:txBody>
          <a:bodyPr wrap="square">
            <a:spAutoFit/>
          </a:bodyPr>
          <a:lstStyle/>
          <a:p>
            <a:pPr marL="342900" indent="-342900">
              <a:buFont typeface="Arial" pitchFamily="34" charset="0"/>
              <a:buChar char="•"/>
            </a:pPr>
            <a:r>
              <a:rPr lang="en-CA" sz="1800" dirty="0"/>
              <a:t>NCSM/RGM calculation of </a:t>
            </a:r>
            <a:r>
              <a:rPr lang="en-CA" sz="1800" i="1" dirty="0"/>
              <a:t>p</a:t>
            </a:r>
            <a:r>
              <a:rPr lang="en-CA" sz="1800" dirty="0"/>
              <a:t>-</a:t>
            </a:r>
            <a:r>
              <a:rPr lang="en-CA" sz="1800" baseline="30000" dirty="0"/>
              <a:t>7</a:t>
            </a:r>
            <a:r>
              <a:rPr lang="en-CA" sz="1800" dirty="0"/>
              <a:t>Be scattering &amp; </a:t>
            </a:r>
            <a:r>
              <a:rPr lang="en-CA" sz="1800" dirty="0" err="1"/>
              <a:t>radiative</a:t>
            </a:r>
            <a:r>
              <a:rPr lang="en-CA" sz="1800" dirty="0"/>
              <a:t> </a:t>
            </a:r>
            <a:r>
              <a:rPr lang="en-CA" sz="1800" dirty="0" smtClean="0"/>
              <a:t>capture</a:t>
            </a:r>
          </a:p>
          <a:p>
            <a:pPr marL="342900" indent="-342900">
              <a:buFont typeface="Arial" pitchFamily="34" charset="0"/>
              <a:buChar char="•"/>
            </a:pPr>
            <a:endParaRPr lang="en-CA" sz="1800" baseline="30000" dirty="0" smtClean="0"/>
          </a:p>
          <a:p>
            <a:pPr marL="342900" indent="-342900">
              <a:buFont typeface="Arial" pitchFamily="34" charset="0"/>
              <a:buChar char="•"/>
            </a:pPr>
            <a:r>
              <a:rPr lang="en-CA" sz="1800" baseline="30000" dirty="0" smtClean="0"/>
              <a:t>7</a:t>
            </a:r>
            <a:r>
              <a:rPr lang="en-CA" sz="1800" dirty="0" smtClean="0"/>
              <a:t>Be </a:t>
            </a:r>
            <a:r>
              <a:rPr lang="en-CA" sz="1800" dirty="0"/>
              <a:t>states 3/2-,1/2</a:t>
            </a:r>
            <a:r>
              <a:rPr lang="en-CA" sz="1800" b="1" dirty="0"/>
              <a:t>-</a:t>
            </a:r>
            <a:r>
              <a:rPr lang="en-CA" sz="1800" dirty="0"/>
              <a:t>, 7/2-, </a:t>
            </a:r>
            <a:r>
              <a:rPr lang="en-CA" sz="1800" dirty="0" smtClean="0"/>
              <a:t>5/2-</a:t>
            </a:r>
          </a:p>
          <a:p>
            <a:pPr marL="342900" indent="-342900">
              <a:buFont typeface="Arial" pitchFamily="34" charset="0"/>
              <a:buChar char="•"/>
            </a:pPr>
            <a:endParaRPr lang="en-CA" sz="1800" dirty="0" smtClean="0"/>
          </a:p>
          <a:p>
            <a:pPr marL="342900" indent="-342900">
              <a:buFont typeface="Arial" pitchFamily="34" charset="0"/>
              <a:buChar char="•"/>
            </a:pPr>
            <a:r>
              <a:rPr lang="en-CA" sz="1800" dirty="0" smtClean="0"/>
              <a:t>Soft </a:t>
            </a:r>
            <a:r>
              <a:rPr lang="en-CA" sz="1800" dirty="0"/>
              <a:t>NN potential </a:t>
            </a:r>
            <a:endParaRPr lang="en-CA" sz="1800" dirty="0" smtClean="0"/>
          </a:p>
          <a:p>
            <a:r>
              <a:rPr lang="en-CA" sz="1800" dirty="0"/>
              <a:t>	</a:t>
            </a:r>
            <a:r>
              <a:rPr lang="en-CA" sz="1800" dirty="0" smtClean="0"/>
              <a:t>(</a:t>
            </a:r>
            <a:r>
              <a:rPr lang="en-CA" sz="1800" dirty="0"/>
              <a:t>SRG-N3LO with </a:t>
            </a:r>
            <a:r>
              <a:rPr lang="el-GR" sz="1800" dirty="0"/>
              <a:t>Λ = 1.86 </a:t>
            </a:r>
            <a:r>
              <a:rPr lang="en-CA" sz="1800" dirty="0"/>
              <a:t>fm-1)</a:t>
            </a:r>
          </a:p>
        </p:txBody>
      </p:sp>
      <p:sp>
        <p:nvSpPr>
          <p:cNvPr id="9" name="TextBox 8"/>
          <p:cNvSpPr txBox="1"/>
          <p:nvPr/>
        </p:nvSpPr>
        <p:spPr>
          <a:xfrm>
            <a:off x="1681843" y="5110843"/>
            <a:ext cx="6623929" cy="461665"/>
          </a:xfrm>
          <a:prstGeom prst="rect">
            <a:avLst/>
          </a:prstGeom>
          <a:noFill/>
        </p:spPr>
        <p:txBody>
          <a:bodyPr wrap="none" rtlCol="0">
            <a:spAutoFit/>
          </a:bodyPr>
          <a:lstStyle/>
          <a:p>
            <a:r>
              <a:rPr lang="en-CA" dirty="0" smtClean="0">
                <a:solidFill>
                  <a:srgbClr val="FF0000"/>
                </a:solidFill>
              </a:rPr>
              <a:t>The first ever </a:t>
            </a:r>
            <a:r>
              <a:rPr lang="en-CA" dirty="0" err="1" smtClean="0">
                <a:solidFill>
                  <a:srgbClr val="FF0000"/>
                </a:solidFill>
              </a:rPr>
              <a:t>ab</a:t>
            </a:r>
            <a:r>
              <a:rPr lang="en-CA" dirty="0">
                <a:solidFill>
                  <a:srgbClr val="FF0000"/>
                </a:solidFill>
              </a:rPr>
              <a:t> </a:t>
            </a:r>
            <a:r>
              <a:rPr lang="en-CA" dirty="0" err="1" smtClean="0">
                <a:solidFill>
                  <a:srgbClr val="FF0000"/>
                </a:solidFill>
              </a:rPr>
              <a:t>inito</a:t>
            </a:r>
            <a:r>
              <a:rPr lang="en-CA" dirty="0" smtClean="0">
                <a:solidFill>
                  <a:srgbClr val="FF0000"/>
                </a:solidFill>
              </a:rPr>
              <a:t> calculations of </a:t>
            </a:r>
            <a:r>
              <a:rPr lang="en-CA" baseline="30000" dirty="0" smtClean="0">
                <a:solidFill>
                  <a:srgbClr val="FF0000"/>
                </a:solidFill>
              </a:rPr>
              <a:t>7</a:t>
            </a:r>
            <a:r>
              <a:rPr lang="en-CA" dirty="0" smtClean="0">
                <a:solidFill>
                  <a:srgbClr val="FF0000"/>
                </a:solidFill>
              </a:rPr>
              <a:t>Be(</a:t>
            </a:r>
            <a:r>
              <a:rPr lang="en-CA" dirty="0" err="1" smtClean="0">
                <a:solidFill>
                  <a:srgbClr val="FF0000"/>
                </a:solidFill>
              </a:rPr>
              <a:t>p,</a:t>
            </a:r>
            <a:r>
              <a:rPr lang="en-CA" dirty="0" err="1" smtClean="0">
                <a:solidFill>
                  <a:srgbClr val="FF0000"/>
                </a:solidFill>
                <a:latin typeface="Symbol" pitchFamily="18" charset="2"/>
              </a:rPr>
              <a:t>g</a:t>
            </a:r>
            <a:r>
              <a:rPr lang="en-CA" dirty="0" smtClean="0">
                <a:solidFill>
                  <a:srgbClr val="FF0000"/>
                </a:solidFill>
              </a:rPr>
              <a:t>)</a:t>
            </a:r>
            <a:r>
              <a:rPr lang="en-CA" baseline="30000" dirty="0" smtClean="0">
                <a:solidFill>
                  <a:srgbClr val="FF0000"/>
                </a:solidFill>
              </a:rPr>
              <a:t>8</a:t>
            </a:r>
            <a:r>
              <a:rPr lang="en-CA" dirty="0" smtClean="0">
                <a:solidFill>
                  <a:srgbClr val="FF0000"/>
                </a:solidFill>
              </a:rPr>
              <a:t>B</a:t>
            </a:r>
            <a:endParaRPr lang="en-CA" dirty="0">
              <a:solidFill>
                <a:srgbClr val="FF0000"/>
              </a:solidFill>
            </a:endParaRPr>
          </a:p>
        </p:txBody>
      </p:sp>
    </p:spTree>
    <p:extLst>
      <p:ext uri="{BB962C8B-B14F-4D97-AF65-F5344CB8AC3E}">
        <p14:creationId xmlns:p14="http://schemas.microsoft.com/office/powerpoint/2010/main" val="3593639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Doppler-shift Lifetime (DSL) station</a:t>
            </a:r>
            <a:endParaRPr lang="en-CA"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27</a:t>
            </a:fld>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002" y="1110463"/>
            <a:ext cx="8286505" cy="5340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96888" y="5658592"/>
            <a:ext cx="2392251" cy="461665"/>
          </a:xfrm>
          <a:prstGeom prst="rect">
            <a:avLst/>
          </a:prstGeom>
          <a:solidFill>
            <a:schemeClr val="bg1"/>
          </a:solidFill>
        </p:spPr>
        <p:txBody>
          <a:bodyPr wrap="square">
            <a:spAutoFit/>
          </a:bodyPr>
          <a:lstStyle/>
          <a:p>
            <a:r>
              <a:rPr lang="en-CA" dirty="0" smtClean="0">
                <a:solidFill>
                  <a:srgbClr val="0000FF"/>
                </a:solidFill>
              </a:rPr>
              <a:t>Under analysis</a:t>
            </a:r>
            <a:endParaRPr lang="en-CA" dirty="0">
              <a:solidFill>
                <a:srgbClr val="0000FF"/>
              </a:solidFill>
            </a:endParaRPr>
          </a:p>
        </p:txBody>
      </p:sp>
      <p:sp>
        <p:nvSpPr>
          <p:cNvPr id="6" name="TextBox 5"/>
          <p:cNvSpPr txBox="1"/>
          <p:nvPr/>
        </p:nvSpPr>
        <p:spPr>
          <a:xfrm>
            <a:off x="3013657" y="6017606"/>
            <a:ext cx="1736373" cy="369332"/>
          </a:xfrm>
          <a:prstGeom prst="rect">
            <a:avLst/>
          </a:prstGeom>
          <a:noFill/>
        </p:spPr>
        <p:txBody>
          <a:bodyPr wrap="none" rtlCol="0">
            <a:spAutoFit/>
          </a:bodyPr>
          <a:lstStyle/>
          <a:p>
            <a:r>
              <a:rPr lang="en-CA" sz="1800" dirty="0" smtClean="0"/>
              <a:t>B. </a:t>
            </a:r>
            <a:r>
              <a:rPr lang="en-CA" sz="1800" dirty="0" err="1" smtClean="0"/>
              <a:t>Davids</a:t>
            </a:r>
            <a:r>
              <a:rPr lang="en-CA" sz="1800" dirty="0" smtClean="0"/>
              <a:t> et al.</a:t>
            </a:r>
            <a:endParaRPr lang="en-CA" sz="1800" dirty="0"/>
          </a:p>
        </p:txBody>
      </p:sp>
      <p:sp>
        <p:nvSpPr>
          <p:cNvPr id="8" name="Rectangle 7"/>
          <p:cNvSpPr/>
          <p:nvPr/>
        </p:nvSpPr>
        <p:spPr>
          <a:xfrm>
            <a:off x="3470838" y="1110463"/>
            <a:ext cx="2194832" cy="461665"/>
          </a:xfrm>
          <a:prstGeom prst="rect">
            <a:avLst/>
          </a:prstGeom>
          <a:solidFill>
            <a:schemeClr val="bg2"/>
          </a:solidFill>
          <a:scene3d>
            <a:camera prst="orthographicFront"/>
            <a:lightRig rig="threePt" dir="t"/>
          </a:scene3d>
          <a:sp3d>
            <a:bevelT/>
          </a:sp3d>
        </p:spPr>
        <p:txBody>
          <a:bodyPr wrap="none">
            <a:spAutoFit/>
          </a:bodyPr>
          <a:lstStyle/>
          <a:p>
            <a:r>
              <a:rPr lang="en-CA" baseline="30000" dirty="0">
                <a:solidFill>
                  <a:srgbClr val="0033CC"/>
                </a:solidFill>
              </a:rPr>
              <a:t>16</a:t>
            </a:r>
            <a:r>
              <a:rPr lang="en-CA" dirty="0">
                <a:solidFill>
                  <a:srgbClr val="0033CC"/>
                </a:solidFill>
              </a:rPr>
              <a:t>O</a:t>
            </a:r>
            <a:r>
              <a:rPr lang="en-US" dirty="0">
                <a:solidFill>
                  <a:srgbClr val="0033CC"/>
                </a:solidFill>
                <a:ea typeface="MS PGothic" pitchFamily="34" charset="-128"/>
              </a:rPr>
              <a:t>(</a:t>
            </a:r>
            <a:r>
              <a:rPr lang="en-US" baseline="30000" dirty="0">
                <a:solidFill>
                  <a:srgbClr val="0033CC"/>
                </a:solidFill>
                <a:ea typeface="MS PGothic" pitchFamily="34" charset="-128"/>
              </a:rPr>
              <a:t>3</a:t>
            </a:r>
            <a:r>
              <a:rPr lang="en-US" dirty="0">
                <a:solidFill>
                  <a:srgbClr val="0033CC"/>
                </a:solidFill>
                <a:ea typeface="MS PGothic" pitchFamily="34" charset="-128"/>
              </a:rPr>
              <a:t>He,</a:t>
            </a:r>
            <a:r>
              <a:rPr lang="en-US" dirty="0">
                <a:solidFill>
                  <a:srgbClr val="0033CC"/>
                </a:solidFill>
                <a:latin typeface="Symbol" pitchFamily="18" charset="2"/>
                <a:ea typeface="MS PGothic" pitchFamily="34" charset="-128"/>
                <a:sym typeface="Symbol" pitchFamily="18" charset="2"/>
              </a:rPr>
              <a:t>a</a:t>
            </a:r>
            <a:r>
              <a:rPr lang="en-US" dirty="0">
                <a:solidFill>
                  <a:srgbClr val="0033CC"/>
                </a:solidFill>
                <a:ea typeface="MS PGothic" pitchFamily="34" charset="-128"/>
              </a:rPr>
              <a:t>)</a:t>
            </a:r>
            <a:r>
              <a:rPr lang="el-GR" baseline="30000" dirty="0">
                <a:solidFill>
                  <a:srgbClr val="0033CC"/>
                </a:solidFill>
              </a:rPr>
              <a:t>15</a:t>
            </a:r>
            <a:r>
              <a:rPr lang="en-CA" dirty="0">
                <a:solidFill>
                  <a:srgbClr val="0033CC"/>
                </a:solidFill>
              </a:rPr>
              <a:t>O </a:t>
            </a:r>
          </a:p>
        </p:txBody>
      </p:sp>
    </p:spTree>
    <p:extLst>
      <p:ext uri="{BB962C8B-B14F-4D97-AF65-F5344CB8AC3E}">
        <p14:creationId xmlns:p14="http://schemas.microsoft.com/office/powerpoint/2010/main" val="2991344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28</a:t>
            </a:fld>
            <a:endParaRPr lang="en-US"/>
          </a:p>
        </p:txBody>
      </p:sp>
      <p:sp>
        <p:nvSpPr>
          <p:cNvPr id="2" name="Title 1"/>
          <p:cNvSpPr>
            <a:spLocks noGrp="1"/>
          </p:cNvSpPr>
          <p:nvPr>
            <p:ph type="title" idx="4294967295"/>
          </p:nvPr>
        </p:nvSpPr>
        <p:spPr>
          <a:xfrm>
            <a:off x="231820" y="3325500"/>
            <a:ext cx="8229600" cy="606425"/>
          </a:xfrm>
        </p:spPr>
        <p:txBody>
          <a:bodyPr/>
          <a:lstStyle/>
          <a:p>
            <a:pPr algn="ctr"/>
            <a:r>
              <a:rPr lang="en-CA" dirty="0" smtClean="0">
                <a:solidFill>
                  <a:srgbClr val="0000FF"/>
                </a:solidFill>
              </a:rPr>
              <a:t>p-process</a:t>
            </a:r>
            <a:endParaRPr lang="en-CA" dirty="0">
              <a:solidFill>
                <a:srgbClr val="0000FF"/>
              </a:solidFill>
            </a:endParaRPr>
          </a:p>
        </p:txBody>
      </p:sp>
    </p:spTree>
    <p:extLst>
      <p:ext uri="{BB962C8B-B14F-4D97-AF65-F5344CB8AC3E}">
        <p14:creationId xmlns:p14="http://schemas.microsoft.com/office/powerpoint/2010/main" val="3402362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Capture reactions for p-nuclei</a:t>
            </a:r>
            <a:endParaRPr lang="en-CA" dirty="0"/>
          </a:p>
        </p:txBody>
      </p:sp>
      <p:sp>
        <p:nvSpPr>
          <p:cNvPr id="4" name="Date Placeholder 3"/>
          <p:cNvSpPr>
            <a:spLocks noGrp="1"/>
          </p:cNvSpPr>
          <p:nvPr>
            <p:ph type="dt" sz="half" idx="10"/>
          </p:nvPr>
        </p:nvSpPr>
        <p:spPr/>
        <p:txBody>
          <a:bodyPr/>
          <a:lstStyle/>
          <a:p>
            <a:pPr>
              <a:defRPr/>
            </a:pPr>
            <a:r>
              <a:rPr lang="en-US" smtClean="0"/>
              <a:t>02/09/2012</a:t>
            </a:r>
            <a:endParaRPr lang="en-US" dirty="0"/>
          </a:p>
        </p:txBody>
      </p:sp>
      <p:sp>
        <p:nvSpPr>
          <p:cNvPr id="5" name="Footer Placeholder 4"/>
          <p:cNvSpPr>
            <a:spLocks noGrp="1"/>
          </p:cNvSpPr>
          <p:nvPr>
            <p:ph type="ftr" sz="quarter" idx="11"/>
          </p:nvPr>
        </p:nvSpPr>
        <p:spPr/>
        <p:txBody>
          <a:bodyPr/>
          <a:lstStyle/>
          <a:p>
            <a:pPr>
              <a:defRPr/>
            </a:pPr>
            <a:r>
              <a:rPr lang="en-CA" smtClean="0"/>
              <a:t>TRIUMF  Nuclear Astrophysics  -  Bad Honnef 2012</a:t>
            </a:r>
            <a:endParaRPr lang="en-US"/>
          </a:p>
        </p:txBody>
      </p:sp>
      <p:sp>
        <p:nvSpPr>
          <p:cNvPr id="6" name="Slide Number Placeholder 5"/>
          <p:cNvSpPr>
            <a:spLocks noGrp="1"/>
          </p:cNvSpPr>
          <p:nvPr>
            <p:ph type="sldNum" sz="quarter" idx="12"/>
          </p:nvPr>
        </p:nvSpPr>
        <p:spPr/>
        <p:txBody>
          <a:bodyPr/>
          <a:lstStyle/>
          <a:p>
            <a:pPr>
              <a:defRPr/>
            </a:pPr>
            <a:fld id="{2482FC6A-9FA7-4EB7-9550-AAF3D9CFE386}" type="slidenum">
              <a:rPr lang="en-US" smtClean="0"/>
              <a:pPr>
                <a:defRPr/>
              </a:pPr>
              <a:t>29</a:t>
            </a:fld>
            <a:endParaRPr lang="en-US"/>
          </a:p>
        </p:txBody>
      </p:sp>
      <p:sp>
        <p:nvSpPr>
          <p:cNvPr id="2" name="Content Placeholder 1"/>
          <p:cNvSpPr>
            <a:spLocks noGrp="1"/>
          </p:cNvSpPr>
          <p:nvPr>
            <p:ph idx="4294967295"/>
          </p:nvPr>
        </p:nvSpPr>
        <p:spPr>
          <a:xfrm>
            <a:off x="128790" y="1287162"/>
            <a:ext cx="5130601" cy="1679620"/>
          </a:xfrm>
        </p:spPr>
        <p:txBody>
          <a:bodyPr>
            <a:normAutofit lnSpcReduction="10000"/>
          </a:bodyPr>
          <a:lstStyle/>
          <a:p>
            <a:pPr marL="0" lvl="1" indent="0">
              <a:buNone/>
            </a:pPr>
            <a:r>
              <a:rPr lang="en-US" sz="1800" dirty="0" smtClean="0">
                <a:solidFill>
                  <a:schemeClr val="tx1"/>
                </a:solidFill>
                <a:latin typeface="Myriad Pro" charset="0"/>
              </a:rPr>
              <a:t>first </a:t>
            </a:r>
            <a:r>
              <a:rPr lang="en-US" sz="1800" dirty="0">
                <a:solidFill>
                  <a:schemeClr val="tx1"/>
                </a:solidFill>
                <a:latin typeface="Myriad Pro" charset="0"/>
              </a:rPr>
              <a:t>high-mass capture </a:t>
            </a:r>
            <a:r>
              <a:rPr lang="en-US" sz="1800" baseline="30000" dirty="0" smtClean="0">
                <a:solidFill>
                  <a:schemeClr val="tx1"/>
                </a:solidFill>
                <a:latin typeface="Myriad Pro" charset="0"/>
              </a:rPr>
              <a:t>84</a:t>
            </a:r>
            <a:r>
              <a:rPr lang="en-US" sz="1800" dirty="0" smtClean="0">
                <a:solidFill>
                  <a:schemeClr val="tx1"/>
                </a:solidFill>
                <a:latin typeface="Myriad Pro" charset="0"/>
              </a:rPr>
              <a:t>Kr(</a:t>
            </a:r>
            <a:r>
              <a:rPr lang="en-US" sz="1800" dirty="0" err="1" smtClean="0">
                <a:solidFill>
                  <a:schemeClr val="tx1"/>
                </a:solidFill>
                <a:latin typeface="Symbol" pitchFamily="18" charset="2"/>
              </a:rPr>
              <a:t>a,g</a:t>
            </a:r>
            <a:r>
              <a:rPr lang="en-US" sz="1800" dirty="0" smtClean="0">
                <a:solidFill>
                  <a:schemeClr val="tx1"/>
                </a:solidFill>
                <a:latin typeface="Myriad Pro" charset="0"/>
              </a:rPr>
              <a:t>) with DRAGON</a:t>
            </a:r>
          </a:p>
          <a:p>
            <a:pPr marL="0" lvl="1" indent="0"/>
            <a:r>
              <a:rPr lang="en-US" sz="1800" dirty="0" smtClean="0">
                <a:solidFill>
                  <a:schemeClr val="tx1"/>
                </a:solidFill>
                <a:latin typeface="Myriad Pro" charset="0"/>
              </a:rPr>
              <a:t> opens opportunity to measure p-process rates</a:t>
            </a:r>
          </a:p>
          <a:p>
            <a:pPr marL="0" lvl="1" indent="0">
              <a:buNone/>
            </a:pPr>
            <a:endParaRPr lang="en-US" sz="1800" dirty="0">
              <a:solidFill>
                <a:schemeClr val="tx1"/>
              </a:solidFill>
              <a:latin typeface="Myriad Pro" charset="0"/>
            </a:endParaRPr>
          </a:p>
          <a:p>
            <a:pPr marL="0" lvl="1" indent="0">
              <a:buNone/>
            </a:pPr>
            <a:r>
              <a:rPr lang="en-US" sz="1800" dirty="0" smtClean="0">
                <a:solidFill>
                  <a:schemeClr val="tx1"/>
                </a:solidFill>
                <a:latin typeface="Myriad Pro" charset="0"/>
              </a:rPr>
              <a:t>Key reaction: </a:t>
            </a:r>
            <a:r>
              <a:rPr lang="en-US" sz="1800" baseline="30000" dirty="0" smtClean="0">
                <a:solidFill>
                  <a:schemeClr val="tx1"/>
                </a:solidFill>
                <a:latin typeface="Myriad Pro" charset="0"/>
              </a:rPr>
              <a:t>76</a:t>
            </a:r>
            <a:r>
              <a:rPr lang="en-US" sz="1800" dirty="0" smtClean="0">
                <a:solidFill>
                  <a:schemeClr val="tx1"/>
                </a:solidFill>
                <a:latin typeface="Myriad Pro" charset="0"/>
              </a:rPr>
              <a:t>Se(</a:t>
            </a:r>
            <a:r>
              <a:rPr lang="en-US" sz="1800" dirty="0" err="1" smtClean="0">
                <a:solidFill>
                  <a:schemeClr val="tx1"/>
                </a:solidFill>
                <a:latin typeface="Symbol" pitchFamily="18" charset="2"/>
              </a:rPr>
              <a:t>a,g</a:t>
            </a:r>
            <a:r>
              <a:rPr lang="en-US" sz="1800" dirty="0" smtClean="0">
                <a:solidFill>
                  <a:schemeClr val="tx1"/>
                </a:solidFill>
                <a:latin typeface="Myriad Pro" charset="0"/>
              </a:rPr>
              <a:t>)</a:t>
            </a:r>
            <a:r>
              <a:rPr lang="en-US" sz="1800" baseline="30000" dirty="0" smtClean="0">
                <a:solidFill>
                  <a:schemeClr val="tx1"/>
                </a:solidFill>
                <a:latin typeface="Myriad Pro" charset="0"/>
              </a:rPr>
              <a:t>80</a:t>
            </a:r>
            <a:r>
              <a:rPr lang="en-US" sz="1800" dirty="0" smtClean="0">
                <a:solidFill>
                  <a:schemeClr val="tx1"/>
                </a:solidFill>
                <a:latin typeface="Myriad Pro" charset="0"/>
              </a:rPr>
              <a:t>Kr </a:t>
            </a:r>
          </a:p>
          <a:p>
            <a:pPr marL="0" lvl="1" indent="0">
              <a:buNone/>
            </a:pPr>
            <a:r>
              <a:rPr lang="en-US" sz="1800" dirty="0" smtClean="0">
                <a:solidFill>
                  <a:schemeClr val="tx1"/>
                </a:solidFill>
                <a:latin typeface="Myriad Pro" charset="0"/>
                <a:sym typeface="Wingdings" pitchFamily="2" charset="2"/>
              </a:rPr>
              <a:t>	for </a:t>
            </a:r>
            <a:r>
              <a:rPr lang="en-US" sz="1800" dirty="0" smtClean="0">
                <a:solidFill>
                  <a:schemeClr val="tx1"/>
                </a:solidFill>
                <a:latin typeface="Myriad Pro" charset="0"/>
              </a:rPr>
              <a:t>p-process branching point </a:t>
            </a:r>
            <a:r>
              <a:rPr lang="en-US" sz="1800" baseline="30000" dirty="0" smtClean="0">
                <a:solidFill>
                  <a:schemeClr val="tx1"/>
                </a:solidFill>
                <a:latin typeface="Myriad Pro" charset="0"/>
              </a:rPr>
              <a:t>80</a:t>
            </a:r>
            <a:r>
              <a:rPr lang="en-US" sz="1800" dirty="0" smtClean="0">
                <a:solidFill>
                  <a:schemeClr val="tx1"/>
                </a:solidFill>
                <a:latin typeface="Myriad Pro" charset="0"/>
              </a:rPr>
              <a:t>Kr</a:t>
            </a:r>
            <a:endParaRPr lang="en-US" sz="1800" dirty="0">
              <a:solidFill>
                <a:schemeClr val="tx1"/>
              </a:solidFill>
              <a:latin typeface="Myriad Pro" charset="0"/>
            </a:endParaRPr>
          </a:p>
        </p:txBody>
      </p:sp>
      <p:pic>
        <p:nvPicPr>
          <p:cNvPr id="11" name="Picture 6" descr="dragon_schema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52" y="3672246"/>
            <a:ext cx="3111395" cy="240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236" y="1142645"/>
            <a:ext cx="3922764" cy="252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807" y="3672246"/>
            <a:ext cx="5034583" cy="249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12938" y="3335628"/>
            <a:ext cx="1479892" cy="369332"/>
          </a:xfrm>
          <a:prstGeom prst="rect">
            <a:avLst/>
          </a:prstGeom>
          <a:noFill/>
        </p:spPr>
        <p:txBody>
          <a:bodyPr wrap="none" rtlCol="0">
            <a:spAutoFit/>
          </a:bodyPr>
          <a:lstStyle/>
          <a:p>
            <a:r>
              <a:rPr lang="en-CA" sz="1800" dirty="0" err="1" smtClean="0"/>
              <a:t>A.Laird</a:t>
            </a:r>
            <a:r>
              <a:rPr lang="en-CA" sz="1800" dirty="0" smtClean="0"/>
              <a:t> et al.</a:t>
            </a:r>
            <a:endParaRPr lang="en-CA" sz="1800" dirty="0"/>
          </a:p>
        </p:txBody>
      </p:sp>
    </p:spTree>
    <p:extLst>
      <p:ext uri="{BB962C8B-B14F-4D97-AF65-F5344CB8AC3E}">
        <p14:creationId xmlns:p14="http://schemas.microsoft.com/office/powerpoint/2010/main" val="560933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TRIUMF’s 500 MeV cyclotron</a:t>
            </a:r>
            <a:endParaRPr lang="en-CA" dirty="0"/>
          </a:p>
        </p:txBody>
      </p:sp>
      <p:sp>
        <p:nvSpPr>
          <p:cNvPr id="4" name="Date Placeholder 3"/>
          <p:cNvSpPr>
            <a:spLocks noGrp="1"/>
          </p:cNvSpPr>
          <p:nvPr>
            <p:ph type="dt" sz="half" idx="10"/>
          </p:nvPr>
        </p:nvSpPr>
        <p:spPr/>
        <p:txBody>
          <a:bodyPr/>
          <a:lstStyle/>
          <a:p>
            <a:pPr>
              <a:defRPr/>
            </a:pPr>
            <a:r>
              <a:rPr lang="en-US" smtClean="0"/>
              <a:t>02/09/2012</a:t>
            </a:r>
            <a:endParaRPr lang="en-US" dirty="0"/>
          </a:p>
        </p:txBody>
      </p:sp>
      <p:sp>
        <p:nvSpPr>
          <p:cNvPr id="5" name="Footer Placeholder 4"/>
          <p:cNvSpPr>
            <a:spLocks noGrp="1"/>
          </p:cNvSpPr>
          <p:nvPr>
            <p:ph type="ftr" sz="quarter" idx="11"/>
          </p:nvPr>
        </p:nvSpPr>
        <p:spPr/>
        <p:txBody>
          <a:bodyPr/>
          <a:lstStyle/>
          <a:p>
            <a:pPr>
              <a:defRPr/>
            </a:pPr>
            <a:r>
              <a:rPr lang="en-CA" smtClean="0"/>
              <a:t>TRIUMF  Nuclear Astrophysics  -  Bad Honnef 2012</a:t>
            </a:r>
            <a:endParaRPr lang="en-US"/>
          </a:p>
        </p:txBody>
      </p:sp>
      <p:sp>
        <p:nvSpPr>
          <p:cNvPr id="6" name="Slide Number Placeholder 5"/>
          <p:cNvSpPr>
            <a:spLocks noGrp="1"/>
          </p:cNvSpPr>
          <p:nvPr>
            <p:ph type="sldNum" sz="quarter" idx="12"/>
          </p:nvPr>
        </p:nvSpPr>
        <p:spPr/>
        <p:txBody>
          <a:bodyPr/>
          <a:lstStyle/>
          <a:p>
            <a:pPr>
              <a:defRPr/>
            </a:pPr>
            <a:fld id="{2482FC6A-9FA7-4EB7-9550-AAF3D9CFE386}" type="slidenum">
              <a:rPr lang="en-US" smtClean="0"/>
              <a:pPr>
                <a:defRPr/>
              </a:pPr>
              <a:t>3</a:t>
            </a:fld>
            <a:endParaRPr lang="en-US"/>
          </a:p>
        </p:txBody>
      </p:sp>
      <p:pic>
        <p:nvPicPr>
          <p:cNvPr id="8" name="Picture 3" descr="Fig15-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4246"/>
            <a:ext cx="6024562" cy="50625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yclotank"/>
          <p:cNvPicPr>
            <a:picLocks noChangeAspect="1" noChangeArrowheads="1"/>
          </p:cNvPicPr>
          <p:nvPr/>
        </p:nvPicPr>
        <p:blipFill>
          <a:blip r:embed="rId3"/>
          <a:srcRect b="7804"/>
          <a:stretch>
            <a:fillRect/>
          </a:stretch>
        </p:blipFill>
        <p:spPr bwMode="auto">
          <a:xfrm>
            <a:off x="5183257" y="3915177"/>
            <a:ext cx="3930056" cy="2485623"/>
          </a:xfrm>
          <a:prstGeom prst="rect">
            <a:avLst/>
          </a:prstGeom>
          <a:noFill/>
          <a:ln w="9525">
            <a:noFill/>
            <a:miter lim="800000"/>
            <a:headEnd/>
            <a:tailEnd/>
          </a:ln>
        </p:spPr>
      </p:pic>
    </p:spTree>
    <p:extLst>
      <p:ext uri="{BB962C8B-B14F-4D97-AF65-F5344CB8AC3E}">
        <p14:creationId xmlns:p14="http://schemas.microsoft.com/office/powerpoint/2010/main" val="19511089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30</a:t>
            </a:fld>
            <a:endParaRPr lang="en-US"/>
          </a:p>
        </p:txBody>
      </p:sp>
      <p:sp>
        <p:nvSpPr>
          <p:cNvPr id="2" name="Title 1"/>
          <p:cNvSpPr>
            <a:spLocks noGrp="1"/>
          </p:cNvSpPr>
          <p:nvPr>
            <p:ph type="title" idx="4294967295"/>
          </p:nvPr>
        </p:nvSpPr>
        <p:spPr>
          <a:xfrm>
            <a:off x="231820" y="3325500"/>
            <a:ext cx="8229600" cy="606425"/>
          </a:xfrm>
        </p:spPr>
        <p:txBody>
          <a:bodyPr/>
          <a:lstStyle/>
          <a:p>
            <a:pPr algn="ctr"/>
            <a:r>
              <a:rPr lang="en-CA" dirty="0" smtClean="0">
                <a:solidFill>
                  <a:srgbClr val="0000FF"/>
                </a:solidFill>
              </a:rPr>
              <a:t>s-process</a:t>
            </a:r>
            <a:endParaRPr lang="en-CA" dirty="0">
              <a:solidFill>
                <a:srgbClr val="0000FF"/>
              </a:solidFill>
            </a:endParaRPr>
          </a:p>
        </p:txBody>
      </p:sp>
    </p:spTree>
    <p:extLst>
      <p:ext uri="{BB962C8B-B14F-4D97-AF65-F5344CB8AC3E}">
        <p14:creationId xmlns:p14="http://schemas.microsoft.com/office/powerpoint/2010/main" val="1731636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55215"/>
            <a:ext cx="8229600" cy="606425"/>
          </a:xfrm>
        </p:spPr>
        <p:txBody>
          <a:bodyPr/>
          <a:lstStyle/>
          <a:p>
            <a:r>
              <a:rPr lang="en-CA" sz="2000" dirty="0" smtClean="0">
                <a:latin typeface="Myriad Pro" charset="0"/>
                <a:cs typeface="Myriad Pro" charset="0"/>
              </a:rPr>
              <a:t>NEURAL: a detector for neutron-induced astrophysical reactions </a:t>
            </a:r>
          </a:p>
        </p:txBody>
      </p:sp>
      <p:sp>
        <p:nvSpPr>
          <p:cNvPr id="11268"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sz="1000" smtClean="0">
                <a:solidFill>
                  <a:srgbClr val="005BA8"/>
                </a:solidFill>
              </a:rPr>
              <a:t>02/09/2012</a:t>
            </a:r>
          </a:p>
        </p:txBody>
      </p:sp>
      <p:sp>
        <p:nvSpPr>
          <p:cNvPr id="1126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CA" sz="1000" smtClean="0">
                <a:solidFill>
                  <a:srgbClr val="005BA8"/>
                </a:solidFill>
              </a:rPr>
              <a:t>TRIUMF  Nuclear Astrophysics  -  Bad Honnef 2012</a:t>
            </a:r>
            <a:endParaRPr lang="en-US" sz="1000" smtClean="0">
              <a:solidFill>
                <a:srgbClr val="005BA8"/>
              </a:solidFill>
            </a:endParaRPr>
          </a:p>
        </p:txBody>
      </p:sp>
      <p:sp>
        <p:nvSpPr>
          <p:cNvPr id="112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fld id="{9C10A078-774B-46F2-BE85-510F6D96AD56}" type="slidenum">
              <a:rPr lang="en-US" sz="1000" smtClean="0">
                <a:solidFill>
                  <a:srgbClr val="005BA8"/>
                </a:solidFill>
              </a:rPr>
              <a:pPr eaLnBrk="1" hangingPunct="1"/>
              <a:t>31</a:t>
            </a:fld>
            <a:endParaRPr lang="en-US" sz="1000" smtClean="0">
              <a:solidFill>
                <a:srgbClr val="005BA8"/>
              </a:solidFill>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91244"/>
            <a:ext cx="461010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878" y="1133627"/>
            <a:ext cx="3401600" cy="3239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3705" y="4516683"/>
            <a:ext cx="7912744" cy="1754326"/>
          </a:xfrm>
          <a:prstGeom prst="rect">
            <a:avLst/>
          </a:prstGeom>
          <a:noFill/>
        </p:spPr>
        <p:txBody>
          <a:bodyPr wrap="none" rtlCol="0">
            <a:spAutoFit/>
          </a:bodyPr>
          <a:lstStyle/>
          <a:p>
            <a:pPr marL="342900" indent="-342900">
              <a:lnSpc>
                <a:spcPct val="150000"/>
              </a:lnSpc>
              <a:buFont typeface="Arial" pitchFamily="34" charset="0"/>
              <a:buChar char="•"/>
            </a:pPr>
            <a:r>
              <a:rPr lang="en-CA" sz="1800" dirty="0" smtClean="0">
                <a:solidFill>
                  <a:srgbClr val="3366CC"/>
                </a:solidFill>
              </a:rPr>
              <a:t>Need accurate rates for </a:t>
            </a:r>
            <a:r>
              <a:rPr lang="en-CA" sz="1800" baseline="30000" dirty="0" smtClean="0">
                <a:solidFill>
                  <a:srgbClr val="3366CC"/>
                </a:solidFill>
              </a:rPr>
              <a:t>26</a:t>
            </a:r>
            <a:r>
              <a:rPr lang="en-CA" sz="1800" dirty="0" smtClean="0">
                <a:solidFill>
                  <a:srgbClr val="3366CC"/>
                </a:solidFill>
              </a:rPr>
              <a:t>Al destruction via (</a:t>
            </a:r>
            <a:r>
              <a:rPr lang="en-CA" sz="1800" dirty="0" err="1" smtClean="0">
                <a:solidFill>
                  <a:srgbClr val="3366CC"/>
                </a:solidFill>
              </a:rPr>
              <a:t>n,p</a:t>
            </a:r>
            <a:r>
              <a:rPr lang="en-CA" sz="1800" dirty="0" smtClean="0">
                <a:solidFill>
                  <a:srgbClr val="3366CC"/>
                </a:solidFill>
              </a:rPr>
              <a:t>), (</a:t>
            </a:r>
            <a:r>
              <a:rPr lang="en-CA" sz="1800" dirty="0" err="1" smtClean="0">
                <a:solidFill>
                  <a:srgbClr val="3366CC"/>
                </a:solidFill>
              </a:rPr>
              <a:t>n,</a:t>
            </a:r>
            <a:r>
              <a:rPr lang="en-CA" sz="1800" dirty="0" err="1" smtClean="0">
                <a:solidFill>
                  <a:srgbClr val="3366CC"/>
                </a:solidFill>
                <a:latin typeface="Symbol" pitchFamily="18" charset="2"/>
              </a:rPr>
              <a:t>a</a:t>
            </a:r>
            <a:r>
              <a:rPr lang="en-CA" sz="1800" dirty="0" smtClean="0">
                <a:solidFill>
                  <a:srgbClr val="3366CC"/>
                </a:solidFill>
              </a:rPr>
              <a:t>) reactions</a:t>
            </a:r>
          </a:p>
          <a:p>
            <a:pPr marL="342900" indent="-342900">
              <a:lnSpc>
                <a:spcPct val="150000"/>
              </a:lnSpc>
              <a:buFont typeface="Arial" pitchFamily="34" charset="0"/>
              <a:buChar char="•"/>
            </a:pPr>
            <a:r>
              <a:rPr lang="en-CA" sz="1800" dirty="0" smtClean="0">
                <a:solidFill>
                  <a:srgbClr val="3366CC"/>
                </a:solidFill>
              </a:rPr>
              <a:t>Experiment with neutrons (150-200 </a:t>
            </a:r>
            <a:r>
              <a:rPr lang="en-CA" sz="1800" dirty="0" err="1" smtClean="0">
                <a:solidFill>
                  <a:srgbClr val="3366CC"/>
                </a:solidFill>
              </a:rPr>
              <a:t>keV</a:t>
            </a:r>
            <a:r>
              <a:rPr lang="en-CA" sz="1800" dirty="0" smtClean="0">
                <a:solidFill>
                  <a:srgbClr val="3366CC"/>
                </a:solidFill>
              </a:rPr>
              <a:t>) at LANSCE (LANL) approved</a:t>
            </a:r>
          </a:p>
          <a:p>
            <a:pPr marL="342900" indent="-342900">
              <a:lnSpc>
                <a:spcPct val="150000"/>
              </a:lnSpc>
              <a:buFont typeface="Arial" pitchFamily="34" charset="0"/>
              <a:buChar char="•"/>
            </a:pPr>
            <a:r>
              <a:rPr lang="en-CA" sz="1800" dirty="0" smtClean="0">
                <a:solidFill>
                  <a:srgbClr val="3366CC"/>
                </a:solidFill>
              </a:rPr>
              <a:t>Implanted </a:t>
            </a:r>
            <a:r>
              <a:rPr lang="en-CA" sz="1800" baseline="30000" dirty="0" smtClean="0">
                <a:solidFill>
                  <a:srgbClr val="3366CC"/>
                </a:solidFill>
              </a:rPr>
              <a:t>26</a:t>
            </a:r>
            <a:r>
              <a:rPr lang="en-CA" sz="1800" dirty="0" smtClean="0">
                <a:solidFill>
                  <a:srgbClr val="3366CC"/>
                </a:solidFill>
              </a:rPr>
              <a:t>Al target from TRIUMF (10</a:t>
            </a:r>
            <a:r>
              <a:rPr lang="en-CA" sz="1800" baseline="30000" dirty="0" smtClean="0">
                <a:solidFill>
                  <a:srgbClr val="3366CC"/>
                </a:solidFill>
              </a:rPr>
              <a:t>16</a:t>
            </a:r>
            <a:r>
              <a:rPr lang="en-CA" sz="1800" dirty="0" smtClean="0">
                <a:solidFill>
                  <a:srgbClr val="3366CC"/>
                </a:solidFill>
              </a:rPr>
              <a:t> atoms)</a:t>
            </a:r>
          </a:p>
          <a:p>
            <a:pPr marL="342900" indent="-342900">
              <a:lnSpc>
                <a:spcPct val="150000"/>
              </a:lnSpc>
              <a:buFont typeface="Arial" pitchFamily="34" charset="0"/>
              <a:buChar char="•"/>
            </a:pPr>
            <a:r>
              <a:rPr lang="en-CA" sz="1800" dirty="0" smtClean="0">
                <a:solidFill>
                  <a:srgbClr val="3366CC"/>
                </a:solidFill>
              </a:rPr>
              <a:t>NEURAL detector (TPC + Si)  under development at  TRIUMF</a:t>
            </a:r>
          </a:p>
        </p:txBody>
      </p:sp>
      <p:sp>
        <p:nvSpPr>
          <p:cNvPr id="2" name="TextBox 1"/>
          <p:cNvSpPr txBox="1"/>
          <p:nvPr/>
        </p:nvSpPr>
        <p:spPr>
          <a:xfrm>
            <a:off x="6368641" y="764294"/>
            <a:ext cx="2108269" cy="369332"/>
          </a:xfrm>
          <a:prstGeom prst="rect">
            <a:avLst/>
          </a:prstGeom>
          <a:noFill/>
        </p:spPr>
        <p:txBody>
          <a:bodyPr wrap="none" rtlCol="0">
            <a:spAutoFit/>
          </a:bodyPr>
          <a:lstStyle/>
          <a:p>
            <a:r>
              <a:rPr lang="en-CA" sz="1800" dirty="0" smtClean="0">
                <a:solidFill>
                  <a:schemeClr val="bg1"/>
                </a:solidFill>
              </a:rPr>
              <a:t>L. </a:t>
            </a:r>
            <a:r>
              <a:rPr lang="en-CA" sz="1800" dirty="0" err="1" smtClean="0">
                <a:solidFill>
                  <a:schemeClr val="bg1"/>
                </a:solidFill>
              </a:rPr>
              <a:t>Buchmann</a:t>
            </a:r>
            <a:r>
              <a:rPr lang="en-CA" sz="1800" dirty="0" smtClean="0">
                <a:solidFill>
                  <a:schemeClr val="bg1"/>
                </a:solidFill>
              </a:rPr>
              <a:t> et al.</a:t>
            </a:r>
            <a:endParaRPr lang="en-CA" sz="1800" dirty="0">
              <a:solidFill>
                <a:schemeClr val="bg1"/>
              </a:solidFill>
            </a:endParaRPr>
          </a:p>
        </p:txBody>
      </p:sp>
      <p:sp>
        <p:nvSpPr>
          <p:cNvPr id="4" name="TextBox 3"/>
          <p:cNvSpPr txBox="1"/>
          <p:nvPr/>
        </p:nvSpPr>
        <p:spPr>
          <a:xfrm>
            <a:off x="496888" y="1133627"/>
            <a:ext cx="4108817" cy="369332"/>
          </a:xfrm>
          <a:prstGeom prst="rect">
            <a:avLst/>
          </a:prstGeom>
          <a:noFill/>
        </p:spPr>
        <p:txBody>
          <a:bodyPr wrap="none" rtlCol="0">
            <a:spAutoFit/>
          </a:bodyPr>
          <a:lstStyle/>
          <a:p>
            <a:r>
              <a:rPr lang="en-CA" sz="1800" dirty="0" smtClean="0">
                <a:solidFill>
                  <a:srgbClr val="3366CC"/>
                </a:solidFill>
              </a:rPr>
              <a:t>Production sites for </a:t>
            </a:r>
            <a:r>
              <a:rPr lang="en-CA" sz="1800" baseline="30000" dirty="0" smtClean="0">
                <a:solidFill>
                  <a:srgbClr val="3366CC"/>
                </a:solidFill>
              </a:rPr>
              <a:t>26</a:t>
            </a:r>
            <a:r>
              <a:rPr lang="en-CA" sz="1800" dirty="0" smtClean="0">
                <a:solidFill>
                  <a:srgbClr val="3366CC"/>
                </a:solidFill>
              </a:rPr>
              <a:t>Al under debate</a:t>
            </a:r>
            <a:endParaRPr lang="en-CA" sz="1800" dirty="0">
              <a:solidFill>
                <a:srgbClr val="3366CC"/>
              </a:solidFill>
            </a:endParaRPr>
          </a:p>
        </p:txBody>
      </p:sp>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233" y="4279178"/>
            <a:ext cx="1099939" cy="2121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6062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32</a:t>
            </a:fld>
            <a:endParaRPr lang="en-US"/>
          </a:p>
        </p:txBody>
      </p:sp>
      <p:sp>
        <p:nvSpPr>
          <p:cNvPr id="2" name="Title 1"/>
          <p:cNvSpPr>
            <a:spLocks noGrp="1"/>
          </p:cNvSpPr>
          <p:nvPr>
            <p:ph type="title" idx="4294967295"/>
          </p:nvPr>
        </p:nvSpPr>
        <p:spPr>
          <a:xfrm>
            <a:off x="231820" y="3325500"/>
            <a:ext cx="8229600" cy="606425"/>
          </a:xfrm>
        </p:spPr>
        <p:txBody>
          <a:bodyPr/>
          <a:lstStyle/>
          <a:p>
            <a:pPr algn="ctr"/>
            <a:r>
              <a:rPr lang="en-CA" dirty="0">
                <a:solidFill>
                  <a:srgbClr val="0000FF"/>
                </a:solidFill>
              </a:rPr>
              <a:t>r</a:t>
            </a:r>
            <a:r>
              <a:rPr lang="en-CA" dirty="0" smtClean="0">
                <a:solidFill>
                  <a:srgbClr val="0000FF"/>
                </a:solidFill>
              </a:rPr>
              <a:t>-process</a:t>
            </a:r>
            <a:endParaRPr lang="en-CA" dirty="0">
              <a:solidFill>
                <a:srgbClr val="0000FF"/>
              </a:solidFill>
            </a:endParaRPr>
          </a:p>
        </p:txBody>
      </p:sp>
    </p:spTree>
    <p:extLst>
      <p:ext uri="{BB962C8B-B14F-4D97-AF65-F5344CB8AC3E}">
        <p14:creationId xmlns:p14="http://schemas.microsoft.com/office/powerpoint/2010/main" val="14444672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p:cNvPicPr>
            <a:picLocks noChangeAspect="1" noChangeArrowheads="1"/>
          </p:cNvPicPr>
          <p:nvPr/>
        </p:nvPicPr>
        <p:blipFill>
          <a:blip r:embed="rId4" cstate="print"/>
          <a:srcRect/>
          <a:stretch>
            <a:fillRect/>
          </a:stretch>
        </p:blipFill>
        <p:spPr bwMode="auto">
          <a:xfrm>
            <a:off x="577563" y="1187591"/>
            <a:ext cx="6656750" cy="5208447"/>
          </a:xfrm>
          <a:prstGeom prst="rect">
            <a:avLst/>
          </a:prstGeom>
          <a:noFill/>
          <a:ln w="9525">
            <a:noFill/>
            <a:miter lim="800000"/>
            <a:headEnd/>
            <a:tailEnd/>
          </a:ln>
        </p:spPr>
      </p:pic>
      <p:sp>
        <p:nvSpPr>
          <p:cNvPr id="26627" name="Rectangle 3"/>
          <p:cNvSpPr>
            <a:spLocks noGrp="1" noChangeArrowheads="1"/>
          </p:cNvSpPr>
          <p:nvPr>
            <p:ph type="title"/>
          </p:nvPr>
        </p:nvSpPr>
        <p:spPr/>
        <p:txBody>
          <a:bodyPr/>
          <a:lstStyle/>
          <a:p>
            <a:r>
              <a:rPr lang="en-US" smtClean="0"/>
              <a:t>Shell structure and the r-process</a:t>
            </a:r>
            <a:endParaRPr lang="en-US" dirty="0" smtClean="0"/>
          </a:p>
        </p:txBody>
      </p:sp>
      <p:sp>
        <p:nvSpPr>
          <p:cNvPr id="354308" name="Text Box 4"/>
          <p:cNvSpPr txBox="1">
            <a:spLocks noChangeArrowheads="1"/>
          </p:cNvSpPr>
          <p:nvPr/>
        </p:nvSpPr>
        <p:spPr bwMode="auto">
          <a:xfrm>
            <a:off x="328436" y="1123223"/>
            <a:ext cx="3278187" cy="1069975"/>
          </a:xfrm>
          <a:prstGeom prst="rect">
            <a:avLst/>
          </a:prstGeom>
          <a:solidFill>
            <a:schemeClr val="bg2">
              <a:lumMod val="20000"/>
              <a:lumOff val="80000"/>
            </a:schemeClr>
          </a:solidFill>
          <a:ln w="9525">
            <a:noFill/>
            <a:miter lim="800000"/>
            <a:headEnd/>
            <a:tailEnd/>
          </a:ln>
          <a:scene3d>
            <a:camera prst="orthographicFront"/>
            <a:lightRig rig="threePt" dir="t"/>
          </a:scene3d>
          <a:sp3d>
            <a:bevelT/>
          </a:sp3d>
        </p:spPr>
        <p:txBody>
          <a:bodyPr wrap="none">
            <a:spAutoFit/>
          </a:bodyPr>
          <a:lstStyle/>
          <a:p>
            <a:pPr algn="l"/>
            <a:r>
              <a:rPr lang="en-US" sz="1600" dirty="0" smtClean="0">
                <a:solidFill>
                  <a:srgbClr val="0000FF"/>
                </a:solidFill>
              </a:rPr>
              <a:t>Nuclear </a:t>
            </a:r>
            <a:r>
              <a:rPr lang="en-US" sz="1600" dirty="0">
                <a:solidFill>
                  <a:srgbClr val="0000FF"/>
                </a:solidFill>
              </a:rPr>
              <a:t>shell structure</a:t>
            </a:r>
          </a:p>
          <a:p>
            <a:pPr algn="l">
              <a:buFontTx/>
              <a:buChar char="-"/>
            </a:pPr>
            <a:r>
              <a:rPr lang="en-US" sz="1600" dirty="0">
                <a:solidFill>
                  <a:srgbClr val="0000FF"/>
                </a:solidFill>
              </a:rPr>
              <a:t> </a:t>
            </a:r>
            <a:r>
              <a:rPr lang="en-US" sz="1600" dirty="0" smtClean="0">
                <a:solidFill>
                  <a:srgbClr val="0000FF"/>
                </a:solidFill>
              </a:rPr>
              <a:t>defines </a:t>
            </a:r>
            <a:r>
              <a:rPr lang="en-US" sz="1600" dirty="0">
                <a:solidFill>
                  <a:srgbClr val="0000FF"/>
                </a:solidFill>
              </a:rPr>
              <a:t>r-process path</a:t>
            </a:r>
          </a:p>
          <a:p>
            <a:pPr algn="l">
              <a:buFontTx/>
              <a:buChar char="-"/>
            </a:pPr>
            <a:r>
              <a:rPr lang="en-US" sz="1600" dirty="0">
                <a:solidFill>
                  <a:srgbClr val="0000FF"/>
                </a:solidFill>
              </a:rPr>
              <a:t> </a:t>
            </a:r>
            <a:r>
              <a:rPr lang="en-US" sz="1600" dirty="0" smtClean="0">
                <a:solidFill>
                  <a:srgbClr val="0000FF"/>
                </a:solidFill>
              </a:rPr>
              <a:t>imprinted </a:t>
            </a:r>
            <a:r>
              <a:rPr lang="en-US" sz="1600" dirty="0">
                <a:solidFill>
                  <a:srgbClr val="0000FF"/>
                </a:solidFill>
              </a:rPr>
              <a:t>in abundance pattern</a:t>
            </a:r>
          </a:p>
          <a:p>
            <a:pPr algn="l">
              <a:buFontTx/>
              <a:buChar char="-"/>
            </a:pPr>
            <a:r>
              <a:rPr lang="en-US" sz="1600" dirty="0">
                <a:solidFill>
                  <a:srgbClr val="0000FF"/>
                </a:solidFill>
              </a:rPr>
              <a:t> maybe modified for exotic nuclei</a:t>
            </a:r>
          </a:p>
        </p:txBody>
      </p:sp>
      <p:pic>
        <p:nvPicPr>
          <p:cNvPr id="121857" name="Picture 1"/>
          <p:cNvPicPr>
            <a:picLocks noChangeAspect="1" noChangeArrowheads="1"/>
          </p:cNvPicPr>
          <p:nvPr/>
        </p:nvPicPr>
        <p:blipFill>
          <a:blip r:embed="rId5" cstate="print"/>
          <a:srcRect/>
          <a:stretch>
            <a:fillRect/>
          </a:stretch>
        </p:blipFill>
        <p:spPr bwMode="auto">
          <a:xfrm>
            <a:off x="5646481" y="3705255"/>
            <a:ext cx="3456575" cy="2902267"/>
          </a:xfrm>
          <a:prstGeom prst="rect">
            <a:avLst/>
          </a:prstGeom>
          <a:noFill/>
          <a:ln w="9525">
            <a:noFill/>
            <a:miter lim="800000"/>
            <a:headEnd/>
            <a:tailEnd/>
          </a:ln>
          <a:effectLst/>
        </p:spPr>
      </p:pic>
      <p:sp>
        <p:nvSpPr>
          <p:cNvPr id="21" name="Textfeld 20"/>
          <p:cNvSpPr txBox="1"/>
          <p:nvPr/>
        </p:nvSpPr>
        <p:spPr>
          <a:xfrm>
            <a:off x="5199850" y="6564997"/>
            <a:ext cx="3163045" cy="276999"/>
          </a:xfrm>
          <a:prstGeom prst="rect">
            <a:avLst/>
          </a:prstGeom>
          <a:noFill/>
        </p:spPr>
        <p:txBody>
          <a:bodyPr wrap="none" rtlCol="0">
            <a:spAutoFit/>
          </a:bodyPr>
          <a:lstStyle/>
          <a:p>
            <a:pPr algn="l"/>
            <a:r>
              <a:rPr lang="en-US" sz="1200" dirty="0" smtClean="0"/>
              <a:t>J.J. Cowan, C. </a:t>
            </a:r>
            <a:r>
              <a:rPr lang="en-US" sz="1200" dirty="0" err="1" smtClean="0"/>
              <a:t>Sneden</a:t>
            </a:r>
            <a:r>
              <a:rPr lang="en-US" sz="1200" dirty="0" smtClean="0"/>
              <a:t>, Nature 440 ( 2006)</a:t>
            </a:r>
            <a:endParaRPr lang="en-US" sz="1200" dirty="0"/>
          </a:p>
        </p:txBody>
      </p:sp>
      <p:sp>
        <p:nvSpPr>
          <p:cNvPr id="22" name="Text Box 7"/>
          <p:cNvSpPr txBox="1">
            <a:spLocks noChangeArrowheads="1"/>
          </p:cNvSpPr>
          <p:nvPr/>
        </p:nvSpPr>
        <p:spPr bwMode="auto">
          <a:xfrm>
            <a:off x="6265240" y="3454874"/>
            <a:ext cx="2424062" cy="338554"/>
          </a:xfrm>
          <a:prstGeom prst="rect">
            <a:avLst/>
          </a:prstGeom>
          <a:solidFill>
            <a:schemeClr val="bg2">
              <a:lumMod val="20000"/>
              <a:lumOff val="80000"/>
            </a:schemeClr>
          </a:solidFill>
          <a:ln w="9525">
            <a:noFill/>
            <a:miter lim="800000"/>
            <a:headEnd/>
            <a:tailEnd/>
          </a:ln>
          <a:scene3d>
            <a:camera prst="orthographicFront"/>
            <a:lightRig rig="threePt" dir="t"/>
          </a:scene3d>
          <a:sp3d>
            <a:bevelT/>
          </a:sp3d>
        </p:spPr>
        <p:txBody>
          <a:bodyPr wrap="none">
            <a:spAutoFit/>
          </a:bodyPr>
          <a:lstStyle/>
          <a:p>
            <a:pPr algn="l"/>
            <a:r>
              <a:rPr lang="en-US" sz="1600" dirty="0" smtClean="0">
                <a:solidFill>
                  <a:srgbClr val="0000FF"/>
                </a:solidFill>
              </a:rPr>
              <a:t>robust r-process pattern</a:t>
            </a:r>
            <a:endParaRPr lang="en-US" sz="1400" dirty="0">
              <a:solidFill>
                <a:srgbClr val="0000FF"/>
              </a:solidFill>
              <a:sym typeface="Wingdings" pitchFamily="2" charset="2"/>
            </a:endParaRPr>
          </a:p>
        </p:txBody>
      </p:sp>
      <p:pic>
        <p:nvPicPr>
          <p:cNvPr id="15" name="Picture 116"/>
          <p:cNvPicPr>
            <a:picLocks noChangeAspect="1" noChangeArrowheads="1"/>
          </p:cNvPicPr>
          <p:nvPr/>
        </p:nvPicPr>
        <p:blipFill>
          <a:blip r:embed="rId6" cstate="print"/>
          <a:srcRect/>
          <a:stretch>
            <a:fillRect/>
          </a:stretch>
        </p:blipFill>
        <p:spPr bwMode="auto">
          <a:xfrm>
            <a:off x="6492081" y="1845256"/>
            <a:ext cx="1189037" cy="1189038"/>
          </a:xfrm>
          <a:prstGeom prst="rect">
            <a:avLst/>
          </a:prstGeom>
          <a:noFill/>
          <a:ln w="9525">
            <a:noFill/>
            <a:miter lim="800000"/>
            <a:headEnd/>
            <a:tailEnd/>
          </a:ln>
        </p:spPr>
      </p:pic>
      <p:sp>
        <p:nvSpPr>
          <p:cNvPr id="12" name="Textfeld 11"/>
          <p:cNvSpPr txBox="1"/>
          <p:nvPr/>
        </p:nvSpPr>
        <p:spPr>
          <a:xfrm>
            <a:off x="1511196" y="4938024"/>
            <a:ext cx="4081670" cy="923330"/>
          </a:xfrm>
          <a:prstGeom prst="rect">
            <a:avLst/>
          </a:prstGeom>
          <a:solidFill>
            <a:schemeClr val="bg2">
              <a:lumMod val="20000"/>
              <a:lumOff val="80000"/>
            </a:schemeClr>
          </a:solidFill>
          <a:ln>
            <a:noFill/>
          </a:ln>
          <a:scene3d>
            <a:camera prst="orthographicFront"/>
            <a:lightRig rig="threePt" dir="t"/>
          </a:scene3d>
          <a:sp3d>
            <a:bevelT/>
          </a:sp3d>
        </p:spPr>
        <p:txBody>
          <a:bodyPr wrap="square" rtlCol="0">
            <a:spAutoFit/>
          </a:bodyPr>
          <a:lstStyle/>
          <a:p>
            <a:pPr algn="l"/>
            <a:r>
              <a:rPr lang="en-US" sz="1800" dirty="0" smtClean="0">
                <a:solidFill>
                  <a:srgbClr val="7030A0"/>
                </a:solidFill>
                <a:sym typeface="Wingdings" pitchFamily="2" charset="2"/>
              </a:rPr>
              <a:t> </a:t>
            </a:r>
            <a:r>
              <a:rPr lang="en-US" sz="1800" dirty="0" smtClean="0">
                <a:solidFill>
                  <a:srgbClr val="7030A0"/>
                </a:solidFill>
              </a:rPr>
              <a:t>Combine accurate </a:t>
            </a:r>
            <a:r>
              <a:rPr lang="en-US" sz="1800" b="1" dirty="0" smtClean="0">
                <a:solidFill>
                  <a:srgbClr val="7030A0"/>
                </a:solidFill>
              </a:rPr>
              <a:t>nuclear physics </a:t>
            </a:r>
            <a:r>
              <a:rPr lang="en-US" sz="1800" dirty="0" smtClean="0">
                <a:solidFill>
                  <a:srgbClr val="7030A0"/>
                </a:solidFill>
              </a:rPr>
              <a:t>and precision </a:t>
            </a:r>
            <a:r>
              <a:rPr lang="en-US" sz="1800" b="1" dirty="0" smtClean="0">
                <a:solidFill>
                  <a:srgbClr val="7030A0"/>
                </a:solidFill>
              </a:rPr>
              <a:t>astronomy</a:t>
            </a:r>
            <a:r>
              <a:rPr lang="en-US" sz="1800" dirty="0" smtClean="0">
                <a:solidFill>
                  <a:srgbClr val="7030A0"/>
                </a:solidFill>
              </a:rPr>
              <a:t> to </a:t>
            </a:r>
            <a:r>
              <a:rPr lang="en-US" sz="1800" b="1" u="sng" dirty="0" smtClean="0">
                <a:solidFill>
                  <a:srgbClr val="FF0000"/>
                </a:solidFill>
              </a:rPr>
              <a:t>constrain astrophysical scenarios</a:t>
            </a:r>
            <a:endParaRPr lang="en-US" sz="1800" b="1" u="sng" dirty="0">
              <a:solidFill>
                <a:srgbClr val="FF0000"/>
              </a:solidFill>
            </a:endParaRPr>
          </a:p>
        </p:txBody>
      </p:sp>
      <p:sp>
        <p:nvSpPr>
          <p:cNvPr id="2" name="Date Placeholder 1"/>
          <p:cNvSpPr>
            <a:spLocks noGrp="1"/>
          </p:cNvSpPr>
          <p:nvPr>
            <p:ph type="dt" sz="half" idx="10"/>
          </p:nvPr>
        </p:nvSpPr>
        <p:spPr/>
        <p:txBody>
          <a:bodyPr/>
          <a:lstStyle/>
          <a:p>
            <a:pPr>
              <a:defRPr/>
            </a:pPr>
            <a:r>
              <a:rPr lang="en-US" smtClean="0"/>
              <a:t>02/09/2012</a:t>
            </a:r>
            <a:endParaRPr lang="en-US" dirty="0"/>
          </a:p>
        </p:txBody>
      </p:sp>
      <p:sp>
        <p:nvSpPr>
          <p:cNvPr id="3" name="Footer Placeholder 2"/>
          <p:cNvSpPr>
            <a:spLocks noGrp="1"/>
          </p:cNvSpPr>
          <p:nvPr>
            <p:ph type="ftr" sz="quarter" idx="11"/>
          </p:nvPr>
        </p:nvSpPr>
        <p:spPr/>
        <p:txBody>
          <a:bodyPr/>
          <a:lstStyle/>
          <a:p>
            <a:pPr>
              <a:defRPr/>
            </a:pPr>
            <a:r>
              <a:rPr lang="en-CA" smtClean="0"/>
              <a:t>TRIUMF  Nuclear Astrophysics  -  Bad Honnef 2012</a:t>
            </a:r>
            <a:endParaRPr lang="en-US"/>
          </a:p>
        </p:txBody>
      </p:sp>
      <p:sp>
        <p:nvSpPr>
          <p:cNvPr id="4" name="Slide Number Placeholder 3"/>
          <p:cNvSpPr>
            <a:spLocks noGrp="1"/>
          </p:cNvSpPr>
          <p:nvPr>
            <p:ph type="sldNum" sz="quarter" idx="12"/>
          </p:nvPr>
        </p:nvSpPr>
        <p:spPr/>
        <p:txBody>
          <a:bodyPr/>
          <a:lstStyle/>
          <a:p>
            <a:pPr>
              <a:defRPr/>
            </a:pPr>
            <a:fld id="{09D6A19E-1960-4DCB-B72B-9DF0DF4ED74A}" type="slidenum">
              <a:rPr lang="en-US" smtClean="0"/>
              <a:pPr>
                <a:defRPr/>
              </a:pPr>
              <a:t>33</a:t>
            </a:fld>
            <a:endParaRPr lang="en-US"/>
          </a:p>
        </p:txBody>
      </p:sp>
      <p:pic>
        <p:nvPicPr>
          <p:cNvPr id="17" name="Picture 2"/>
          <p:cNvPicPr>
            <a:picLocks noChangeAspect="1" noChangeArrowheads="1"/>
          </p:cNvPicPr>
          <p:nvPr/>
        </p:nvPicPr>
        <p:blipFill>
          <a:blip r:embed="rId7" cstate="print"/>
          <a:srcRect/>
          <a:stretch>
            <a:fillRect/>
          </a:stretch>
        </p:blipFill>
        <p:spPr bwMode="auto">
          <a:xfrm>
            <a:off x="7721600" y="1861925"/>
            <a:ext cx="1155700" cy="11557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414849257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TACTIC – An Active Target TPC</a:t>
            </a:r>
            <a:endParaRPr lang="en-CA"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34</a:t>
            </a:fld>
            <a:endParaRPr lang="en-US"/>
          </a:p>
        </p:txBody>
      </p:sp>
      <p:pic>
        <p:nvPicPr>
          <p:cNvPr id="143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77" y="3055768"/>
            <a:ext cx="5795810" cy="231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77" y="1209883"/>
            <a:ext cx="3729245" cy="1797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8798" y="3122705"/>
            <a:ext cx="2906367" cy="327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805" y="1418534"/>
            <a:ext cx="1487590" cy="37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221901" y="1262892"/>
            <a:ext cx="1912703" cy="461665"/>
          </a:xfrm>
          <a:prstGeom prst="rect">
            <a:avLst/>
          </a:prstGeom>
          <a:noFill/>
        </p:spPr>
        <p:txBody>
          <a:bodyPr wrap="none" rtlCol="0">
            <a:spAutoFit/>
          </a:bodyPr>
          <a:lstStyle/>
          <a:p>
            <a:r>
              <a:rPr lang="en-CA" dirty="0" smtClean="0"/>
              <a:t>Primary aim:</a:t>
            </a:r>
            <a:endParaRPr lang="en-CA" dirty="0"/>
          </a:p>
        </p:txBody>
      </p:sp>
      <p:sp>
        <p:nvSpPr>
          <p:cNvPr id="7" name="TextBox 6"/>
          <p:cNvSpPr txBox="1"/>
          <p:nvPr/>
        </p:nvSpPr>
        <p:spPr>
          <a:xfrm>
            <a:off x="4221901" y="1795391"/>
            <a:ext cx="4743264" cy="1200329"/>
          </a:xfrm>
          <a:prstGeom prst="rect">
            <a:avLst/>
          </a:prstGeom>
          <a:noFill/>
        </p:spPr>
        <p:txBody>
          <a:bodyPr wrap="square" rtlCol="0">
            <a:spAutoFit/>
          </a:bodyPr>
          <a:lstStyle/>
          <a:p>
            <a:r>
              <a:rPr lang="en-CA" sz="1600" dirty="0" smtClean="0"/>
              <a:t>Influences:</a:t>
            </a:r>
          </a:p>
          <a:p>
            <a:pPr marL="342900" indent="-342900">
              <a:buFont typeface="Arial" pitchFamily="34" charset="0"/>
              <a:buChar char="•"/>
            </a:pPr>
            <a:r>
              <a:rPr lang="en-CA" sz="1600" dirty="0" smtClean="0"/>
              <a:t>possibly </a:t>
            </a:r>
            <a:r>
              <a:rPr lang="en-CA" sz="1600" baseline="30000" dirty="0" smtClean="0"/>
              <a:t>12</a:t>
            </a:r>
            <a:r>
              <a:rPr lang="en-CA" sz="1600" dirty="0" smtClean="0"/>
              <a:t>C production in inhomogeneous Big Bang nucleosynthesis</a:t>
            </a:r>
          </a:p>
          <a:p>
            <a:pPr marL="342900" indent="-342900">
              <a:lnSpc>
                <a:spcPct val="150000"/>
              </a:lnSpc>
              <a:buFont typeface="Arial" pitchFamily="34" charset="0"/>
              <a:buChar char="•"/>
            </a:pPr>
            <a:r>
              <a:rPr lang="en-CA" sz="1600" dirty="0">
                <a:solidFill>
                  <a:srgbClr val="0033CC"/>
                </a:solidFill>
              </a:rPr>
              <a:t>a</a:t>
            </a:r>
            <a:r>
              <a:rPr lang="en-CA" sz="1600" dirty="0" smtClean="0">
                <a:solidFill>
                  <a:srgbClr val="0033CC"/>
                </a:solidFill>
              </a:rPr>
              <a:t>bundance of r-process seed nuclei</a:t>
            </a:r>
            <a:endParaRPr lang="en-CA" sz="1600" dirty="0">
              <a:solidFill>
                <a:srgbClr val="0033CC"/>
              </a:solidFill>
            </a:endParaRPr>
          </a:p>
        </p:txBody>
      </p:sp>
      <p:sp>
        <p:nvSpPr>
          <p:cNvPr id="12" name="TextBox 11"/>
          <p:cNvSpPr txBox="1"/>
          <p:nvPr/>
        </p:nvSpPr>
        <p:spPr>
          <a:xfrm>
            <a:off x="192777" y="5978796"/>
            <a:ext cx="2108269" cy="369332"/>
          </a:xfrm>
          <a:prstGeom prst="rect">
            <a:avLst/>
          </a:prstGeom>
          <a:noFill/>
        </p:spPr>
        <p:txBody>
          <a:bodyPr wrap="none" rtlCol="0">
            <a:spAutoFit/>
          </a:bodyPr>
          <a:lstStyle/>
          <a:p>
            <a:r>
              <a:rPr lang="en-CA" sz="1800" dirty="0" smtClean="0"/>
              <a:t>L. </a:t>
            </a:r>
            <a:r>
              <a:rPr lang="en-CA" sz="1800" dirty="0" err="1" smtClean="0"/>
              <a:t>Buchmann</a:t>
            </a:r>
            <a:r>
              <a:rPr lang="en-CA" sz="1800" dirty="0" smtClean="0"/>
              <a:t> et al.</a:t>
            </a:r>
            <a:endParaRPr lang="en-CA" sz="1800" dirty="0"/>
          </a:p>
        </p:txBody>
      </p:sp>
      <p:sp>
        <p:nvSpPr>
          <p:cNvPr id="13" name="TextBox 12"/>
          <p:cNvSpPr txBox="1"/>
          <p:nvPr/>
        </p:nvSpPr>
        <p:spPr>
          <a:xfrm>
            <a:off x="3304951" y="5580255"/>
            <a:ext cx="1485984" cy="338554"/>
          </a:xfrm>
          <a:prstGeom prst="rect">
            <a:avLst/>
          </a:prstGeom>
          <a:solidFill>
            <a:srgbClr val="FFFF00"/>
          </a:solidFill>
          <a:scene3d>
            <a:camera prst="orthographicFront"/>
            <a:lightRig rig="threePt" dir="t"/>
          </a:scene3d>
          <a:sp3d>
            <a:bevelT/>
          </a:sp3d>
        </p:spPr>
        <p:txBody>
          <a:bodyPr wrap="none" rtlCol="0">
            <a:spAutoFit/>
          </a:bodyPr>
          <a:lstStyle/>
          <a:p>
            <a:r>
              <a:rPr lang="en-CA" sz="1600" dirty="0" smtClean="0"/>
              <a:t>Talk: E. Martin</a:t>
            </a:r>
            <a:endParaRPr lang="en-CA" sz="1600" dirty="0"/>
          </a:p>
        </p:txBody>
      </p:sp>
    </p:spTree>
    <p:extLst>
      <p:ext uri="{BB962C8B-B14F-4D97-AF65-F5344CB8AC3E}">
        <p14:creationId xmlns:p14="http://schemas.microsoft.com/office/powerpoint/2010/main" val="42339261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CA" dirty="0" smtClean="0"/>
              <a:t>What information needs to be measured?</a:t>
            </a:r>
            <a:endParaRPr lang="en-CA" dirty="0"/>
          </a:p>
        </p:txBody>
      </p:sp>
      <p:sp>
        <p:nvSpPr>
          <p:cNvPr id="2" name="Date Placeholder 1"/>
          <p:cNvSpPr>
            <a:spLocks noGrp="1"/>
          </p:cNvSpPr>
          <p:nvPr>
            <p:ph type="dt" sz="half" idx="10"/>
          </p:nvPr>
        </p:nvSpPr>
        <p:spPr/>
        <p:txBody>
          <a:bodyPr/>
          <a:lstStyle/>
          <a:p>
            <a:pPr>
              <a:defRPr/>
            </a:pPr>
            <a:r>
              <a:rPr lang="en-US" smtClean="0"/>
              <a:t>02/09/2012</a:t>
            </a:r>
            <a:endParaRPr lang="en-US" dirty="0"/>
          </a:p>
        </p:txBody>
      </p:sp>
      <p:sp>
        <p:nvSpPr>
          <p:cNvPr id="3" name="Footer Placeholder 2"/>
          <p:cNvSpPr>
            <a:spLocks noGrp="1"/>
          </p:cNvSpPr>
          <p:nvPr>
            <p:ph type="ftr" sz="quarter" idx="11"/>
          </p:nvPr>
        </p:nvSpPr>
        <p:spPr/>
        <p:txBody>
          <a:bodyPr/>
          <a:lstStyle/>
          <a:p>
            <a:pPr>
              <a:defRPr/>
            </a:pPr>
            <a:r>
              <a:rPr lang="en-CA" smtClean="0"/>
              <a:t>TRIUMF  Nuclear Astrophysics  -  Bad Honnef 2012</a:t>
            </a:r>
            <a:endParaRPr lang="en-US"/>
          </a:p>
        </p:txBody>
      </p:sp>
      <p:sp>
        <p:nvSpPr>
          <p:cNvPr id="4" name="Slide Number Placeholder 3"/>
          <p:cNvSpPr>
            <a:spLocks noGrp="1"/>
          </p:cNvSpPr>
          <p:nvPr>
            <p:ph type="sldNum" sz="quarter" idx="12"/>
          </p:nvPr>
        </p:nvSpPr>
        <p:spPr/>
        <p:txBody>
          <a:bodyPr/>
          <a:lstStyle/>
          <a:p>
            <a:pPr>
              <a:defRPr/>
            </a:pPr>
            <a:fld id="{E2BA5EE4-9F72-43F4-A1A8-D556987A7097}" type="slidenum">
              <a:rPr lang="en-US" smtClean="0"/>
              <a:pPr>
                <a:defRPr/>
              </a:pPr>
              <a:t>35</a:t>
            </a:fld>
            <a:endParaRPr lang="en-US"/>
          </a:p>
        </p:txBody>
      </p:sp>
      <p:sp>
        <p:nvSpPr>
          <p:cNvPr id="5" name="Rectangle 5"/>
          <p:cNvSpPr>
            <a:spLocks noChangeArrowheads="1"/>
          </p:cNvSpPr>
          <p:nvPr/>
        </p:nvSpPr>
        <p:spPr bwMode="auto">
          <a:xfrm>
            <a:off x="762000" y="2498725"/>
            <a:ext cx="67008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buFontTx/>
              <a:buChar char="•"/>
            </a:pPr>
            <a:r>
              <a:rPr lang="en-US" altLang="ja-JP" sz="2000" b="1" dirty="0">
                <a:latin typeface="Arial" pitchFamily="34" charset="0"/>
                <a:ea typeface="MS PGothic" pitchFamily="34" charset="-128"/>
              </a:rPr>
              <a:t>Measure masses, lifetimes, spectroscopic strengths, </a:t>
            </a:r>
          </a:p>
          <a:p>
            <a:pPr eaLnBrk="0" hangingPunct="0"/>
            <a:r>
              <a:rPr lang="en-US" altLang="ja-JP" sz="2000" b="1" dirty="0">
                <a:latin typeface="Arial" pitchFamily="34" charset="0"/>
                <a:ea typeface="MS PGothic" pitchFamily="34" charset="-128"/>
              </a:rPr>
              <a:t> and decay properties of selected neutron-rich nuclei </a:t>
            </a:r>
          </a:p>
          <a:p>
            <a:pPr eaLnBrk="0" hangingPunct="0"/>
            <a:r>
              <a:rPr lang="en-US" altLang="ja-JP" sz="2000" b="1" dirty="0">
                <a:latin typeface="Arial" pitchFamily="34" charset="0"/>
                <a:ea typeface="MS PGothic" pitchFamily="34" charset="-128"/>
              </a:rPr>
              <a:t> in the supernova r-process, and reactions to predict </a:t>
            </a:r>
          </a:p>
          <a:p>
            <a:pPr eaLnBrk="0" hangingPunct="0"/>
            <a:r>
              <a:rPr lang="en-US" altLang="ja-JP" sz="2000" b="1" dirty="0">
                <a:latin typeface="Arial" pitchFamily="34" charset="0"/>
                <a:ea typeface="MS PGothic" pitchFamily="34" charset="-128"/>
              </a:rPr>
              <a:t> radionuclide production in supernovae.</a:t>
            </a:r>
          </a:p>
        </p:txBody>
      </p:sp>
      <p:sp>
        <p:nvSpPr>
          <p:cNvPr id="6" name="Rectangle 4"/>
          <p:cNvSpPr>
            <a:spLocks noChangeArrowheads="1"/>
          </p:cNvSpPr>
          <p:nvPr/>
        </p:nvSpPr>
        <p:spPr bwMode="auto">
          <a:xfrm>
            <a:off x="762000" y="4389437"/>
            <a:ext cx="6985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buFontTx/>
              <a:buChar char="•"/>
            </a:pPr>
            <a:r>
              <a:rPr lang="en-US" sz="2000" b="1" dirty="0">
                <a:latin typeface="Arial" pitchFamily="34" charset="0"/>
                <a:ea typeface="MS PGothic" pitchFamily="34" charset="-128"/>
              </a:rPr>
              <a:t>Measure transfer reactions on r-process nuclei near the</a:t>
            </a:r>
          </a:p>
          <a:p>
            <a:pPr eaLnBrk="0" hangingPunct="0"/>
            <a:r>
              <a:rPr lang="en-US" sz="2000" b="1" dirty="0">
                <a:latin typeface="Arial" pitchFamily="34" charset="0"/>
                <a:ea typeface="MS PGothic" pitchFamily="34" charset="-128"/>
              </a:rPr>
              <a:t>  N=50 and N=82 closed shells.</a:t>
            </a:r>
          </a:p>
        </p:txBody>
      </p:sp>
      <p:sp>
        <p:nvSpPr>
          <p:cNvPr id="7" name="Line 8"/>
          <p:cNvSpPr>
            <a:spLocks noChangeShapeType="1"/>
          </p:cNvSpPr>
          <p:nvPr/>
        </p:nvSpPr>
        <p:spPr bwMode="auto">
          <a:xfrm>
            <a:off x="2057400" y="2871028"/>
            <a:ext cx="5257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8" name="Text Box 6"/>
          <p:cNvSpPr txBox="1">
            <a:spLocks noChangeArrowheads="1"/>
          </p:cNvSpPr>
          <p:nvPr/>
        </p:nvSpPr>
        <p:spPr bwMode="auto">
          <a:xfrm>
            <a:off x="762000" y="2076718"/>
            <a:ext cx="4541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spcBef>
                <a:spcPct val="50000"/>
              </a:spcBef>
            </a:pPr>
            <a:r>
              <a:rPr lang="en-US" sz="2000" b="1" u="sng" dirty="0" smtClean="0">
                <a:latin typeface="Arial" pitchFamily="34" charset="0"/>
                <a:ea typeface="MS PGothic" pitchFamily="34" charset="-128"/>
              </a:rPr>
              <a:t>DOE milestones:</a:t>
            </a:r>
            <a:endParaRPr lang="en-US" sz="2000" b="1" u="sng" dirty="0">
              <a:latin typeface="Arial" pitchFamily="34" charset="0"/>
              <a:ea typeface="MS PGothic" pitchFamily="34" charset="-128"/>
            </a:endParaRPr>
          </a:p>
        </p:txBody>
      </p:sp>
      <p:sp>
        <p:nvSpPr>
          <p:cNvPr id="9" name="Line 9"/>
          <p:cNvSpPr>
            <a:spLocks noChangeShapeType="1"/>
          </p:cNvSpPr>
          <p:nvPr/>
        </p:nvSpPr>
        <p:spPr bwMode="auto">
          <a:xfrm>
            <a:off x="2057400" y="4740274"/>
            <a:ext cx="4572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CA"/>
          </a:p>
        </p:txBody>
      </p:sp>
    </p:spTree>
    <p:extLst>
      <p:ext uri="{BB962C8B-B14F-4D97-AF65-F5344CB8AC3E}">
        <p14:creationId xmlns:p14="http://schemas.microsoft.com/office/powerpoint/2010/main" val="3085872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02/09/2012</a:t>
            </a:r>
            <a:endParaRPr lang="en-US" dirty="0"/>
          </a:p>
        </p:txBody>
      </p:sp>
      <p:sp>
        <p:nvSpPr>
          <p:cNvPr id="3" name="Footer Placeholder 2"/>
          <p:cNvSpPr>
            <a:spLocks noGrp="1"/>
          </p:cNvSpPr>
          <p:nvPr>
            <p:ph type="ftr" sz="quarter" idx="11"/>
          </p:nvPr>
        </p:nvSpPr>
        <p:spPr/>
        <p:txBody>
          <a:bodyPr/>
          <a:lstStyle/>
          <a:p>
            <a:pPr>
              <a:defRPr/>
            </a:pPr>
            <a:r>
              <a:rPr lang="en-CA" smtClean="0"/>
              <a:t>TRIUMF  Nuclear Astrophysics  -  Bad Honnef 2012</a:t>
            </a:r>
            <a:endParaRPr lang="en-US"/>
          </a:p>
        </p:txBody>
      </p:sp>
      <p:sp>
        <p:nvSpPr>
          <p:cNvPr id="4" name="Slide Number Placeholder 3"/>
          <p:cNvSpPr>
            <a:spLocks noGrp="1"/>
          </p:cNvSpPr>
          <p:nvPr>
            <p:ph type="sldNum" sz="quarter" idx="12"/>
          </p:nvPr>
        </p:nvSpPr>
        <p:spPr/>
        <p:txBody>
          <a:bodyPr/>
          <a:lstStyle/>
          <a:p>
            <a:pPr>
              <a:defRPr/>
            </a:pPr>
            <a:fld id="{E2BA5EE4-9F72-43F4-A1A8-D556987A7097}" type="slidenum">
              <a:rPr lang="en-US" smtClean="0"/>
              <a:pPr>
                <a:defRPr/>
              </a:pPr>
              <a:t>36</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573" y="2156152"/>
            <a:ext cx="4844333" cy="424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89" y="740603"/>
            <a:ext cx="8496971" cy="141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335628" y="710690"/>
            <a:ext cx="2069797" cy="369332"/>
          </a:xfrm>
          <a:prstGeom prst="rect">
            <a:avLst/>
          </a:prstGeom>
          <a:noFill/>
        </p:spPr>
        <p:txBody>
          <a:bodyPr wrap="none" rtlCol="0">
            <a:spAutoFit/>
          </a:bodyPr>
          <a:lstStyle/>
          <a:p>
            <a:r>
              <a:rPr lang="en-CA" sz="1800" dirty="0" smtClean="0">
                <a:solidFill>
                  <a:srgbClr val="FF0000"/>
                </a:solidFill>
              </a:rPr>
              <a:t>S. Nishimura et al.</a:t>
            </a:r>
            <a:endParaRPr lang="en-CA" sz="1800" dirty="0">
              <a:solidFill>
                <a:srgbClr val="FF0000"/>
              </a:solidFill>
            </a:endParaRPr>
          </a:p>
        </p:txBody>
      </p:sp>
      <p:sp>
        <p:nvSpPr>
          <p:cNvPr id="6" name="TextBox 5"/>
          <p:cNvSpPr txBox="1"/>
          <p:nvPr/>
        </p:nvSpPr>
        <p:spPr>
          <a:xfrm>
            <a:off x="6566906" y="5586470"/>
            <a:ext cx="2494594" cy="461665"/>
          </a:xfrm>
          <a:prstGeom prst="rect">
            <a:avLst/>
          </a:prstGeom>
          <a:noFill/>
        </p:spPr>
        <p:txBody>
          <a:bodyPr wrap="none" rtlCol="0">
            <a:spAutoFit/>
          </a:bodyPr>
          <a:lstStyle/>
          <a:p>
            <a:r>
              <a:rPr lang="en-CA" dirty="0" smtClean="0"/>
              <a:t>RIBF experiment</a:t>
            </a:r>
            <a:endParaRPr lang="en-CA" dirty="0"/>
          </a:p>
        </p:txBody>
      </p:sp>
    </p:spTree>
    <p:extLst>
      <p:ext uri="{BB962C8B-B14F-4D97-AF65-F5344CB8AC3E}">
        <p14:creationId xmlns:p14="http://schemas.microsoft.com/office/powerpoint/2010/main" val="27564713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aseline="30000" dirty="0" smtClean="0"/>
              <a:t>132</a:t>
            </a:r>
            <a:r>
              <a:rPr lang="en-US" sz="2400" dirty="0" smtClean="0"/>
              <a:t>Sn(</a:t>
            </a:r>
            <a:r>
              <a:rPr lang="en-US" sz="2400" dirty="0" err="1" smtClean="0"/>
              <a:t>d,p</a:t>
            </a:r>
            <a:r>
              <a:rPr lang="en-US" sz="2400" dirty="0" smtClean="0"/>
              <a:t>)</a:t>
            </a:r>
            <a:r>
              <a:rPr lang="en-US" sz="2400" baseline="30000" dirty="0" smtClean="0"/>
              <a:t>133</a:t>
            </a:r>
            <a:r>
              <a:rPr lang="en-US" sz="2400" dirty="0" smtClean="0"/>
              <a:t>Sn measurement at ORNL</a:t>
            </a:r>
          </a:p>
        </p:txBody>
      </p:sp>
      <p:pic>
        <p:nvPicPr>
          <p:cNvPr id="16387" name="Picture 2" descr="figure2_catherine.jpg"/>
          <p:cNvPicPr>
            <a:picLocks noChangeAspect="1"/>
          </p:cNvPicPr>
          <p:nvPr/>
        </p:nvPicPr>
        <p:blipFill>
          <a:blip r:embed="rId2">
            <a:extLst>
              <a:ext uri="{28A0092B-C50C-407E-A947-70E740481C1C}">
                <a14:useLocalDpi xmlns:a14="http://schemas.microsoft.com/office/drawing/2010/main" val="0"/>
              </a:ext>
            </a:extLst>
          </a:blip>
          <a:srcRect l="2605" t="3575" r="2621" b="3806"/>
          <a:stretch>
            <a:fillRect/>
          </a:stretch>
        </p:blipFill>
        <p:spPr bwMode="auto">
          <a:xfrm>
            <a:off x="42863" y="1614488"/>
            <a:ext cx="362585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3137" y="1139031"/>
            <a:ext cx="38163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9112" y="3526632"/>
            <a:ext cx="3544888"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11003" y="3720562"/>
            <a:ext cx="139541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p:cNvPicPr>
            <a:picLocks noChangeAspect="1"/>
          </p:cNvPicPr>
          <p:nvPr/>
        </p:nvPicPr>
        <p:blipFill>
          <a:blip r:embed="rId6">
            <a:extLst>
              <a:ext uri="{28A0092B-C50C-407E-A947-70E740481C1C}">
                <a14:useLocalDpi xmlns:a14="http://schemas.microsoft.com/office/drawing/2010/main" val="0"/>
              </a:ext>
            </a:extLst>
          </a:blip>
          <a:srcRect l="6633" r="23450" b="52234"/>
          <a:stretch>
            <a:fillRect/>
          </a:stretch>
        </p:blipFill>
        <p:spPr bwMode="auto">
          <a:xfrm>
            <a:off x="7679487" y="1769772"/>
            <a:ext cx="1428750" cy="148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p:cNvPicPr>
            <a:picLocks noChangeAspect="1"/>
          </p:cNvPicPr>
          <p:nvPr/>
        </p:nvPicPr>
        <p:blipFill>
          <a:blip r:embed="rId6">
            <a:extLst>
              <a:ext uri="{28A0092B-C50C-407E-A947-70E740481C1C}">
                <a14:useLocalDpi xmlns:a14="http://schemas.microsoft.com/office/drawing/2010/main" val="0"/>
              </a:ext>
            </a:extLst>
          </a:blip>
          <a:srcRect l="10471" t="87946" r="18759" b="6152"/>
          <a:stretch>
            <a:fillRect/>
          </a:stretch>
        </p:blipFill>
        <p:spPr bwMode="auto">
          <a:xfrm>
            <a:off x="7750924" y="3158834"/>
            <a:ext cx="14493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p:cNvPicPr>
            <a:picLocks noChangeAspect="1"/>
          </p:cNvPicPr>
          <p:nvPr/>
        </p:nvPicPr>
        <p:blipFill>
          <a:blip r:embed="rId6">
            <a:extLst>
              <a:ext uri="{28A0092B-C50C-407E-A947-70E740481C1C}">
                <a14:useLocalDpi xmlns:a14="http://schemas.microsoft.com/office/drawing/2010/main" val="0"/>
              </a:ext>
            </a:extLst>
          </a:blip>
          <a:srcRect l="64613" t="92723"/>
          <a:stretch>
            <a:fillRect/>
          </a:stretch>
        </p:blipFill>
        <p:spPr bwMode="auto">
          <a:xfrm>
            <a:off x="8276387" y="3381084"/>
            <a:ext cx="5857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p:cNvPicPr>
            <a:picLocks noChangeAspect="1"/>
          </p:cNvPicPr>
          <p:nvPr/>
        </p:nvPicPr>
        <p:blipFill>
          <a:blip r:embed="rId6">
            <a:extLst>
              <a:ext uri="{28A0092B-C50C-407E-A947-70E740481C1C}">
                <a14:useLocalDpi xmlns:a14="http://schemas.microsoft.com/office/drawing/2010/main" val="0"/>
              </a:ext>
            </a:extLst>
          </a:blip>
          <a:srcRect t="28378" r="91663" b="39310"/>
          <a:stretch>
            <a:fillRect/>
          </a:stretch>
        </p:blipFill>
        <p:spPr bwMode="auto">
          <a:xfrm>
            <a:off x="7700124" y="2292059"/>
            <a:ext cx="138113"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Rectangle 14"/>
          <p:cNvSpPr>
            <a:spLocks noChangeArrowheads="1"/>
          </p:cNvSpPr>
          <p:nvPr/>
        </p:nvSpPr>
        <p:spPr bwMode="auto">
          <a:xfrm>
            <a:off x="6725399" y="5832297"/>
            <a:ext cx="2225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t>Kate Jones et al. 2010</a:t>
            </a:r>
          </a:p>
        </p:txBody>
      </p:sp>
      <p:pic>
        <p:nvPicPr>
          <p:cNvPr id="16399" name="Picture 15"/>
          <p:cNvPicPr>
            <a:picLocks noChangeAspect="1"/>
          </p:cNvPicPr>
          <p:nvPr/>
        </p:nvPicPr>
        <p:blipFill>
          <a:blip r:embed="rId7">
            <a:extLst>
              <a:ext uri="{28A0092B-C50C-407E-A947-70E740481C1C}">
                <a14:useLocalDpi xmlns:a14="http://schemas.microsoft.com/office/drawing/2010/main" val="0"/>
              </a:ext>
            </a:extLst>
          </a:blip>
          <a:srcRect l="11345"/>
          <a:stretch>
            <a:fillRect/>
          </a:stretch>
        </p:blipFill>
        <p:spPr bwMode="auto">
          <a:xfrm>
            <a:off x="3598862" y="2786062"/>
            <a:ext cx="2024063"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p:cNvPicPr>
            <a:picLocks noChangeAspect="1"/>
          </p:cNvPicPr>
          <p:nvPr/>
        </p:nvPicPr>
        <p:blipFill>
          <a:blip r:embed="rId7">
            <a:extLst>
              <a:ext uri="{28A0092B-C50C-407E-A947-70E740481C1C}">
                <a14:useLocalDpi xmlns:a14="http://schemas.microsoft.com/office/drawing/2010/main" val="0"/>
              </a:ext>
            </a:extLst>
          </a:blip>
          <a:srcRect l="2101" r="90337" b="66502"/>
          <a:stretch>
            <a:fillRect/>
          </a:stretch>
        </p:blipFill>
        <p:spPr bwMode="auto">
          <a:xfrm>
            <a:off x="3657600" y="2760663"/>
            <a:ext cx="152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txBox="1">
            <a:spLocks/>
          </p:cNvSpPr>
          <p:nvPr/>
        </p:nvSpPr>
        <p:spPr>
          <a:xfrm>
            <a:off x="82550" y="4933184"/>
            <a:ext cx="7961313" cy="1471613"/>
          </a:xfrm>
          <a:prstGeom prst="rect">
            <a:avLst/>
          </a:prstGeom>
        </p:spPr>
        <p:txBody>
          <a:bodyPr/>
          <a:lstStyle>
            <a:lvl1pPr marL="342900" indent="-342900" defTabSz="457200" eaLnBrk="0" hangingPunct="0">
              <a:defRPr sz="2400">
                <a:solidFill>
                  <a:schemeClr val="tx1"/>
                </a:solidFill>
                <a:latin typeface="Arial" pitchFamily="34" charset="0"/>
                <a:ea typeface="MS PGothic" pitchFamily="34" charset="-128"/>
              </a:defRPr>
            </a:lvl1pPr>
            <a:lvl2pPr marL="37931725" indent="-37474525" defTabSz="457200"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 typeface="Arial" pitchFamily="34" charset="0"/>
              <a:buChar char="•"/>
            </a:pPr>
            <a:r>
              <a:rPr lang="en-US" sz="1900" b="1" dirty="0">
                <a:solidFill>
                  <a:srgbClr val="00593A"/>
                </a:solidFill>
              </a:rPr>
              <a:t>four single particle states </a:t>
            </a:r>
            <a:r>
              <a:rPr lang="en-US" sz="1900" dirty="0">
                <a:solidFill>
                  <a:srgbClr val="00593A"/>
                </a:solidFill>
              </a:rPr>
              <a:t>seen w/ large </a:t>
            </a:r>
            <a:r>
              <a:rPr lang="en-US" sz="1900" dirty="0" smtClean="0">
                <a:solidFill>
                  <a:srgbClr val="00593A"/>
                </a:solidFill>
              </a:rPr>
              <a:t>spectroscopic </a:t>
            </a:r>
            <a:r>
              <a:rPr lang="en-US" sz="1900" dirty="0">
                <a:solidFill>
                  <a:srgbClr val="00593A"/>
                </a:solidFill>
              </a:rPr>
              <a:t>factors ~ 1.0</a:t>
            </a:r>
          </a:p>
          <a:p>
            <a:pPr eaLnBrk="1" hangingPunct="1">
              <a:spcBef>
                <a:spcPct val="20000"/>
              </a:spcBef>
              <a:buFont typeface="Arial" pitchFamily="34" charset="0"/>
              <a:buChar char="•"/>
            </a:pPr>
            <a:r>
              <a:rPr lang="en-US" sz="1900" dirty="0">
                <a:solidFill>
                  <a:srgbClr val="00593A"/>
                </a:solidFill>
              </a:rPr>
              <a:t>p1/2 state observed for the first time</a:t>
            </a:r>
          </a:p>
          <a:p>
            <a:pPr eaLnBrk="1" hangingPunct="1">
              <a:spcBef>
                <a:spcPct val="20000"/>
              </a:spcBef>
              <a:buFont typeface="Arial" pitchFamily="34" charset="0"/>
              <a:buChar char="•"/>
            </a:pPr>
            <a:r>
              <a:rPr lang="en-US" sz="1900" dirty="0">
                <a:solidFill>
                  <a:srgbClr val="00593A"/>
                </a:solidFill>
              </a:rPr>
              <a:t>E</a:t>
            </a:r>
            <a:r>
              <a:rPr lang="en-US" sz="1900" baseline="-25000" dirty="0">
                <a:solidFill>
                  <a:srgbClr val="00593A"/>
                </a:solidFill>
              </a:rPr>
              <a:t>x</a:t>
            </a:r>
            <a:r>
              <a:rPr lang="en-US" sz="1900" dirty="0">
                <a:solidFill>
                  <a:srgbClr val="00593A"/>
                </a:solidFill>
              </a:rPr>
              <a:t>, </a:t>
            </a:r>
            <a:r>
              <a:rPr lang="en-US" sz="1900" dirty="0" err="1">
                <a:solidFill>
                  <a:srgbClr val="00593A"/>
                </a:solidFill>
              </a:rPr>
              <a:t>J</a:t>
            </a:r>
            <a:r>
              <a:rPr lang="en-US" sz="1900" baseline="30000" dirty="0" err="1">
                <a:solidFill>
                  <a:srgbClr val="00593A"/>
                </a:solidFill>
                <a:latin typeface="Symbol" pitchFamily="18" charset="2"/>
              </a:rPr>
              <a:t>p</a:t>
            </a:r>
            <a:r>
              <a:rPr lang="en-US" sz="1900" dirty="0">
                <a:solidFill>
                  <a:srgbClr val="00593A"/>
                </a:solidFill>
              </a:rPr>
              <a:t>, spectroscopic factors determined</a:t>
            </a:r>
          </a:p>
          <a:p>
            <a:pPr eaLnBrk="1" hangingPunct="1">
              <a:spcBef>
                <a:spcPct val="20000"/>
              </a:spcBef>
              <a:buFont typeface="Arial" pitchFamily="34" charset="0"/>
              <a:buChar char="•"/>
            </a:pPr>
            <a:r>
              <a:rPr lang="en-US" sz="1900" dirty="0">
                <a:solidFill>
                  <a:srgbClr val="00593A"/>
                </a:solidFill>
              </a:rPr>
              <a:t>confirmation of </a:t>
            </a:r>
            <a:r>
              <a:rPr lang="en-US" sz="1900" b="1" dirty="0">
                <a:solidFill>
                  <a:srgbClr val="00593A"/>
                </a:solidFill>
              </a:rPr>
              <a:t>doubly magic nature </a:t>
            </a:r>
            <a:r>
              <a:rPr lang="en-US" sz="1900" dirty="0">
                <a:solidFill>
                  <a:srgbClr val="00593A"/>
                </a:solidFill>
              </a:rPr>
              <a:t>of </a:t>
            </a:r>
            <a:r>
              <a:rPr lang="en-US" sz="1900" baseline="30000" dirty="0">
                <a:solidFill>
                  <a:srgbClr val="00593A"/>
                </a:solidFill>
              </a:rPr>
              <a:t>132</a:t>
            </a:r>
            <a:r>
              <a:rPr lang="en-US" sz="1900" dirty="0">
                <a:solidFill>
                  <a:srgbClr val="00593A"/>
                </a:solidFill>
              </a:rPr>
              <a:t>Sn</a:t>
            </a:r>
          </a:p>
        </p:txBody>
      </p:sp>
      <p:sp>
        <p:nvSpPr>
          <p:cNvPr id="5" name="Date Placeholder 4"/>
          <p:cNvSpPr>
            <a:spLocks noGrp="1"/>
          </p:cNvSpPr>
          <p:nvPr>
            <p:ph type="dt" sz="half" idx="10"/>
          </p:nvPr>
        </p:nvSpPr>
        <p:spPr/>
        <p:txBody>
          <a:bodyPr/>
          <a:lstStyle/>
          <a:p>
            <a:pPr>
              <a:defRPr/>
            </a:pPr>
            <a:r>
              <a:rPr lang="en-US" smtClean="0"/>
              <a:t>02/09/2012</a:t>
            </a:r>
            <a:endParaRPr lang="en-US" dirty="0"/>
          </a:p>
        </p:txBody>
      </p:sp>
      <p:sp>
        <p:nvSpPr>
          <p:cNvPr id="7" name="Footer Placeholder 6"/>
          <p:cNvSpPr>
            <a:spLocks noGrp="1"/>
          </p:cNvSpPr>
          <p:nvPr>
            <p:ph type="ftr" sz="quarter" idx="11"/>
          </p:nvPr>
        </p:nvSpPr>
        <p:spPr/>
        <p:txBody>
          <a:bodyPr/>
          <a:lstStyle/>
          <a:p>
            <a:pPr>
              <a:defRPr/>
            </a:pPr>
            <a:r>
              <a:rPr lang="en-CA" smtClean="0"/>
              <a:t>TRIUMF  Nuclear Astrophysics  -  Bad Honnef 2012</a:t>
            </a:r>
            <a:endParaRPr lang="en-US"/>
          </a:p>
        </p:txBody>
      </p:sp>
      <p:sp>
        <p:nvSpPr>
          <p:cNvPr id="8" name="Slide Number Placeholder 7"/>
          <p:cNvSpPr>
            <a:spLocks noGrp="1"/>
          </p:cNvSpPr>
          <p:nvPr>
            <p:ph type="sldNum" sz="quarter" idx="12"/>
          </p:nvPr>
        </p:nvSpPr>
        <p:spPr/>
        <p:txBody>
          <a:bodyPr/>
          <a:lstStyle/>
          <a:p>
            <a:pPr>
              <a:defRPr/>
            </a:pPr>
            <a:fld id="{09D6A19E-1960-4DCB-B72B-9DF0DF4ED74A}" type="slidenum">
              <a:rPr lang="en-US" smtClean="0"/>
              <a:pPr>
                <a:defRPr/>
              </a:pPr>
              <a:t>37</a:t>
            </a:fld>
            <a:endParaRPr lang="en-US"/>
          </a:p>
        </p:txBody>
      </p:sp>
    </p:spTree>
    <p:extLst>
      <p:ext uri="{BB962C8B-B14F-4D97-AF65-F5344CB8AC3E}">
        <p14:creationId xmlns:p14="http://schemas.microsoft.com/office/powerpoint/2010/main" val="14354195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Relevance of odd-N nuclei</a:t>
            </a:r>
          </a:p>
        </p:txBody>
      </p:sp>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l="13658" r="11032" b="30276"/>
          <a:stretch>
            <a:fillRect/>
          </a:stretch>
        </p:blipFill>
        <p:spPr bwMode="auto">
          <a:xfrm>
            <a:off x="40481" y="1117600"/>
            <a:ext cx="608965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p:cNvPicPr>
          <p:nvPr/>
        </p:nvPicPr>
        <p:blipFill>
          <a:blip r:embed="rId2">
            <a:extLst>
              <a:ext uri="{28A0092B-C50C-407E-A947-70E740481C1C}">
                <a14:useLocalDpi xmlns:a14="http://schemas.microsoft.com/office/drawing/2010/main" val="0"/>
              </a:ext>
            </a:extLst>
          </a:blip>
          <a:srcRect l="52289" t="82990" r="34674" b="5379"/>
          <a:stretch>
            <a:fillRect/>
          </a:stretch>
        </p:blipFill>
        <p:spPr bwMode="auto">
          <a:xfrm>
            <a:off x="7275287" y="2714587"/>
            <a:ext cx="75247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6"/>
          <p:cNvSpPr txBox="1">
            <a:spLocks noChangeArrowheads="1"/>
          </p:cNvSpPr>
          <p:nvPr/>
        </p:nvSpPr>
        <p:spPr bwMode="auto">
          <a:xfrm>
            <a:off x="6313262" y="2878100"/>
            <a:ext cx="838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200"/>
              <a:t>rate factor </a:t>
            </a:r>
          </a:p>
          <a:p>
            <a:pPr eaLnBrk="1" hangingPunct="1"/>
            <a:r>
              <a:rPr lang="en-US" sz="1200"/>
              <a:t>variation</a:t>
            </a:r>
          </a:p>
        </p:txBody>
      </p:sp>
      <p:sp>
        <p:nvSpPr>
          <p:cNvPr id="19464" name="Rectangle 7"/>
          <p:cNvSpPr>
            <a:spLocks noChangeArrowheads="1"/>
          </p:cNvSpPr>
          <p:nvPr/>
        </p:nvSpPr>
        <p:spPr bwMode="auto">
          <a:xfrm>
            <a:off x="6444102" y="5180089"/>
            <a:ext cx="27281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t>R. </a:t>
            </a:r>
            <a:r>
              <a:rPr lang="en-US" sz="1400" dirty="0" err="1"/>
              <a:t>Surman</a:t>
            </a:r>
            <a:r>
              <a:rPr lang="en-US" sz="1400" dirty="0"/>
              <a:t> et al. </a:t>
            </a:r>
          </a:p>
          <a:p>
            <a:r>
              <a:rPr lang="en-US" sz="1400" dirty="0"/>
              <a:t>Phys. Rev. C </a:t>
            </a:r>
            <a:r>
              <a:rPr lang="en-US" sz="1400" b="1" dirty="0"/>
              <a:t>79</a:t>
            </a:r>
            <a:r>
              <a:rPr lang="en-US" sz="1400" dirty="0"/>
              <a:t> (2009) 045809 </a:t>
            </a:r>
          </a:p>
        </p:txBody>
      </p:sp>
      <p:sp>
        <p:nvSpPr>
          <p:cNvPr id="16" name="Rectangle 15"/>
          <p:cNvSpPr/>
          <p:nvPr/>
        </p:nvSpPr>
        <p:spPr>
          <a:xfrm>
            <a:off x="4360068" y="1246187"/>
            <a:ext cx="557213" cy="5715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9466" name="Rectangle 17"/>
          <p:cNvSpPr>
            <a:spLocks noChangeArrowheads="1"/>
          </p:cNvSpPr>
          <p:nvPr/>
        </p:nvSpPr>
        <p:spPr bwMode="auto">
          <a:xfrm>
            <a:off x="6221187" y="1215987"/>
            <a:ext cx="2635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t>r-process nucleosynthesis</a:t>
            </a:r>
          </a:p>
          <a:p>
            <a:r>
              <a:rPr lang="en-US" sz="1600" dirty="0"/>
              <a:t>sensitivity study</a:t>
            </a:r>
          </a:p>
        </p:txBody>
      </p:sp>
      <p:sp>
        <p:nvSpPr>
          <p:cNvPr id="19467" name="Rectangle 18"/>
          <p:cNvSpPr>
            <a:spLocks noChangeArrowheads="1"/>
          </p:cNvSpPr>
          <p:nvPr/>
        </p:nvSpPr>
        <p:spPr bwMode="auto">
          <a:xfrm>
            <a:off x="6221187" y="1901787"/>
            <a:ext cx="151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a:t>Union College / ORNL /</a:t>
            </a:r>
          </a:p>
          <a:p>
            <a:r>
              <a:rPr lang="en-US" sz="1000"/>
              <a:t> NCSU collaboration</a:t>
            </a:r>
          </a:p>
        </p:txBody>
      </p:sp>
      <p:sp>
        <p:nvSpPr>
          <p:cNvPr id="20" name="Content Placeholder 2"/>
          <p:cNvSpPr txBox="1">
            <a:spLocks/>
          </p:cNvSpPr>
          <p:nvPr/>
        </p:nvSpPr>
        <p:spPr>
          <a:xfrm>
            <a:off x="222250" y="4398583"/>
            <a:ext cx="6139913" cy="996950"/>
          </a:xfrm>
          <a:prstGeom prst="rect">
            <a:avLst/>
          </a:prstGeom>
        </p:spPr>
        <p:txBody>
          <a:bodyPr>
            <a:normAutofit/>
          </a:bodyPr>
          <a:lstStyle>
            <a:lvl1pPr marL="342900" indent="-342900" defTabSz="457200" eaLnBrk="0" hangingPunct="0">
              <a:defRPr sz="2400">
                <a:solidFill>
                  <a:schemeClr val="tx1"/>
                </a:solidFill>
                <a:latin typeface="Arial" pitchFamily="34" charset="0"/>
                <a:ea typeface="MS PGothic" pitchFamily="34" charset="-128"/>
              </a:defRPr>
            </a:lvl1pPr>
            <a:lvl2pPr marL="37931725" indent="-37474525" defTabSz="457200"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 typeface="Arial" pitchFamily="34" charset="0"/>
              <a:buChar char="•"/>
            </a:pPr>
            <a:r>
              <a:rPr lang="en-US" sz="1800" b="1" dirty="0" smtClean="0">
                <a:solidFill>
                  <a:srgbClr val="00593A"/>
                </a:solidFill>
              </a:rPr>
              <a:t>odd-N</a:t>
            </a:r>
            <a:r>
              <a:rPr lang="en-US" sz="1800" dirty="0" smtClean="0">
                <a:solidFill>
                  <a:srgbClr val="00593A"/>
                </a:solidFill>
              </a:rPr>
              <a:t> </a:t>
            </a:r>
            <a:r>
              <a:rPr lang="en-US" sz="1800" dirty="0">
                <a:solidFill>
                  <a:srgbClr val="00593A"/>
                </a:solidFill>
              </a:rPr>
              <a:t>nuclei near closed neutron shell identified as having </a:t>
            </a:r>
            <a:r>
              <a:rPr lang="en-US" sz="1800" b="1" dirty="0">
                <a:solidFill>
                  <a:srgbClr val="00593A"/>
                </a:solidFill>
              </a:rPr>
              <a:t>significant impact </a:t>
            </a:r>
            <a:r>
              <a:rPr lang="en-US" sz="1800" dirty="0">
                <a:solidFill>
                  <a:srgbClr val="00593A"/>
                </a:solidFill>
              </a:rPr>
              <a:t>on the abundances of hundreds of predicted r-process abundances</a:t>
            </a:r>
          </a:p>
        </p:txBody>
      </p:sp>
      <p:pic>
        <p:nvPicPr>
          <p:cNvPr id="19469" name="Picture 20"/>
          <p:cNvPicPr>
            <a:picLocks noChangeAspect="1"/>
          </p:cNvPicPr>
          <p:nvPr/>
        </p:nvPicPr>
        <p:blipFill>
          <a:blip r:embed="rId2">
            <a:extLst>
              <a:ext uri="{28A0092B-C50C-407E-A947-70E740481C1C}">
                <a14:useLocalDpi xmlns:a14="http://schemas.microsoft.com/office/drawing/2010/main" val="0"/>
              </a:ext>
            </a:extLst>
          </a:blip>
          <a:srcRect l="66353" t="82990" r="21609" b="5379"/>
          <a:stretch>
            <a:fillRect/>
          </a:stretch>
        </p:blipFill>
        <p:spPr bwMode="auto">
          <a:xfrm>
            <a:off x="7256237" y="3171787"/>
            <a:ext cx="695325"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21"/>
          <p:cNvPicPr>
            <a:picLocks noChangeAspect="1"/>
          </p:cNvPicPr>
          <p:nvPr/>
        </p:nvPicPr>
        <p:blipFill>
          <a:blip r:embed="rId2">
            <a:extLst>
              <a:ext uri="{28A0092B-C50C-407E-A947-70E740481C1C}">
                <a14:useLocalDpi xmlns:a14="http://schemas.microsoft.com/office/drawing/2010/main" val="0"/>
              </a:ext>
            </a:extLst>
          </a:blip>
          <a:srcRect l="79712" t="82990" r="2525" b="5379"/>
          <a:stretch>
            <a:fillRect/>
          </a:stretch>
        </p:blipFill>
        <p:spPr bwMode="auto">
          <a:xfrm>
            <a:off x="7248299" y="3654387"/>
            <a:ext cx="1023938"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3232943" y="1812925"/>
            <a:ext cx="557213" cy="5715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4" name="Rectangle 23"/>
          <p:cNvSpPr/>
          <p:nvPr/>
        </p:nvSpPr>
        <p:spPr>
          <a:xfrm>
            <a:off x="2099468" y="1812925"/>
            <a:ext cx="557213" cy="5715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5" name="Rectangle 24"/>
          <p:cNvSpPr/>
          <p:nvPr/>
        </p:nvSpPr>
        <p:spPr>
          <a:xfrm>
            <a:off x="2099468" y="2381250"/>
            <a:ext cx="557213" cy="5715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6" name="Rectangle 25"/>
          <p:cNvSpPr/>
          <p:nvPr/>
        </p:nvSpPr>
        <p:spPr>
          <a:xfrm>
            <a:off x="3242468" y="2381250"/>
            <a:ext cx="557213" cy="5715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7" name="Rectangle 26"/>
          <p:cNvSpPr/>
          <p:nvPr/>
        </p:nvSpPr>
        <p:spPr>
          <a:xfrm>
            <a:off x="4368006" y="2381250"/>
            <a:ext cx="557212" cy="5715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8" name="Rectangle 27"/>
          <p:cNvSpPr/>
          <p:nvPr/>
        </p:nvSpPr>
        <p:spPr>
          <a:xfrm>
            <a:off x="5468143" y="2381250"/>
            <a:ext cx="557213" cy="5715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9" name="Rectangle 28"/>
          <p:cNvSpPr/>
          <p:nvPr/>
        </p:nvSpPr>
        <p:spPr>
          <a:xfrm>
            <a:off x="4368006" y="3489325"/>
            <a:ext cx="557212" cy="5715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0" name="Rectangle 29"/>
          <p:cNvSpPr/>
          <p:nvPr/>
        </p:nvSpPr>
        <p:spPr>
          <a:xfrm>
            <a:off x="3225006" y="3489325"/>
            <a:ext cx="557212" cy="571500"/>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31" name="Content Placeholder 2"/>
          <p:cNvSpPr txBox="1">
            <a:spLocks/>
          </p:cNvSpPr>
          <p:nvPr/>
        </p:nvSpPr>
        <p:spPr>
          <a:xfrm>
            <a:off x="222250" y="5389451"/>
            <a:ext cx="8229600" cy="1106487"/>
          </a:xfrm>
          <a:prstGeom prst="rect">
            <a:avLst/>
          </a:prstGeom>
        </p:spPr>
        <p:txBody>
          <a:bodyPr>
            <a:normAutofit/>
          </a:bodyPr>
          <a:lstStyle>
            <a:lvl1pPr marL="342900" indent="-342900" defTabSz="457200" eaLnBrk="0" hangingPunct="0">
              <a:defRPr sz="2400">
                <a:solidFill>
                  <a:schemeClr val="tx1"/>
                </a:solidFill>
                <a:latin typeface="Arial" pitchFamily="34" charset="0"/>
                <a:ea typeface="MS PGothic" pitchFamily="34" charset="-128"/>
              </a:defRPr>
            </a:lvl1pPr>
            <a:lvl2pPr marL="742950" indent="-285750" defTabSz="457200"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buFont typeface="Arial" pitchFamily="34" charset="0"/>
              <a:buChar char="•"/>
            </a:pPr>
            <a:r>
              <a:rPr lang="en-US" sz="2000" dirty="0">
                <a:solidFill>
                  <a:srgbClr val="00593A"/>
                </a:solidFill>
              </a:rPr>
              <a:t>examples </a:t>
            </a:r>
          </a:p>
          <a:p>
            <a:pPr lvl="1" eaLnBrk="1" hangingPunct="1">
              <a:spcBef>
                <a:spcPct val="20000"/>
              </a:spcBef>
              <a:buFont typeface="Arial" pitchFamily="34" charset="0"/>
              <a:buChar char="–"/>
            </a:pPr>
            <a:r>
              <a:rPr lang="en-US" sz="1800" dirty="0">
                <a:solidFill>
                  <a:srgbClr val="00593A"/>
                </a:solidFill>
              </a:rPr>
              <a:t> </a:t>
            </a:r>
            <a:r>
              <a:rPr lang="en-US" sz="1800" baseline="30000" dirty="0">
                <a:solidFill>
                  <a:srgbClr val="00593A"/>
                </a:solidFill>
              </a:rPr>
              <a:t>131,133</a:t>
            </a:r>
            <a:r>
              <a:rPr lang="en-US" sz="1800" dirty="0">
                <a:solidFill>
                  <a:srgbClr val="00593A"/>
                </a:solidFill>
              </a:rPr>
              <a:t>Cd, </a:t>
            </a:r>
            <a:r>
              <a:rPr lang="en-US" sz="1800" baseline="30000" dirty="0">
                <a:solidFill>
                  <a:srgbClr val="00593A"/>
                </a:solidFill>
              </a:rPr>
              <a:t>131,133,135,137</a:t>
            </a:r>
            <a:r>
              <a:rPr lang="en-US" sz="1800" dirty="0">
                <a:solidFill>
                  <a:srgbClr val="00593A"/>
                </a:solidFill>
              </a:rPr>
              <a:t>Sn, </a:t>
            </a:r>
            <a:r>
              <a:rPr lang="en-US" sz="1800" baseline="30000" dirty="0">
                <a:solidFill>
                  <a:srgbClr val="00593A"/>
                </a:solidFill>
              </a:rPr>
              <a:t>132,134</a:t>
            </a:r>
            <a:r>
              <a:rPr lang="en-US" sz="1800" dirty="0">
                <a:solidFill>
                  <a:srgbClr val="00593A"/>
                </a:solidFill>
              </a:rPr>
              <a:t>Sb, and </a:t>
            </a:r>
            <a:r>
              <a:rPr lang="en-US" sz="1800" baseline="30000" dirty="0">
                <a:solidFill>
                  <a:srgbClr val="00593A"/>
                </a:solidFill>
              </a:rPr>
              <a:t>137</a:t>
            </a:r>
            <a:r>
              <a:rPr lang="en-US" sz="1800" dirty="0">
                <a:solidFill>
                  <a:srgbClr val="00593A"/>
                </a:solidFill>
              </a:rPr>
              <a:t>Te  …   </a:t>
            </a:r>
          </a:p>
        </p:txBody>
      </p:sp>
      <p:sp>
        <p:nvSpPr>
          <p:cNvPr id="32" name="Rectangle 31"/>
          <p:cNvSpPr/>
          <p:nvPr/>
        </p:nvSpPr>
        <p:spPr>
          <a:xfrm>
            <a:off x="7375299" y="4187787"/>
            <a:ext cx="304800" cy="312738"/>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9481" name="TextBox 32"/>
          <p:cNvSpPr txBox="1">
            <a:spLocks noChangeArrowheads="1"/>
          </p:cNvSpPr>
          <p:nvPr/>
        </p:nvSpPr>
        <p:spPr bwMode="auto">
          <a:xfrm>
            <a:off x="7737249" y="4106825"/>
            <a:ext cx="9032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MS PGothic" pitchFamily="34" charset="-128"/>
              </a:defRPr>
            </a:lvl1pPr>
            <a:lvl2pPr marL="37931725" indent="-37474525" eaLnBrk="0" hangingPunct="0">
              <a:defRPr sz="2400">
                <a:solidFill>
                  <a:schemeClr val="tx1"/>
                </a:solidFill>
                <a:latin typeface="Arial" pitchFamily="34" charset="0"/>
                <a:ea typeface="MS PGothic" pitchFamily="34" charset="-128"/>
              </a:defRPr>
            </a:lvl2pPr>
            <a:lvl3pPr eaLnBrk="0" hangingPunct="0">
              <a:defRPr sz="2400">
                <a:solidFill>
                  <a:schemeClr val="tx1"/>
                </a:solidFill>
                <a:latin typeface="Arial" pitchFamily="34" charset="0"/>
                <a:ea typeface="MS PGothic" pitchFamily="34" charset="-128"/>
              </a:defRPr>
            </a:lvl3pPr>
            <a:lvl4pPr eaLnBrk="0" hangingPunct="0">
              <a:defRPr sz="2400">
                <a:solidFill>
                  <a:schemeClr val="tx1"/>
                </a:solidFill>
                <a:latin typeface="Arial" pitchFamily="34" charset="0"/>
                <a:ea typeface="MS PGothic" pitchFamily="34" charset="-128"/>
              </a:defRPr>
            </a:lvl4pPr>
            <a:lvl5pPr eaLnBrk="0" hangingPunct="0">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sz="1200"/>
              <a:t>odd-N and</a:t>
            </a:r>
          </a:p>
          <a:p>
            <a:pPr eaLnBrk="1" hangingPunct="1"/>
            <a:r>
              <a:rPr lang="en-US" sz="1200"/>
              <a:t>significant</a:t>
            </a:r>
          </a:p>
          <a:p>
            <a:pPr eaLnBrk="1" hangingPunct="1"/>
            <a:r>
              <a:rPr lang="en-US" sz="1200"/>
              <a:t>impact</a:t>
            </a:r>
          </a:p>
        </p:txBody>
      </p:sp>
      <p:sp>
        <p:nvSpPr>
          <p:cNvPr id="4" name="Date Placeholder 3"/>
          <p:cNvSpPr>
            <a:spLocks noGrp="1"/>
          </p:cNvSpPr>
          <p:nvPr>
            <p:ph type="dt" sz="half" idx="10"/>
          </p:nvPr>
        </p:nvSpPr>
        <p:spPr/>
        <p:txBody>
          <a:bodyPr/>
          <a:lstStyle/>
          <a:p>
            <a:pPr>
              <a:defRPr/>
            </a:pPr>
            <a:r>
              <a:rPr lang="en-US" smtClean="0"/>
              <a:t>02/09/2012</a:t>
            </a:r>
            <a:endParaRPr lang="en-US" dirty="0"/>
          </a:p>
        </p:txBody>
      </p:sp>
      <p:sp>
        <p:nvSpPr>
          <p:cNvPr id="5" name="Footer Placeholder 4"/>
          <p:cNvSpPr>
            <a:spLocks noGrp="1"/>
          </p:cNvSpPr>
          <p:nvPr>
            <p:ph type="ftr" sz="quarter" idx="11"/>
          </p:nvPr>
        </p:nvSpPr>
        <p:spPr/>
        <p:txBody>
          <a:bodyPr/>
          <a:lstStyle/>
          <a:p>
            <a:pPr>
              <a:defRPr/>
            </a:pPr>
            <a:r>
              <a:rPr lang="en-CA" smtClean="0"/>
              <a:t>TRIUMF  Nuclear Astrophysics  -  Bad Honnef 2012</a:t>
            </a:r>
            <a:endParaRPr lang="en-US"/>
          </a:p>
        </p:txBody>
      </p:sp>
      <p:sp>
        <p:nvSpPr>
          <p:cNvPr id="6" name="Slide Number Placeholder 5"/>
          <p:cNvSpPr>
            <a:spLocks noGrp="1"/>
          </p:cNvSpPr>
          <p:nvPr>
            <p:ph type="sldNum" sz="quarter" idx="12"/>
          </p:nvPr>
        </p:nvSpPr>
        <p:spPr/>
        <p:txBody>
          <a:bodyPr/>
          <a:lstStyle/>
          <a:p>
            <a:pPr>
              <a:defRPr/>
            </a:pPr>
            <a:fld id="{09D6A19E-1960-4DCB-B72B-9DF0DF4ED74A}" type="slidenum">
              <a:rPr lang="en-US" smtClean="0"/>
              <a:pPr>
                <a:defRPr/>
              </a:pPr>
              <a:t>38</a:t>
            </a:fld>
            <a:endParaRPr lang="en-US"/>
          </a:p>
        </p:txBody>
      </p:sp>
    </p:spTree>
    <p:extLst>
      <p:ext uri="{BB962C8B-B14F-4D97-AF65-F5344CB8AC3E}">
        <p14:creationId xmlns:p14="http://schemas.microsoft.com/office/powerpoint/2010/main" val="2570843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Decay and in-beam spectroscopy at ISAC</a:t>
            </a:r>
            <a:endParaRPr lang="en-CA"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39</a:t>
            </a:fld>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07180"/>
            <a:ext cx="7800975" cy="451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909445" y="4267731"/>
            <a:ext cx="4135234" cy="2000548"/>
          </a:xfrm>
          <a:prstGeom prst="rect">
            <a:avLst/>
          </a:prstGeom>
          <a:solidFill>
            <a:schemeClr val="bg2"/>
          </a:solidFill>
          <a:ln>
            <a:solidFill>
              <a:schemeClr val="accent1"/>
            </a:solidFill>
          </a:ln>
          <a:scene3d>
            <a:camera prst="orthographicFront"/>
            <a:lightRig rig="threePt" dir="t"/>
          </a:scene3d>
          <a:sp3d>
            <a:bevelT/>
          </a:sp3d>
        </p:spPr>
        <p:txBody>
          <a:bodyPr wrap="square" rtlCol="0">
            <a:spAutoFit/>
          </a:bodyPr>
          <a:lstStyle/>
          <a:p>
            <a:r>
              <a:rPr lang="en-CA" b="1" dirty="0" smtClean="0"/>
              <a:t>Access to:</a:t>
            </a:r>
          </a:p>
          <a:p>
            <a:pPr marL="342900" indent="-342900">
              <a:buFont typeface="Arial" pitchFamily="34" charset="0"/>
              <a:buChar char="•"/>
            </a:pPr>
            <a:r>
              <a:rPr lang="en-CA" sz="2000" dirty="0"/>
              <a:t>d</a:t>
            </a:r>
            <a:r>
              <a:rPr lang="en-CA" sz="2000" dirty="0" smtClean="0"/>
              <a:t>ecay </a:t>
            </a:r>
            <a:r>
              <a:rPr lang="en-CA" sz="2000" dirty="0" smtClean="0"/>
              <a:t>half-lives</a:t>
            </a:r>
            <a:endParaRPr lang="en-CA" sz="2000" dirty="0" smtClean="0"/>
          </a:p>
          <a:p>
            <a:pPr marL="342900" indent="-342900">
              <a:buFont typeface="Arial" pitchFamily="34" charset="0"/>
              <a:buChar char="•"/>
            </a:pPr>
            <a:r>
              <a:rPr lang="en-CA" sz="2000" dirty="0" err="1" smtClean="0"/>
              <a:t>P</a:t>
            </a:r>
            <a:r>
              <a:rPr lang="en-CA" sz="2000" baseline="-25000" dirty="0" err="1" smtClean="0"/>
              <a:t>n</a:t>
            </a:r>
            <a:r>
              <a:rPr lang="en-CA" sz="2000" dirty="0" smtClean="0"/>
              <a:t> </a:t>
            </a:r>
            <a:r>
              <a:rPr lang="en-CA" sz="2000" dirty="0" smtClean="0"/>
              <a:t>values (DESCANT)</a:t>
            </a:r>
            <a:endParaRPr lang="en-CA" sz="2000" dirty="0" smtClean="0"/>
          </a:p>
          <a:p>
            <a:pPr marL="342900" indent="-342900">
              <a:buFont typeface="Arial" pitchFamily="34" charset="0"/>
              <a:buChar char="•"/>
            </a:pPr>
            <a:r>
              <a:rPr lang="en-CA" sz="2000" dirty="0"/>
              <a:t>r</a:t>
            </a:r>
            <a:r>
              <a:rPr lang="en-CA" sz="2000" dirty="0" smtClean="0"/>
              <a:t>esonance properties</a:t>
            </a:r>
          </a:p>
          <a:p>
            <a:pPr marL="800100" lvl="1" indent="-342900">
              <a:buFont typeface="Arial" pitchFamily="34" charset="0"/>
              <a:buChar char="•"/>
            </a:pPr>
            <a:r>
              <a:rPr lang="en-CA" sz="2000" dirty="0"/>
              <a:t>e</a:t>
            </a:r>
            <a:r>
              <a:rPr lang="en-CA" sz="2000" dirty="0" smtClean="0"/>
              <a:t>.g. </a:t>
            </a:r>
            <a:r>
              <a:rPr lang="en-CA" sz="2000" baseline="30000" dirty="0" smtClean="0"/>
              <a:t>21</a:t>
            </a:r>
            <a:r>
              <a:rPr lang="en-CA" sz="2000" dirty="0" smtClean="0"/>
              <a:t>Na(</a:t>
            </a:r>
            <a:r>
              <a:rPr lang="en-CA" sz="2000" dirty="0" err="1" smtClean="0"/>
              <a:t>p,p</a:t>
            </a:r>
            <a:r>
              <a:rPr lang="en-CA" sz="2000" dirty="0" smtClean="0"/>
              <a:t>’) @ TIGRESS</a:t>
            </a:r>
            <a:endParaRPr lang="en-CA" sz="2000" dirty="0" smtClean="0"/>
          </a:p>
          <a:p>
            <a:pPr marL="342900" indent="-342900">
              <a:buFont typeface="Arial" pitchFamily="34" charset="0"/>
              <a:buChar char="•"/>
            </a:pPr>
            <a:r>
              <a:rPr lang="en-CA" sz="2000" dirty="0" smtClean="0"/>
              <a:t>general </a:t>
            </a:r>
            <a:r>
              <a:rPr lang="en-CA" sz="2000" dirty="0" smtClean="0"/>
              <a:t>structure information</a:t>
            </a:r>
            <a:endParaRPr lang="en-CA" sz="2000" dirty="0"/>
          </a:p>
        </p:txBody>
      </p:sp>
    </p:spTree>
    <p:extLst>
      <p:ext uri="{BB962C8B-B14F-4D97-AF65-F5344CB8AC3E}">
        <p14:creationId xmlns:p14="http://schemas.microsoft.com/office/powerpoint/2010/main" val="2659586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9" name="Rectangle 6"/>
          <p:cNvSpPr>
            <a:spLocks noGrp="1" noChangeArrowheads="1"/>
          </p:cNvSpPr>
          <p:nvPr>
            <p:ph type="title"/>
          </p:nvPr>
        </p:nvSpPr>
        <p:spPr/>
        <p:txBody>
          <a:bodyPr/>
          <a:lstStyle/>
          <a:p>
            <a:r>
              <a:rPr lang="de-DE" smtClean="0"/>
              <a:t>Nucleosynthesis processes</a:t>
            </a:r>
            <a:endParaRPr lang="de-DE" dirty="0" smtClean="0"/>
          </a:p>
        </p:txBody>
      </p:sp>
      <p:sp>
        <p:nvSpPr>
          <p:cNvPr id="2" name="Date Placeholder 1"/>
          <p:cNvSpPr>
            <a:spLocks noGrp="1"/>
          </p:cNvSpPr>
          <p:nvPr>
            <p:ph type="dt" sz="half" idx="10"/>
          </p:nvPr>
        </p:nvSpPr>
        <p:spPr/>
        <p:txBody>
          <a:bodyPr/>
          <a:lstStyle/>
          <a:p>
            <a:r>
              <a:rPr lang="en-US" smtClean="0"/>
              <a:t>02/09/2012</a:t>
            </a:r>
            <a:endParaRPr lang="en-US" dirty="0"/>
          </a:p>
        </p:txBody>
      </p:sp>
      <p:sp>
        <p:nvSpPr>
          <p:cNvPr id="31746" name="Fußzeilenplatzhalter 2"/>
          <p:cNvSpPr>
            <a:spLocks noGrp="1"/>
          </p:cNvSpPr>
          <p:nvPr>
            <p:ph type="ftr" sz="quarter" idx="11"/>
          </p:nvPr>
        </p:nvSpPr>
        <p:spPr/>
        <p:txBody>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CA" smtClean="0">
                <a:latin typeface="+mj-lt"/>
              </a:rPr>
              <a:t>TRIUMF  Nuclear Astrophysics  -  Bad Honnef 2012</a:t>
            </a:r>
            <a:endParaRPr lang="en-GB">
              <a:latin typeface="+mj-lt"/>
            </a:endParaRPr>
          </a:p>
        </p:txBody>
      </p:sp>
      <p:sp>
        <p:nvSpPr>
          <p:cNvPr id="3" name="Slide Number Placeholder 2"/>
          <p:cNvSpPr>
            <a:spLocks noGrp="1"/>
          </p:cNvSpPr>
          <p:nvPr>
            <p:ph type="sldNum" sz="quarter" idx="12"/>
          </p:nvPr>
        </p:nvSpPr>
        <p:spPr/>
        <p:txBody>
          <a:bodyPr/>
          <a:lstStyle/>
          <a:p>
            <a:fld id="{09D6A19E-1960-4DCB-B72B-9DF0DF4ED74A}" type="slidenum">
              <a:rPr lang="en-US" smtClean="0"/>
              <a:pPr/>
              <a:t>4</a:t>
            </a:fld>
            <a:endParaRPr lang="en-US"/>
          </a:p>
        </p:txBody>
      </p:sp>
      <p:pic>
        <p:nvPicPr>
          <p:cNvPr id="31747" name="Picture 2" descr="nuclides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15" y="1413367"/>
            <a:ext cx="8621713" cy="4679950"/>
          </a:xfrm>
          <a:prstGeom prst="rect">
            <a:avLst/>
          </a:prstGeom>
          <a:noFill/>
          <a:ln w="15875">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31748" name="Text Box 3"/>
          <p:cNvSpPr txBox="1">
            <a:spLocks noChangeArrowheads="1"/>
          </p:cNvSpPr>
          <p:nvPr/>
        </p:nvSpPr>
        <p:spPr bwMode="auto">
          <a:xfrm>
            <a:off x="5219699" y="5575792"/>
            <a:ext cx="36433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defRPr>
            </a:lvl1pPr>
            <a:lvl2pPr marL="742950" indent="-285750" eaLnBrk="0" hangingPunct="0">
              <a:defRPr>
                <a:solidFill>
                  <a:schemeClr val="tx1"/>
                </a:solidFill>
                <a:latin typeface="Comic Sans MS" pitchFamily="66" charset="0"/>
              </a:defRPr>
            </a:lvl2pPr>
            <a:lvl3pPr marL="1143000" indent="-228600" eaLnBrk="0" hangingPunct="0">
              <a:defRPr>
                <a:solidFill>
                  <a:schemeClr val="tx1"/>
                </a:solidFill>
                <a:latin typeface="Comic Sans MS" pitchFamily="66" charset="0"/>
              </a:defRPr>
            </a:lvl3pPr>
            <a:lvl4pPr marL="1600200" indent="-228600" eaLnBrk="0" hangingPunct="0">
              <a:defRPr>
                <a:solidFill>
                  <a:schemeClr val="tx1"/>
                </a:solidFill>
                <a:latin typeface="Comic Sans MS" pitchFamily="66" charset="0"/>
              </a:defRPr>
            </a:lvl4pPr>
            <a:lvl5pPr marL="2057400" indent="-228600" eaLnBrk="0" hangingPunct="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eaLnBrk="1" hangingPunct="1"/>
            <a:r>
              <a:rPr lang="en-GB" sz="1400">
                <a:solidFill>
                  <a:srgbClr val="CC0000"/>
                </a:solidFill>
                <a:latin typeface="Arial" charset="0"/>
              </a:rPr>
              <a:t>M.S. Smith and K.E. Rehm,</a:t>
            </a:r>
          </a:p>
          <a:p>
            <a:pPr eaLnBrk="1" hangingPunct="1"/>
            <a:r>
              <a:rPr lang="en-GB" sz="1400">
                <a:solidFill>
                  <a:srgbClr val="CC0000"/>
                </a:solidFill>
                <a:latin typeface="Arial" charset="0"/>
              </a:rPr>
              <a:t>Ann. Rev.  Nucl. Part. Sci, 51 (2001) 91-130</a:t>
            </a:r>
          </a:p>
        </p:txBody>
      </p:sp>
    </p:spTree>
    <p:extLst>
      <p:ext uri="{BB962C8B-B14F-4D97-AF65-F5344CB8AC3E}">
        <p14:creationId xmlns:p14="http://schemas.microsoft.com/office/powerpoint/2010/main" val="8075403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CA" sz="2800" dirty="0" smtClean="0">
                <a:latin typeface="Myriad Pro" charset="0"/>
                <a:cs typeface="Myriad Pro" charset="0"/>
              </a:rPr>
              <a:t>Towards the r-process path:</a:t>
            </a:r>
            <a:br>
              <a:rPr lang="en-CA" sz="2800" dirty="0" smtClean="0">
                <a:latin typeface="Myriad Pro" charset="0"/>
                <a:cs typeface="Myriad Pro" charset="0"/>
              </a:rPr>
            </a:br>
            <a:r>
              <a:rPr lang="en-CA" sz="2800" dirty="0" smtClean="0">
                <a:latin typeface="Myriad Pro" charset="0"/>
                <a:cs typeface="Myriad Pro" charset="0"/>
              </a:rPr>
              <a:t>10 </a:t>
            </a:r>
            <a:r>
              <a:rPr lang="en-CA" sz="2800" dirty="0" smtClean="0">
                <a:latin typeface="Symbol" pitchFamily="18" charset="2"/>
                <a:cs typeface="Myriad Pro" charset="0"/>
              </a:rPr>
              <a:t>m</a:t>
            </a:r>
            <a:r>
              <a:rPr lang="en-CA" sz="2800" dirty="0" smtClean="0">
                <a:latin typeface="Myriad Pro" charset="0"/>
                <a:cs typeface="Myriad Pro" charset="0"/>
              </a:rPr>
              <a:t>A 500MeV protons on 16 mg/cm</a:t>
            </a:r>
            <a:r>
              <a:rPr lang="en-CA" sz="2800" baseline="30000" dirty="0" smtClean="0">
                <a:latin typeface="Myriad Pro" charset="0"/>
                <a:cs typeface="Myriad Pro" charset="0"/>
              </a:rPr>
              <a:t>2</a:t>
            </a:r>
            <a:r>
              <a:rPr lang="en-CA" sz="2800" dirty="0" smtClean="0">
                <a:latin typeface="Myriad Pro" charset="0"/>
                <a:cs typeface="Myriad Pro" charset="0"/>
              </a:rPr>
              <a:t> </a:t>
            </a:r>
            <a:r>
              <a:rPr lang="en-CA" sz="2800" dirty="0" err="1" smtClean="0">
                <a:latin typeface="Myriad Pro" charset="0"/>
                <a:cs typeface="Myriad Pro" charset="0"/>
              </a:rPr>
              <a:t>UCx</a:t>
            </a:r>
            <a:endParaRPr lang="en-CA" sz="2800" dirty="0" smtClean="0">
              <a:latin typeface="Myriad Pro" charset="0"/>
              <a:cs typeface="Myriad Pro" charset="0"/>
            </a:endParaRPr>
          </a:p>
        </p:txBody>
      </p:sp>
      <p:sp>
        <p:nvSpPr>
          <p:cNvPr id="19460" name="Date Placeholder 3"/>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sz="1000" smtClean="0">
                <a:solidFill>
                  <a:srgbClr val="005BA8"/>
                </a:solidFill>
              </a:rPr>
              <a:t>02/09/2012</a:t>
            </a:r>
          </a:p>
        </p:txBody>
      </p:sp>
      <p:sp>
        <p:nvSpPr>
          <p:cNvPr id="1946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CA" sz="1000" smtClean="0">
                <a:solidFill>
                  <a:srgbClr val="005BA8"/>
                </a:solidFill>
              </a:rPr>
              <a:t>TRIUMF  Nuclear Astrophysics  -  Bad Honnef 2012</a:t>
            </a:r>
            <a:endParaRPr lang="en-US" sz="1000" smtClean="0">
              <a:solidFill>
                <a:srgbClr val="005BA8"/>
              </a:solidFill>
            </a:endParaRPr>
          </a:p>
        </p:txBody>
      </p:sp>
      <p:sp>
        <p:nvSpPr>
          <p:cNvPr id="1946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fld id="{04E30B3E-995B-4929-A81E-9EE0B2309F73}" type="slidenum">
              <a:rPr lang="en-US" sz="1000" smtClean="0">
                <a:solidFill>
                  <a:srgbClr val="005BA8"/>
                </a:solidFill>
              </a:rPr>
              <a:pPr eaLnBrk="1" hangingPunct="1"/>
              <a:t>40</a:t>
            </a:fld>
            <a:endParaRPr lang="en-US" sz="1000" smtClean="0">
              <a:solidFill>
                <a:srgbClr val="005BA8"/>
              </a:solidFill>
            </a:endParaRPr>
          </a:p>
        </p:txBody>
      </p:sp>
      <p:sp>
        <p:nvSpPr>
          <p:cNvPr id="7" name="AutoShape 2" descr="imap://reinerk@trmail.triumf.ca:143/fetch%3EUID%3E/INBOX%3E12041?part=1.2&amp;type=image/png&amp;filename=102.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4" descr="imap://reinerk@trmail.triumf.ca:143/fetch%3EUID%3E/INBOX%3E12041?part=1.2&amp;type=image/png&amp;filename=102.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AutoShape 6" descr="imap://reinerk@trmail.triumf.ca:143/fetch%3EUID%3E/INBOX%3E12041?part=1.2&amp;type=image/png&amp;filename=102.pn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9" y="4509447"/>
            <a:ext cx="6988608" cy="163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791804" y="6139776"/>
            <a:ext cx="1229824" cy="307777"/>
          </a:xfrm>
          <a:prstGeom prst="rect">
            <a:avLst/>
          </a:prstGeom>
          <a:noFill/>
        </p:spPr>
        <p:txBody>
          <a:bodyPr wrap="none" rtlCol="0">
            <a:spAutoFit/>
          </a:bodyPr>
          <a:lstStyle/>
          <a:p>
            <a:r>
              <a:rPr lang="en-CA" sz="1400" dirty="0" smtClean="0"/>
              <a:t>Energy (</a:t>
            </a:r>
            <a:r>
              <a:rPr lang="en-CA" sz="1400" dirty="0" err="1" smtClean="0"/>
              <a:t>keV</a:t>
            </a:r>
            <a:r>
              <a:rPr lang="en-CA" sz="1400" dirty="0" smtClean="0"/>
              <a:t>)</a:t>
            </a:r>
            <a:endParaRPr lang="en-CA" sz="1400" dirty="0"/>
          </a:p>
        </p:txBody>
      </p:sp>
      <p:sp>
        <p:nvSpPr>
          <p:cNvPr id="12" name="TextBox 11"/>
          <p:cNvSpPr txBox="1"/>
          <p:nvPr/>
        </p:nvSpPr>
        <p:spPr>
          <a:xfrm>
            <a:off x="164880" y="4189554"/>
            <a:ext cx="4033348" cy="338554"/>
          </a:xfrm>
          <a:prstGeom prst="rect">
            <a:avLst/>
          </a:prstGeom>
          <a:noFill/>
        </p:spPr>
        <p:txBody>
          <a:bodyPr wrap="none" rtlCol="0">
            <a:spAutoFit/>
          </a:bodyPr>
          <a:lstStyle/>
          <a:p>
            <a:r>
              <a:rPr lang="en-CA" sz="1600" dirty="0" smtClean="0">
                <a:solidFill>
                  <a:srgbClr val="0000FF"/>
                </a:solidFill>
              </a:rPr>
              <a:t>First decay spectroscopy with 8</a:t>
            </a:r>
            <a:r>
              <a:rPr lang="en-CA" sz="1600" dirty="0" smtClean="0">
                <a:solidFill>
                  <a:srgbClr val="0000FF"/>
                </a:solidFill>
                <a:latin typeface="Symbol" pitchFamily="18" charset="2"/>
              </a:rPr>
              <a:t>p</a:t>
            </a:r>
            <a:r>
              <a:rPr lang="en-CA" sz="1600" dirty="0" smtClean="0">
                <a:solidFill>
                  <a:srgbClr val="0000FF"/>
                </a:solidFill>
              </a:rPr>
              <a:t> at A=102</a:t>
            </a:r>
            <a:endParaRPr lang="en-CA" sz="1600" dirty="0">
              <a:solidFill>
                <a:srgbClr val="0000FF"/>
              </a:solidFill>
            </a:endParaRPr>
          </a:p>
        </p:txBody>
      </p:sp>
      <p:sp>
        <p:nvSpPr>
          <p:cNvPr id="13" name="Oval 12"/>
          <p:cNvSpPr/>
          <p:nvPr/>
        </p:nvSpPr>
        <p:spPr>
          <a:xfrm>
            <a:off x="2543446" y="4623129"/>
            <a:ext cx="457200" cy="1272329"/>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 name="TextBox 13"/>
          <p:cNvSpPr txBox="1"/>
          <p:nvPr/>
        </p:nvSpPr>
        <p:spPr>
          <a:xfrm>
            <a:off x="2593952" y="4651768"/>
            <a:ext cx="356188" cy="461665"/>
          </a:xfrm>
          <a:prstGeom prst="rect">
            <a:avLst/>
          </a:prstGeom>
          <a:noFill/>
        </p:spPr>
        <p:txBody>
          <a:bodyPr wrap="none" rtlCol="0">
            <a:spAutoFit/>
          </a:bodyPr>
          <a:lstStyle/>
          <a:p>
            <a:r>
              <a:rPr lang="en-CA" dirty="0" smtClean="0">
                <a:solidFill>
                  <a:srgbClr val="FF0000"/>
                </a:solidFill>
              </a:rPr>
              <a:t>?</a:t>
            </a:r>
            <a:endParaRPr lang="en-CA" dirty="0">
              <a:solidFill>
                <a:srgbClr val="FF0000"/>
              </a:solidFill>
            </a:endParaRPr>
          </a:p>
        </p:txBody>
      </p:sp>
      <p:grpSp>
        <p:nvGrpSpPr>
          <p:cNvPr id="15" name="Group 14"/>
          <p:cNvGrpSpPr/>
          <p:nvPr/>
        </p:nvGrpSpPr>
        <p:grpSpPr>
          <a:xfrm>
            <a:off x="5228090" y="3284367"/>
            <a:ext cx="3850594" cy="3084189"/>
            <a:chOff x="4911725" y="3163888"/>
            <a:chExt cx="4232275" cy="3409950"/>
          </a:xfrm>
        </p:grpSpPr>
        <p:pic>
          <p:nvPicPr>
            <p:cNvPr id="23"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725" y="3163888"/>
              <a:ext cx="4232275"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5-Point Star 23"/>
            <p:cNvSpPr/>
            <p:nvPr/>
          </p:nvSpPr>
          <p:spPr>
            <a:xfrm>
              <a:off x="7313569" y="5099974"/>
              <a:ext cx="157249" cy="148799"/>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5" name="5-Point Star 24"/>
            <p:cNvSpPr/>
            <p:nvPr/>
          </p:nvSpPr>
          <p:spPr>
            <a:xfrm>
              <a:off x="7501548" y="5096373"/>
              <a:ext cx="157249" cy="148799"/>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sp>
        <p:nvSpPr>
          <p:cNvPr id="16" name="Rectangle 15"/>
          <p:cNvSpPr/>
          <p:nvPr/>
        </p:nvSpPr>
        <p:spPr>
          <a:xfrm>
            <a:off x="525757" y="4651768"/>
            <a:ext cx="1595309" cy="369332"/>
          </a:xfrm>
          <a:prstGeom prst="rect">
            <a:avLst/>
          </a:prstGeom>
        </p:spPr>
        <p:txBody>
          <a:bodyPr wrap="none">
            <a:spAutoFit/>
          </a:bodyPr>
          <a:lstStyle/>
          <a:p>
            <a:r>
              <a:rPr lang="en-CA" sz="1800" baseline="30000" dirty="0" smtClean="0">
                <a:solidFill>
                  <a:srgbClr val="0000FF"/>
                </a:solidFill>
              </a:rPr>
              <a:t>102</a:t>
            </a:r>
            <a:r>
              <a:rPr lang="en-CA" sz="1800" dirty="0" smtClean="0">
                <a:solidFill>
                  <a:srgbClr val="0000FF"/>
                </a:solidFill>
              </a:rPr>
              <a:t>Rb </a:t>
            </a:r>
            <a:r>
              <a:rPr lang="en-CA" sz="1800" dirty="0" smtClean="0">
                <a:solidFill>
                  <a:srgbClr val="0000FF"/>
                </a:solidFill>
                <a:sym typeface="Wingdings" pitchFamily="2" charset="2"/>
              </a:rPr>
              <a:t></a:t>
            </a:r>
            <a:r>
              <a:rPr lang="en-CA" sz="1800" baseline="30000" dirty="0" smtClean="0">
                <a:solidFill>
                  <a:srgbClr val="0000FF"/>
                </a:solidFill>
              </a:rPr>
              <a:t>102</a:t>
            </a:r>
            <a:r>
              <a:rPr lang="en-CA" sz="1800" dirty="0" smtClean="0">
                <a:solidFill>
                  <a:srgbClr val="0000FF"/>
                </a:solidFill>
              </a:rPr>
              <a:t>Sr </a:t>
            </a:r>
            <a:endParaRPr lang="en-CA" sz="1800" dirty="0">
              <a:solidFill>
                <a:srgbClr val="0000FF"/>
              </a:solidFill>
            </a:endParaRPr>
          </a:p>
        </p:txBody>
      </p:sp>
      <p:sp>
        <p:nvSpPr>
          <p:cNvPr id="20" name="Rectangle 19"/>
          <p:cNvSpPr/>
          <p:nvPr/>
        </p:nvSpPr>
        <p:spPr>
          <a:xfrm rot="19971436">
            <a:off x="6394428" y="5205812"/>
            <a:ext cx="2669068" cy="307777"/>
          </a:xfrm>
          <a:prstGeom prst="rect">
            <a:avLst/>
          </a:prstGeom>
        </p:spPr>
        <p:txBody>
          <a:bodyPr wrap="square">
            <a:spAutoFit/>
          </a:bodyPr>
          <a:lstStyle/>
          <a:p>
            <a:r>
              <a:rPr lang="en-CA" sz="1400" dirty="0" smtClean="0">
                <a:solidFill>
                  <a:srgbClr val="FF0000"/>
                </a:solidFill>
                <a:sym typeface="Wingdings" pitchFamily="2" charset="2"/>
              </a:rPr>
              <a:t>Structure along r-process path</a:t>
            </a:r>
            <a:endParaRPr lang="en-CA" sz="1400" dirty="0">
              <a:solidFill>
                <a:srgbClr val="FF0000"/>
              </a:solidFill>
            </a:endParaRPr>
          </a:p>
        </p:txBody>
      </p:sp>
      <p:sp>
        <p:nvSpPr>
          <p:cNvPr id="26" name="Right Arrow 25"/>
          <p:cNvSpPr/>
          <p:nvPr/>
        </p:nvSpPr>
        <p:spPr>
          <a:xfrm>
            <a:off x="4738886" y="578888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30" name="Picture 29" descr="C:\Users\vsimon\Desktop\2010 Dec run\resonances for slides and praesntations ink\resonance_97Rb.png"/>
          <p:cNvPicPr>
            <a:picLocks noChangeAspect="1" noChangeArrowheads="1"/>
          </p:cNvPicPr>
          <p:nvPr/>
        </p:nvPicPr>
        <p:blipFill>
          <a:blip r:embed="rId4">
            <a:extLst>
              <a:ext uri="{28A0092B-C50C-407E-A947-70E740481C1C}">
                <a14:useLocalDpi xmlns:a14="http://schemas.microsoft.com/office/drawing/2010/main" val="0"/>
              </a:ext>
            </a:extLst>
          </a:blip>
          <a:srcRect l="15639" t="19753" r="17786" b="42261"/>
          <a:stretch>
            <a:fillRect/>
          </a:stretch>
        </p:blipFill>
        <p:spPr bwMode="auto">
          <a:xfrm>
            <a:off x="5937250" y="1136650"/>
            <a:ext cx="2909888"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C:\Users\vsimon\Desktop\2010 Dec run\Analysis\plots\all Rb data in comparison.jpg"/>
          <p:cNvPicPr>
            <a:picLocks noChangeAspect="1" noChangeArrowheads="1"/>
          </p:cNvPicPr>
          <p:nvPr/>
        </p:nvPicPr>
        <p:blipFill>
          <a:blip r:embed="rId5">
            <a:extLst>
              <a:ext uri="{28A0092B-C50C-407E-A947-70E740481C1C}">
                <a14:useLocalDpi xmlns:a14="http://schemas.microsoft.com/office/drawing/2010/main" val="0"/>
              </a:ext>
            </a:extLst>
          </a:blip>
          <a:srcRect t="11111" r="11261" b="8466"/>
          <a:stretch>
            <a:fillRect/>
          </a:stretch>
        </p:blipFill>
        <p:spPr bwMode="auto">
          <a:xfrm>
            <a:off x="228600" y="1136650"/>
            <a:ext cx="464026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29"/>
          <p:cNvSpPr>
            <a:spLocks noChangeArrowheads="1"/>
          </p:cNvSpPr>
          <p:nvPr/>
        </p:nvSpPr>
        <p:spPr bwMode="auto">
          <a:xfrm>
            <a:off x="1470290" y="3751275"/>
            <a:ext cx="3268596" cy="31909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r>
              <a:rPr lang="en-US" sz="1600" dirty="0">
                <a:solidFill>
                  <a:schemeClr val="hlink"/>
                </a:solidFill>
              </a:rPr>
              <a:t>V.V. Simon et al. in prep for PRC</a:t>
            </a:r>
            <a:endParaRPr lang="en-CA" sz="1600" dirty="0">
              <a:solidFill>
                <a:schemeClr val="hlink"/>
              </a:solidFill>
            </a:endParaRPr>
          </a:p>
        </p:txBody>
      </p:sp>
    </p:spTree>
    <p:extLst>
      <p:ext uri="{BB962C8B-B14F-4D97-AF65-F5344CB8AC3E}">
        <p14:creationId xmlns:p14="http://schemas.microsoft.com/office/powerpoint/2010/main" val="1688666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Advanced Rare Isotope Laboratory</a:t>
            </a:r>
            <a:endParaRPr lang="en-CA" dirty="0"/>
          </a:p>
        </p:txBody>
      </p:sp>
      <p:sp>
        <p:nvSpPr>
          <p:cNvPr id="4" name="Date Placeholder 3"/>
          <p:cNvSpPr>
            <a:spLocks noGrp="1"/>
          </p:cNvSpPr>
          <p:nvPr>
            <p:ph type="dt" sz="half" idx="10"/>
          </p:nvPr>
        </p:nvSpPr>
        <p:spPr/>
        <p:txBody>
          <a:bodyPr/>
          <a:lstStyle/>
          <a:p>
            <a:pPr>
              <a:defRPr/>
            </a:pPr>
            <a:r>
              <a:rPr lang="en-US" smtClean="0"/>
              <a:t>02/09/2012</a:t>
            </a:r>
            <a:endParaRPr lang="en-US"/>
          </a:p>
        </p:txBody>
      </p:sp>
      <p:sp>
        <p:nvSpPr>
          <p:cNvPr id="5" name="Footer Placeholder 4"/>
          <p:cNvSpPr>
            <a:spLocks noGrp="1"/>
          </p:cNvSpPr>
          <p:nvPr>
            <p:ph type="ftr" sz="quarter" idx="11"/>
          </p:nvPr>
        </p:nvSpPr>
        <p:spPr/>
        <p:txBody>
          <a:bodyPr/>
          <a:lstStyle/>
          <a:p>
            <a:pPr>
              <a:defRPr/>
            </a:pPr>
            <a:r>
              <a:rPr lang="en-CA" smtClean="0"/>
              <a:t>TRIUMF  Nuclear Astrophysics  -  Bad Honnef 2012</a:t>
            </a:r>
            <a:endParaRPr lang="en-US"/>
          </a:p>
        </p:txBody>
      </p:sp>
      <p:sp>
        <p:nvSpPr>
          <p:cNvPr id="6" name="Slide Number Placeholder 5"/>
          <p:cNvSpPr>
            <a:spLocks noGrp="1"/>
          </p:cNvSpPr>
          <p:nvPr>
            <p:ph type="sldNum" sz="quarter" idx="12"/>
          </p:nvPr>
        </p:nvSpPr>
        <p:spPr/>
        <p:txBody>
          <a:bodyPr/>
          <a:lstStyle/>
          <a:p>
            <a:pPr>
              <a:defRPr/>
            </a:pPr>
            <a:fld id="{46A7D6E3-EA9D-E741-9881-B35FD4502932}" type="slidenum">
              <a:rPr lang="en-US" smtClean="0"/>
              <a:pPr>
                <a:defRPr/>
              </a:pPr>
              <a:t>41</a:t>
            </a:fld>
            <a:endParaRPr lang="en-US"/>
          </a:p>
        </p:txBody>
      </p:sp>
      <p:pic>
        <p:nvPicPr>
          <p:cNvPr id="9" name="Picture 2"/>
          <p:cNvPicPr>
            <a:picLocks noChangeAspect="1" noChangeArrowheads="1"/>
          </p:cNvPicPr>
          <p:nvPr/>
        </p:nvPicPr>
        <p:blipFill>
          <a:blip r:embed="rId2"/>
          <a:srcRect/>
          <a:stretch>
            <a:fillRect/>
          </a:stretch>
        </p:blipFill>
        <p:spPr>
          <a:xfrm>
            <a:off x="4821382" y="1088224"/>
            <a:ext cx="4320742" cy="2228716"/>
          </a:xfrm>
          <a:prstGeom prst="rect">
            <a:avLst/>
          </a:prstGeom>
          <a:noFill/>
        </p:spPr>
      </p:pic>
      <p:pic>
        <p:nvPicPr>
          <p:cNvPr id="8" name="Picture 2"/>
          <p:cNvPicPr>
            <a:picLocks noChangeAspect="1" noChangeArrowheads="1"/>
          </p:cNvPicPr>
          <p:nvPr/>
        </p:nvPicPr>
        <p:blipFill>
          <a:blip r:embed="rId3" cstate="print"/>
          <a:srcRect/>
          <a:stretch>
            <a:fillRect/>
          </a:stretch>
        </p:blipFill>
        <p:spPr bwMode="auto">
          <a:xfrm>
            <a:off x="457200" y="1088224"/>
            <a:ext cx="4114800" cy="5243758"/>
          </a:xfrm>
          <a:prstGeom prst="rect">
            <a:avLst/>
          </a:prstGeom>
          <a:noFill/>
          <a:ln w="9525">
            <a:noFill/>
            <a:miter lim="800000"/>
            <a:headEnd/>
            <a:tailEnd/>
          </a:ln>
        </p:spPr>
      </p:pic>
      <p:pic>
        <p:nvPicPr>
          <p:cNvPr id="11" name="Content Placeholder 6" descr="Ariel_Overhead.jpg"/>
          <p:cNvPicPr>
            <a:picLocks noChangeAspect="1"/>
          </p:cNvPicPr>
          <p:nvPr/>
        </p:nvPicPr>
        <p:blipFill>
          <a:blip r:embed="rId4"/>
          <a:stretch>
            <a:fillRect/>
          </a:stretch>
        </p:blipFill>
        <p:spPr>
          <a:xfrm>
            <a:off x="4821382" y="3316938"/>
            <a:ext cx="4133734" cy="3015043"/>
          </a:xfrm>
          <a:prstGeom prst="rect">
            <a:avLst/>
          </a:prstGeom>
        </p:spPr>
      </p:pic>
    </p:spTree>
    <p:extLst>
      <p:ext uri="{BB962C8B-B14F-4D97-AF65-F5344CB8AC3E}">
        <p14:creationId xmlns:p14="http://schemas.microsoft.com/office/powerpoint/2010/main" val="898235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Advanced Rare Isotope Laboratory</a:t>
            </a:r>
          </a:p>
        </p:txBody>
      </p:sp>
      <p:sp>
        <p:nvSpPr>
          <p:cNvPr id="2" name="Date Placeholder 1"/>
          <p:cNvSpPr>
            <a:spLocks noGrp="1"/>
          </p:cNvSpPr>
          <p:nvPr>
            <p:ph type="dt" sz="half" idx="10"/>
          </p:nvPr>
        </p:nvSpPr>
        <p:spPr/>
        <p:txBody>
          <a:bodyPr/>
          <a:lstStyle/>
          <a:p>
            <a:pPr>
              <a:defRPr/>
            </a:pPr>
            <a:r>
              <a:rPr lang="en-US" smtClean="0"/>
              <a:t>02/09/2012</a:t>
            </a:r>
            <a:endParaRPr lang="en-US" dirty="0"/>
          </a:p>
        </p:txBody>
      </p:sp>
      <p:sp>
        <p:nvSpPr>
          <p:cNvPr id="3" name="Footer Placeholder 2"/>
          <p:cNvSpPr>
            <a:spLocks noGrp="1"/>
          </p:cNvSpPr>
          <p:nvPr>
            <p:ph type="ftr" sz="quarter" idx="11"/>
          </p:nvPr>
        </p:nvSpPr>
        <p:spPr/>
        <p:txBody>
          <a:bodyPr/>
          <a:lstStyle/>
          <a:p>
            <a:pPr>
              <a:defRPr/>
            </a:pPr>
            <a:r>
              <a:rPr lang="en-CA" smtClean="0"/>
              <a:t>TRIUMF  Nuclear Astrophysics  -  Bad Honnef 2012</a:t>
            </a:r>
            <a:endParaRPr lang="en-US"/>
          </a:p>
        </p:txBody>
      </p:sp>
      <p:sp>
        <p:nvSpPr>
          <p:cNvPr id="4198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defTabSz="914400" eaLnBrk="1" hangingPunct="1"/>
            <a:fld id="{DFB7875C-5856-437A-87C5-094113CE5183}" type="slidenum">
              <a:rPr lang="en-US" sz="1000" smtClean="0">
                <a:solidFill>
                  <a:srgbClr val="005BA8"/>
                </a:solidFill>
              </a:rPr>
              <a:pPr defTabSz="914400" eaLnBrk="1" hangingPunct="1"/>
              <a:t>42</a:t>
            </a:fld>
            <a:endParaRPr lang="en-US" sz="1000" smtClean="0">
              <a:solidFill>
                <a:srgbClr val="005BA8"/>
              </a:solidFill>
            </a:endParaRPr>
          </a:p>
        </p:txBody>
      </p:sp>
      <p:sp>
        <p:nvSpPr>
          <p:cNvPr id="38917" name="Text Box 11"/>
          <p:cNvSpPr txBox="1">
            <a:spLocks noChangeArrowheads="1"/>
          </p:cNvSpPr>
          <p:nvPr/>
        </p:nvSpPr>
        <p:spPr bwMode="auto">
          <a:xfrm>
            <a:off x="5621338" y="1135063"/>
            <a:ext cx="3522662" cy="5524589"/>
          </a:xfrm>
          <a:prstGeom prst="rect">
            <a:avLst/>
          </a:prstGeom>
          <a:noFill/>
          <a:ln w="9525">
            <a:noFill/>
            <a:miter lim="800000"/>
            <a:headEnd/>
            <a:tailEnd/>
          </a:ln>
        </p:spPr>
        <p:txBody>
          <a:bodyPr>
            <a:spAutoFit/>
          </a:bodyPr>
          <a:lstStyle/>
          <a:p>
            <a:pPr defTabSz="914400">
              <a:buClr>
                <a:srgbClr val="C00000"/>
              </a:buClr>
              <a:buSzPct val="150000"/>
              <a:buFont typeface="Wingdings" pitchFamily="2" charset="2"/>
              <a:buChar char="§"/>
              <a:defRPr/>
            </a:pPr>
            <a:r>
              <a:rPr lang="en-GB" sz="2000" dirty="0">
                <a:latin typeface="Arial" charset="0"/>
                <a:ea typeface="+mn-ea"/>
                <a:cs typeface="Times New Roman" pitchFamily="18" charset="0"/>
              </a:rPr>
              <a:t> </a:t>
            </a:r>
            <a:r>
              <a:rPr lang="en-GB" sz="2000" dirty="0" smtClean="0">
                <a:ea typeface="+mn-ea"/>
                <a:cs typeface="Times New Roman" pitchFamily="18" charset="0"/>
              </a:rPr>
              <a:t>expand </a:t>
            </a:r>
            <a:r>
              <a:rPr lang="en-GB" sz="2000" dirty="0">
                <a:ea typeface="+mn-ea"/>
                <a:cs typeface="Times New Roman" pitchFamily="18" charset="0"/>
              </a:rPr>
              <a:t>RIB program with: </a:t>
            </a:r>
          </a:p>
          <a:p>
            <a:pPr marL="185738" defTabSz="914400">
              <a:spcBef>
                <a:spcPts val="600"/>
              </a:spcBef>
              <a:buClr>
                <a:srgbClr val="0000FF"/>
              </a:buClr>
              <a:buSzPct val="150000"/>
              <a:buFont typeface="Arial" pitchFamily="34" charset="0"/>
              <a:buChar char="•"/>
              <a:defRPr/>
            </a:pPr>
            <a:r>
              <a:rPr lang="en-GB" sz="1800" dirty="0">
                <a:latin typeface="Arial" charset="0"/>
                <a:ea typeface="+mn-ea"/>
                <a:cs typeface="Times New Roman" pitchFamily="18" charset="0"/>
              </a:rPr>
              <a:t> three simultaneous beams</a:t>
            </a:r>
          </a:p>
          <a:p>
            <a:pPr marL="185738" defTabSz="914400">
              <a:spcBef>
                <a:spcPts val="600"/>
              </a:spcBef>
              <a:buClr>
                <a:srgbClr val="0000FF"/>
              </a:buClr>
              <a:buSzPct val="150000"/>
              <a:buFont typeface="Arial" pitchFamily="34" charset="0"/>
              <a:buChar char="•"/>
              <a:defRPr/>
            </a:pPr>
            <a:r>
              <a:rPr lang="en-GB" sz="1800" dirty="0">
                <a:ea typeface="+mn-ea"/>
                <a:cs typeface="Times New Roman" pitchFamily="18" charset="0"/>
              </a:rPr>
              <a:t> increased </a:t>
            </a:r>
            <a:r>
              <a:rPr lang="en-GB" sz="1800" dirty="0" smtClean="0">
                <a:ea typeface="+mn-ea"/>
                <a:cs typeface="Times New Roman" pitchFamily="18" charset="0"/>
              </a:rPr>
              <a:t>number of</a:t>
            </a:r>
            <a:endParaRPr lang="en-GB" sz="1800" dirty="0">
              <a:ea typeface="+mn-ea"/>
              <a:cs typeface="Times New Roman" pitchFamily="18" charset="0"/>
            </a:endParaRPr>
          </a:p>
          <a:p>
            <a:pPr marL="185738" defTabSz="914400">
              <a:buClr>
                <a:srgbClr val="0000FF"/>
              </a:buClr>
              <a:buSzPct val="150000"/>
              <a:defRPr/>
            </a:pPr>
            <a:r>
              <a:rPr lang="en-GB" sz="1800" dirty="0">
                <a:ea typeface="+mn-ea"/>
                <a:cs typeface="Times New Roman" pitchFamily="18" charset="0"/>
              </a:rPr>
              <a:t>   hours delivered per year</a:t>
            </a:r>
          </a:p>
          <a:p>
            <a:pPr marL="185738" defTabSz="914400">
              <a:spcBef>
                <a:spcPts val="600"/>
              </a:spcBef>
              <a:buClr>
                <a:srgbClr val="0000FF"/>
              </a:buClr>
              <a:buSzPct val="150000"/>
              <a:buFont typeface="Arial" pitchFamily="34" charset="0"/>
              <a:buChar char="•"/>
              <a:defRPr/>
            </a:pPr>
            <a:r>
              <a:rPr lang="en-GB" sz="1800" dirty="0">
                <a:ea typeface="+mn-ea"/>
                <a:cs typeface="Times New Roman" pitchFamily="18" charset="0"/>
              </a:rPr>
              <a:t> new beam </a:t>
            </a:r>
            <a:r>
              <a:rPr lang="en-GB" sz="1800" dirty="0" smtClean="0">
                <a:ea typeface="+mn-ea"/>
                <a:cs typeface="Times New Roman" pitchFamily="18" charset="0"/>
              </a:rPr>
              <a:t>species</a:t>
            </a:r>
          </a:p>
          <a:p>
            <a:pPr marL="185738" defTabSz="914400">
              <a:spcBef>
                <a:spcPts val="600"/>
              </a:spcBef>
              <a:buClr>
                <a:srgbClr val="0000FF"/>
              </a:buClr>
              <a:buSzPct val="150000"/>
              <a:buFont typeface="Arial" pitchFamily="34" charset="0"/>
              <a:buChar char="•"/>
              <a:defRPr/>
            </a:pPr>
            <a:r>
              <a:rPr lang="en-GB" sz="1800" dirty="0">
                <a:ea typeface="+mn-ea"/>
                <a:cs typeface="Times New Roman" pitchFamily="18" charset="0"/>
              </a:rPr>
              <a:t> </a:t>
            </a:r>
            <a:r>
              <a:rPr lang="en-GB" sz="1800" dirty="0" smtClean="0">
                <a:ea typeface="+mn-ea"/>
                <a:cs typeface="Times New Roman" pitchFamily="18" charset="0"/>
              </a:rPr>
              <a:t>enable long beam times             (</a:t>
            </a:r>
            <a:r>
              <a:rPr lang="en-GB" sz="1800" dirty="0" err="1" smtClean="0">
                <a:ea typeface="+mn-ea"/>
                <a:cs typeface="Times New Roman" pitchFamily="18" charset="0"/>
              </a:rPr>
              <a:t>nucl</a:t>
            </a:r>
            <a:r>
              <a:rPr lang="en-GB" sz="1800" dirty="0" smtClean="0">
                <a:ea typeface="+mn-ea"/>
                <a:cs typeface="Times New Roman" pitchFamily="18" charset="0"/>
              </a:rPr>
              <a:t>. </a:t>
            </a:r>
            <a:r>
              <a:rPr lang="en-GB" sz="1800" dirty="0" err="1" smtClean="0">
                <a:ea typeface="+mn-ea"/>
                <a:cs typeface="Times New Roman" pitchFamily="18" charset="0"/>
              </a:rPr>
              <a:t>astro</a:t>
            </a:r>
            <a:r>
              <a:rPr lang="en-GB" sz="1800" dirty="0" smtClean="0">
                <a:ea typeface="+mn-ea"/>
                <a:cs typeface="Times New Roman" pitchFamily="18" charset="0"/>
              </a:rPr>
              <a:t>, fund. </a:t>
            </a:r>
            <a:r>
              <a:rPr lang="en-GB" sz="1800" dirty="0" err="1" smtClean="0">
                <a:ea typeface="+mn-ea"/>
                <a:cs typeface="Times New Roman" pitchFamily="18" charset="0"/>
              </a:rPr>
              <a:t>symm</a:t>
            </a:r>
            <a:r>
              <a:rPr lang="en-GB" sz="1800" dirty="0" smtClean="0">
                <a:ea typeface="+mn-ea"/>
                <a:cs typeface="Times New Roman" pitchFamily="18" charset="0"/>
              </a:rPr>
              <a:t>.)</a:t>
            </a:r>
            <a:endParaRPr lang="en-GB" sz="1800" dirty="0">
              <a:ea typeface="+mn-ea"/>
              <a:cs typeface="Times New Roman" pitchFamily="18" charset="0"/>
            </a:endParaRPr>
          </a:p>
          <a:p>
            <a:pPr marL="185738" defTabSz="914400">
              <a:spcBef>
                <a:spcPts val="600"/>
              </a:spcBef>
              <a:buClr>
                <a:srgbClr val="0000FF"/>
              </a:buClr>
              <a:buSzPct val="150000"/>
              <a:buFont typeface="Arial" pitchFamily="34" charset="0"/>
              <a:buChar char="•"/>
              <a:defRPr/>
            </a:pPr>
            <a:r>
              <a:rPr lang="en-GB" sz="1800" dirty="0">
                <a:latin typeface="Arial" charset="0"/>
                <a:ea typeface="+mn-ea"/>
                <a:cs typeface="Times New Roman" pitchFamily="18" charset="0"/>
              </a:rPr>
              <a:t> increased beam    </a:t>
            </a:r>
          </a:p>
          <a:p>
            <a:pPr marL="185738" defTabSz="914400">
              <a:buClr>
                <a:srgbClr val="0000FF"/>
              </a:buClr>
              <a:buSzPct val="150000"/>
              <a:defRPr/>
            </a:pPr>
            <a:r>
              <a:rPr lang="en-GB" sz="1800" dirty="0">
                <a:ea typeface="+mn-ea"/>
                <a:cs typeface="Times New Roman" pitchFamily="18" charset="0"/>
              </a:rPr>
              <a:t>   </a:t>
            </a:r>
            <a:r>
              <a:rPr lang="en-GB" sz="1800" dirty="0">
                <a:latin typeface="Arial" charset="0"/>
                <a:ea typeface="+mn-ea"/>
                <a:cs typeface="Times New Roman" pitchFamily="18" charset="0"/>
              </a:rPr>
              <a:t>development capabilities</a:t>
            </a:r>
          </a:p>
          <a:p>
            <a:pPr defTabSz="914400">
              <a:buClr>
                <a:srgbClr val="0000FF"/>
              </a:buClr>
              <a:buSzPct val="150000"/>
              <a:defRPr/>
            </a:pPr>
            <a:endParaRPr lang="en-GB" sz="1600" dirty="0">
              <a:latin typeface="Arial" charset="0"/>
              <a:ea typeface="+mn-ea"/>
              <a:cs typeface="Times New Roman" pitchFamily="18" charset="0"/>
            </a:endParaRPr>
          </a:p>
          <a:p>
            <a:pPr defTabSz="914400">
              <a:buClr>
                <a:srgbClr val="C00000"/>
              </a:buClr>
              <a:buSzPct val="125000"/>
              <a:buFont typeface="Wingdings" pitchFamily="2" charset="2"/>
              <a:buChar char="§"/>
              <a:defRPr/>
            </a:pPr>
            <a:r>
              <a:rPr lang="en-GB" sz="2000" dirty="0">
                <a:solidFill>
                  <a:srgbClr val="3366CC"/>
                </a:solidFill>
                <a:latin typeface="Arial" charset="0"/>
                <a:ea typeface="+mn-ea"/>
                <a:cs typeface="Times New Roman" pitchFamily="18" charset="0"/>
              </a:rPr>
              <a:t> </a:t>
            </a:r>
            <a:r>
              <a:rPr lang="en-US" sz="2000" dirty="0">
                <a:solidFill>
                  <a:srgbClr val="3366CC"/>
                </a:solidFill>
                <a:ea typeface="+mn-ea"/>
                <a:cs typeface="Times New Roman" pitchFamily="18" charset="0"/>
              </a:rPr>
              <a:t>New </a:t>
            </a:r>
            <a:r>
              <a:rPr lang="en-US" sz="2000" dirty="0" smtClean="0">
                <a:solidFill>
                  <a:srgbClr val="3366CC"/>
                </a:solidFill>
                <a:ea typeface="+mn-ea"/>
                <a:cs typeface="Times New Roman" pitchFamily="18" charset="0"/>
              </a:rPr>
              <a:t>electron </a:t>
            </a:r>
            <a:r>
              <a:rPr lang="en-US" sz="2000" dirty="0" err="1">
                <a:solidFill>
                  <a:srgbClr val="3366CC"/>
                </a:solidFill>
                <a:ea typeface="+mn-ea"/>
                <a:cs typeface="Times New Roman" pitchFamily="18" charset="0"/>
              </a:rPr>
              <a:t>linac</a:t>
            </a:r>
            <a:r>
              <a:rPr lang="en-US" sz="2000" dirty="0">
                <a:solidFill>
                  <a:srgbClr val="3366CC"/>
                </a:solidFill>
                <a:ea typeface="+mn-ea"/>
                <a:cs typeface="Times New Roman" pitchFamily="18" charset="0"/>
              </a:rPr>
              <a:t> </a:t>
            </a:r>
            <a:r>
              <a:rPr lang="en-US" sz="2000" dirty="0" smtClean="0">
                <a:solidFill>
                  <a:srgbClr val="3366CC"/>
                </a:solidFill>
                <a:ea typeface="+mn-ea"/>
                <a:cs typeface="Times New Roman" pitchFamily="18" charset="0"/>
              </a:rPr>
              <a:t>driver</a:t>
            </a:r>
          </a:p>
          <a:p>
            <a:pPr defTabSz="914400">
              <a:buClr>
                <a:srgbClr val="C00000"/>
              </a:buClr>
              <a:buSzPct val="125000"/>
              <a:defRPr/>
            </a:pPr>
            <a:r>
              <a:rPr lang="en-US" sz="2000" dirty="0">
                <a:solidFill>
                  <a:srgbClr val="3366CC"/>
                </a:solidFill>
                <a:ea typeface="+mn-ea"/>
                <a:cs typeface="Times New Roman" pitchFamily="18" charset="0"/>
              </a:rPr>
              <a:t> </a:t>
            </a:r>
            <a:r>
              <a:rPr lang="en-US" sz="2000" dirty="0" smtClean="0">
                <a:solidFill>
                  <a:srgbClr val="3366CC"/>
                </a:solidFill>
                <a:ea typeface="+mn-ea"/>
                <a:cs typeface="Times New Roman" pitchFamily="18" charset="0"/>
              </a:rPr>
              <a:t>  for </a:t>
            </a:r>
            <a:r>
              <a:rPr lang="en-US" sz="2000" dirty="0">
                <a:solidFill>
                  <a:srgbClr val="3366CC"/>
                </a:solidFill>
                <a:ea typeface="+mn-ea"/>
                <a:cs typeface="Times New Roman" pitchFamily="18" charset="0"/>
              </a:rPr>
              <a:t>photo-fission</a:t>
            </a:r>
          </a:p>
          <a:p>
            <a:pPr defTabSz="914400">
              <a:spcBef>
                <a:spcPts val="600"/>
              </a:spcBef>
              <a:buClr>
                <a:srgbClr val="C00000"/>
              </a:buClr>
              <a:buSzPct val="125000"/>
              <a:buFont typeface="Wingdings" pitchFamily="2" charset="2"/>
              <a:buChar char="§"/>
              <a:defRPr/>
            </a:pPr>
            <a:r>
              <a:rPr lang="en-GB" sz="2000" dirty="0" smtClean="0">
                <a:solidFill>
                  <a:schemeClr val="tx1">
                    <a:lumMod val="65000"/>
                    <a:lumOff val="35000"/>
                  </a:schemeClr>
                </a:solidFill>
                <a:ea typeface="+mn-ea"/>
                <a:cs typeface="Times New Roman" pitchFamily="18" charset="0"/>
              </a:rPr>
              <a:t> New proton </a:t>
            </a:r>
            <a:r>
              <a:rPr lang="en-GB" sz="2000" dirty="0" err="1" smtClean="0">
                <a:solidFill>
                  <a:schemeClr val="tx1">
                    <a:lumMod val="65000"/>
                    <a:lumOff val="35000"/>
                  </a:schemeClr>
                </a:solidFill>
                <a:ea typeface="+mn-ea"/>
                <a:cs typeface="Times New Roman" pitchFamily="18" charset="0"/>
              </a:rPr>
              <a:t>beamline</a:t>
            </a:r>
            <a:r>
              <a:rPr lang="en-GB" sz="2000" dirty="0" smtClean="0">
                <a:latin typeface="Arial" charset="0"/>
                <a:ea typeface="+mn-ea"/>
                <a:cs typeface="Times New Roman" pitchFamily="18" charset="0"/>
              </a:rPr>
              <a:t> </a:t>
            </a:r>
          </a:p>
          <a:p>
            <a:pPr defTabSz="914400">
              <a:spcBef>
                <a:spcPts val="600"/>
              </a:spcBef>
              <a:buClr>
                <a:srgbClr val="C00000"/>
              </a:buClr>
              <a:buSzPct val="125000"/>
              <a:buFont typeface="Wingdings" pitchFamily="2" charset="2"/>
              <a:buChar char="§"/>
              <a:defRPr/>
            </a:pPr>
            <a:r>
              <a:rPr lang="en-GB" sz="2000" dirty="0" smtClean="0">
                <a:solidFill>
                  <a:schemeClr val="tx1">
                    <a:lumMod val="65000"/>
                    <a:lumOff val="35000"/>
                  </a:schemeClr>
                </a:solidFill>
                <a:latin typeface="Arial" charset="0"/>
                <a:ea typeface="+mn-ea"/>
                <a:cs typeface="Times New Roman" pitchFamily="18" charset="0"/>
              </a:rPr>
              <a:t> New target stations and</a:t>
            </a:r>
          </a:p>
          <a:p>
            <a:pPr defTabSz="914400">
              <a:buClr>
                <a:srgbClr val="C00000"/>
              </a:buClr>
              <a:buSzPct val="125000"/>
              <a:defRPr/>
            </a:pPr>
            <a:r>
              <a:rPr lang="en-GB" sz="2000" dirty="0" smtClean="0">
                <a:solidFill>
                  <a:schemeClr val="tx1">
                    <a:lumMod val="65000"/>
                    <a:lumOff val="35000"/>
                  </a:schemeClr>
                </a:solidFill>
                <a:ea typeface="+mn-ea"/>
                <a:cs typeface="Times New Roman" pitchFamily="18" charset="0"/>
              </a:rPr>
              <a:t>   </a:t>
            </a:r>
            <a:r>
              <a:rPr lang="en-GB" sz="2000" dirty="0">
                <a:solidFill>
                  <a:schemeClr val="tx1">
                    <a:lumMod val="65000"/>
                    <a:lumOff val="35000"/>
                  </a:schemeClr>
                </a:solidFill>
                <a:latin typeface="Arial" charset="0"/>
                <a:ea typeface="+mn-ea"/>
                <a:cs typeface="Times New Roman" pitchFamily="18" charset="0"/>
              </a:rPr>
              <a:t>front </a:t>
            </a:r>
            <a:r>
              <a:rPr lang="en-GB" sz="2000" dirty="0" smtClean="0">
                <a:solidFill>
                  <a:schemeClr val="tx1">
                    <a:lumMod val="65000"/>
                    <a:lumOff val="35000"/>
                  </a:schemeClr>
                </a:solidFill>
                <a:latin typeface="Arial" charset="0"/>
                <a:ea typeface="+mn-ea"/>
                <a:cs typeface="Times New Roman" pitchFamily="18" charset="0"/>
              </a:rPr>
              <a:t>end</a:t>
            </a:r>
          </a:p>
          <a:p>
            <a:pPr defTabSz="914400">
              <a:buClr>
                <a:srgbClr val="C00000"/>
              </a:buClr>
              <a:buSzPct val="125000"/>
              <a:defRPr/>
            </a:pPr>
            <a:endParaRPr lang="en-GB" sz="1050" dirty="0">
              <a:solidFill>
                <a:schemeClr val="tx1">
                  <a:lumMod val="65000"/>
                  <a:lumOff val="35000"/>
                </a:schemeClr>
              </a:solidFill>
              <a:latin typeface="Arial" charset="0"/>
              <a:ea typeface="+mn-ea"/>
              <a:cs typeface="Times New Roman" pitchFamily="18" charset="0"/>
            </a:endParaRPr>
          </a:p>
          <a:p>
            <a:pPr defTabSz="914400">
              <a:buClr>
                <a:srgbClr val="C00000"/>
              </a:buClr>
              <a:buSzPct val="125000"/>
              <a:buFont typeface="Wingdings" pitchFamily="2" charset="2"/>
              <a:buChar char="§"/>
              <a:defRPr/>
            </a:pPr>
            <a:r>
              <a:rPr lang="en-GB" sz="2000" dirty="0">
                <a:ea typeface="+mn-ea"/>
                <a:cs typeface="Times New Roman" pitchFamily="18" charset="0"/>
              </a:rPr>
              <a:t> </a:t>
            </a:r>
            <a:r>
              <a:rPr lang="en-GB" sz="2000" dirty="0" smtClean="0">
                <a:ea typeface="+mn-ea"/>
                <a:cs typeface="Times New Roman" pitchFamily="18" charset="0"/>
              </a:rPr>
              <a:t>staged </a:t>
            </a:r>
            <a:r>
              <a:rPr lang="en-GB" sz="2000" dirty="0">
                <a:ea typeface="+mn-ea"/>
                <a:cs typeface="Times New Roman" pitchFamily="18" charset="0"/>
              </a:rPr>
              <a:t>installation</a:t>
            </a:r>
          </a:p>
        </p:txBody>
      </p:sp>
      <p:grpSp>
        <p:nvGrpSpPr>
          <p:cNvPr id="41988" name="Group 49"/>
          <p:cNvGrpSpPr>
            <a:grpSpLocks/>
          </p:cNvGrpSpPr>
          <p:nvPr/>
        </p:nvGrpSpPr>
        <p:grpSpPr bwMode="auto">
          <a:xfrm>
            <a:off x="275736" y="1117600"/>
            <a:ext cx="5351959" cy="5713413"/>
            <a:chOff x="289125" y="1050394"/>
            <a:chExt cx="5230813" cy="5670550"/>
          </a:xfrm>
        </p:grpSpPr>
        <p:grpSp>
          <p:nvGrpSpPr>
            <p:cNvPr id="41990" name="Group 48"/>
            <p:cNvGrpSpPr>
              <a:grpSpLocks/>
            </p:cNvGrpSpPr>
            <p:nvPr/>
          </p:nvGrpSpPr>
          <p:grpSpPr bwMode="auto">
            <a:xfrm>
              <a:off x="289125" y="1050394"/>
              <a:ext cx="5230813" cy="5670550"/>
              <a:chOff x="269875" y="738188"/>
              <a:chExt cx="5230813" cy="5670550"/>
            </a:xfrm>
          </p:grpSpPr>
          <p:pic>
            <p:nvPicPr>
              <p:cNvPr id="41992" name="Picture 5"/>
              <p:cNvPicPr>
                <a:picLocks noChangeAspect="1" noChangeArrowheads="1"/>
              </p:cNvPicPr>
              <p:nvPr/>
            </p:nvPicPr>
            <p:blipFill>
              <a:blip r:embed="rId4">
                <a:extLst>
                  <a:ext uri="{28A0092B-C50C-407E-A947-70E740481C1C}">
                    <a14:useLocalDpi xmlns:a14="http://schemas.microsoft.com/office/drawing/2010/main" val="0"/>
                  </a:ext>
                </a:extLst>
              </a:blip>
              <a:srcRect t="998"/>
              <a:stretch>
                <a:fillRect/>
              </a:stretch>
            </p:blipFill>
            <p:spPr bwMode="auto">
              <a:xfrm>
                <a:off x="269875" y="738188"/>
                <a:ext cx="5230813"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Text Box 7"/>
              <p:cNvSpPr txBox="1">
                <a:spLocks noChangeArrowheads="1"/>
              </p:cNvSpPr>
              <p:nvPr/>
            </p:nvSpPr>
            <p:spPr bwMode="auto">
              <a:xfrm>
                <a:off x="1739344" y="5954968"/>
                <a:ext cx="1222747" cy="363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800" b="1">
                    <a:solidFill>
                      <a:srgbClr val="00339A"/>
                    </a:solidFill>
                    <a:cs typeface="Times New Roman" pitchFamily="18" charset="0"/>
                  </a:rPr>
                  <a:t>Cyclotron</a:t>
                </a:r>
              </a:p>
            </p:txBody>
          </p:sp>
          <p:sp>
            <p:nvSpPr>
              <p:cNvPr id="41994" name="Text Box 9"/>
              <p:cNvSpPr txBox="1">
                <a:spLocks noChangeArrowheads="1"/>
              </p:cNvSpPr>
              <p:nvPr/>
            </p:nvSpPr>
            <p:spPr bwMode="auto">
              <a:xfrm>
                <a:off x="4070012" y="776002"/>
                <a:ext cx="899991" cy="3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800" b="1">
                    <a:solidFill>
                      <a:srgbClr val="00339A"/>
                    </a:solidFill>
                    <a:cs typeface="Times New Roman" pitchFamily="18" charset="0"/>
                  </a:rPr>
                  <a:t>ISAC II</a:t>
                </a:r>
              </a:p>
            </p:txBody>
          </p:sp>
          <p:sp>
            <p:nvSpPr>
              <p:cNvPr id="41996" name="Text Box 8"/>
              <p:cNvSpPr txBox="1">
                <a:spLocks noChangeArrowheads="1"/>
              </p:cNvSpPr>
              <p:nvPr/>
            </p:nvSpPr>
            <p:spPr bwMode="auto">
              <a:xfrm>
                <a:off x="4035563" y="2918127"/>
                <a:ext cx="837924" cy="3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800" b="1" dirty="0">
                    <a:solidFill>
                      <a:srgbClr val="00339A"/>
                    </a:solidFill>
                    <a:cs typeface="Times New Roman" pitchFamily="18" charset="0"/>
                  </a:rPr>
                  <a:t>ISAC I</a:t>
                </a:r>
              </a:p>
            </p:txBody>
          </p:sp>
          <p:sp>
            <p:nvSpPr>
              <p:cNvPr id="41997" name="Text Box 21"/>
              <p:cNvSpPr txBox="1">
                <a:spLocks noChangeArrowheads="1"/>
              </p:cNvSpPr>
              <p:nvPr/>
            </p:nvSpPr>
            <p:spPr bwMode="auto">
              <a:xfrm>
                <a:off x="291601" y="3593158"/>
                <a:ext cx="716890" cy="45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US" sz="1200" b="1" dirty="0">
                    <a:solidFill>
                      <a:srgbClr val="33CC33"/>
                    </a:solidFill>
                    <a:cs typeface="Times New Roman" pitchFamily="18" charset="0"/>
                  </a:rPr>
                  <a:t>New </a:t>
                </a:r>
              </a:p>
              <a:p>
                <a:pPr algn="ctr" defTabSz="914400" eaLnBrk="1" hangingPunct="1"/>
                <a:r>
                  <a:rPr lang="en-US" sz="1200" b="1" dirty="0">
                    <a:solidFill>
                      <a:srgbClr val="33CC33"/>
                    </a:solidFill>
                    <a:cs typeface="Times New Roman" pitchFamily="18" charset="0"/>
                  </a:rPr>
                  <a:t>Targets</a:t>
                </a:r>
              </a:p>
            </p:txBody>
          </p:sp>
          <p:sp>
            <p:nvSpPr>
              <p:cNvPr id="41998" name="Text Box 22"/>
              <p:cNvSpPr txBox="1">
                <a:spLocks noChangeArrowheads="1"/>
              </p:cNvSpPr>
              <p:nvPr/>
            </p:nvSpPr>
            <p:spPr bwMode="auto">
              <a:xfrm>
                <a:off x="387807" y="3055882"/>
                <a:ext cx="955853" cy="45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US" sz="1200" b="1" dirty="0">
                    <a:solidFill>
                      <a:srgbClr val="33CC33"/>
                    </a:solidFill>
                    <a:cs typeface="Times New Roman" pitchFamily="18" charset="0"/>
                  </a:rPr>
                  <a:t>New Mass</a:t>
                </a:r>
              </a:p>
              <a:p>
                <a:pPr algn="ctr" defTabSz="914400" eaLnBrk="1" hangingPunct="1"/>
                <a:r>
                  <a:rPr lang="en-US" sz="1200" b="1" dirty="0">
                    <a:solidFill>
                      <a:srgbClr val="33CC33"/>
                    </a:solidFill>
                    <a:cs typeface="Times New Roman" pitchFamily="18" charset="0"/>
                  </a:rPr>
                  <a:t>Separators</a:t>
                </a:r>
              </a:p>
            </p:txBody>
          </p:sp>
          <p:sp>
            <p:nvSpPr>
              <p:cNvPr id="41999" name="Text Box 26"/>
              <p:cNvSpPr txBox="1">
                <a:spLocks noChangeArrowheads="1"/>
              </p:cNvSpPr>
              <p:nvPr/>
            </p:nvSpPr>
            <p:spPr bwMode="auto">
              <a:xfrm>
                <a:off x="1014697" y="2597385"/>
                <a:ext cx="886027" cy="45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US" sz="1200" b="1">
                    <a:solidFill>
                      <a:srgbClr val="33CC33"/>
                    </a:solidFill>
                    <a:cs typeface="Times New Roman" pitchFamily="18" charset="0"/>
                  </a:rPr>
                  <a:t>New</a:t>
                </a:r>
              </a:p>
              <a:p>
                <a:pPr algn="ctr" defTabSz="914400" eaLnBrk="1" hangingPunct="1"/>
                <a:r>
                  <a:rPr lang="en-US" sz="1200" b="1">
                    <a:solidFill>
                      <a:srgbClr val="33CC33"/>
                    </a:solidFill>
                    <a:cs typeface="Times New Roman" pitchFamily="18" charset="0"/>
                  </a:rPr>
                  <a:t>Front End</a:t>
                </a:r>
              </a:p>
            </p:txBody>
          </p:sp>
          <p:sp>
            <p:nvSpPr>
              <p:cNvPr id="42000" name="Text Box 27"/>
              <p:cNvSpPr txBox="1">
                <a:spLocks noChangeArrowheads="1"/>
              </p:cNvSpPr>
              <p:nvPr/>
            </p:nvSpPr>
            <p:spPr bwMode="auto">
              <a:xfrm>
                <a:off x="971250" y="2082167"/>
                <a:ext cx="1078438" cy="453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US" sz="1200" b="1">
                    <a:solidFill>
                      <a:srgbClr val="33CC33"/>
                    </a:solidFill>
                    <a:cs typeface="Times New Roman" pitchFamily="18" charset="0"/>
                  </a:rPr>
                  <a:t>New</a:t>
                </a:r>
              </a:p>
              <a:p>
                <a:pPr algn="ctr" defTabSz="914400" eaLnBrk="1" hangingPunct="1"/>
                <a:r>
                  <a:rPr lang="en-US" sz="1200" b="1">
                    <a:solidFill>
                      <a:srgbClr val="33CC33"/>
                    </a:solidFill>
                    <a:cs typeface="Times New Roman" pitchFamily="18" charset="0"/>
                  </a:rPr>
                  <a:t>Accelerators</a:t>
                </a:r>
              </a:p>
            </p:txBody>
          </p:sp>
          <p:grpSp>
            <p:nvGrpSpPr>
              <p:cNvPr id="42001" name="Group 48"/>
              <p:cNvGrpSpPr>
                <a:grpSpLocks/>
              </p:cNvGrpSpPr>
              <p:nvPr/>
            </p:nvGrpSpPr>
            <p:grpSpPr bwMode="auto">
              <a:xfrm>
                <a:off x="2225675" y="2608263"/>
                <a:ext cx="641350" cy="906462"/>
                <a:chOff x="1402" y="1643"/>
                <a:chExt cx="404" cy="571"/>
              </a:xfrm>
            </p:grpSpPr>
            <p:grpSp>
              <p:nvGrpSpPr>
                <p:cNvPr id="42028" name="Group 31"/>
                <p:cNvGrpSpPr>
                  <a:grpSpLocks/>
                </p:cNvGrpSpPr>
                <p:nvPr/>
              </p:nvGrpSpPr>
              <p:grpSpPr bwMode="auto">
                <a:xfrm>
                  <a:off x="1402" y="1643"/>
                  <a:ext cx="404" cy="285"/>
                  <a:chOff x="1402" y="1643"/>
                  <a:chExt cx="404" cy="285"/>
                </a:xfrm>
              </p:grpSpPr>
              <p:sp>
                <p:nvSpPr>
                  <p:cNvPr id="42030" name="Rectangle 14" descr="50%"/>
                  <p:cNvSpPr>
                    <a:spLocks noChangeArrowheads="1"/>
                  </p:cNvSpPr>
                  <p:nvPr/>
                </p:nvSpPr>
                <p:spPr bwMode="auto">
                  <a:xfrm>
                    <a:off x="1419" y="1656"/>
                    <a:ext cx="387" cy="272"/>
                  </a:xfrm>
                  <a:prstGeom prst="rect">
                    <a:avLst/>
                  </a:prstGeom>
                  <a:pattFill prst="pct50">
                    <a:fgClr>
                      <a:srgbClr val="FF0000">
                        <a:alpha val="25098"/>
                      </a:srgbClr>
                    </a:fgClr>
                    <a:bgClr>
                      <a:schemeClr val="bg1">
                        <a:alpha val="25098"/>
                      </a:schemeClr>
                    </a:bgClr>
                  </a:pattFill>
                  <a:ln w="25400">
                    <a:solidFill>
                      <a:srgbClr val="FF0000"/>
                    </a:solidFill>
                    <a:miter lim="800000"/>
                    <a:headEnd/>
                    <a:tailEnd/>
                  </a:ln>
                </p:spPr>
                <p:txBody>
                  <a:bodyPr wrap="none" anchor="ctr"/>
                  <a:lstStyle/>
                  <a:p>
                    <a:pPr algn="ctr" defTabSz="914400"/>
                    <a:endParaRPr lang="ru-RU" sz="1800">
                      <a:cs typeface="Times New Roman" pitchFamily="18" charset="0"/>
                    </a:endParaRPr>
                  </a:p>
                </p:txBody>
              </p:sp>
              <p:sp>
                <p:nvSpPr>
                  <p:cNvPr id="42031" name="Text Box 17"/>
                  <p:cNvSpPr txBox="1">
                    <a:spLocks noChangeArrowheads="1"/>
                  </p:cNvSpPr>
                  <p:nvPr/>
                </p:nvSpPr>
                <p:spPr bwMode="auto">
                  <a:xfrm rot="-2700000">
                    <a:off x="1402" y="1643"/>
                    <a:ext cx="377"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US" sz="1000" b="1">
                        <a:solidFill>
                          <a:srgbClr val="FF0000"/>
                        </a:solidFill>
                        <a:cs typeface="Times New Roman" pitchFamily="18" charset="0"/>
                      </a:rPr>
                      <a:t>Low</a:t>
                    </a:r>
                  </a:p>
                  <a:p>
                    <a:pPr algn="ctr" defTabSz="914400" eaLnBrk="1" hangingPunct="1"/>
                    <a:r>
                      <a:rPr lang="en-US" sz="1000" b="1">
                        <a:solidFill>
                          <a:srgbClr val="FF0000"/>
                        </a:solidFill>
                        <a:cs typeface="Times New Roman" pitchFamily="18" charset="0"/>
                      </a:rPr>
                      <a:t>Energy</a:t>
                    </a:r>
                  </a:p>
                </p:txBody>
              </p:sp>
            </p:grpSp>
            <p:sp>
              <p:nvSpPr>
                <p:cNvPr id="42029" name="Freeform 36"/>
                <p:cNvSpPr>
                  <a:spLocks/>
                </p:cNvSpPr>
                <p:nvPr/>
              </p:nvSpPr>
              <p:spPr bwMode="auto">
                <a:xfrm>
                  <a:off x="1485" y="1944"/>
                  <a:ext cx="273" cy="270"/>
                </a:xfrm>
                <a:custGeom>
                  <a:avLst/>
                  <a:gdLst>
                    <a:gd name="T0" fmla="*/ 273 w 273"/>
                    <a:gd name="T1" fmla="*/ 270 h 270"/>
                    <a:gd name="T2" fmla="*/ 249 w 273"/>
                    <a:gd name="T3" fmla="*/ 255 h 270"/>
                    <a:gd name="T4" fmla="*/ 249 w 273"/>
                    <a:gd name="T5" fmla="*/ 48 h 270"/>
                    <a:gd name="T6" fmla="*/ 237 w 273"/>
                    <a:gd name="T7" fmla="*/ 30 h 270"/>
                    <a:gd name="T8" fmla="*/ 210 w 273"/>
                    <a:gd name="T9" fmla="*/ 33 h 270"/>
                    <a:gd name="T10" fmla="*/ 132 w 273"/>
                    <a:gd name="T11" fmla="*/ 111 h 270"/>
                    <a:gd name="T12" fmla="*/ 15 w 273"/>
                    <a:gd name="T13" fmla="*/ 111 h 270"/>
                    <a:gd name="T14" fmla="*/ 0 w 273"/>
                    <a:gd name="T15" fmla="*/ 93 h 270"/>
                    <a:gd name="T16" fmla="*/ 0 w 273"/>
                    <a:gd name="T17" fmla="*/ 0 h 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3"/>
                    <a:gd name="T28" fmla="*/ 0 h 270"/>
                    <a:gd name="T29" fmla="*/ 273 w 273"/>
                    <a:gd name="T30" fmla="*/ 270 h 2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3" h="270">
                      <a:moveTo>
                        <a:pt x="273" y="270"/>
                      </a:moveTo>
                      <a:lnTo>
                        <a:pt x="249" y="255"/>
                      </a:lnTo>
                      <a:lnTo>
                        <a:pt x="249" y="48"/>
                      </a:lnTo>
                      <a:lnTo>
                        <a:pt x="237" y="30"/>
                      </a:lnTo>
                      <a:lnTo>
                        <a:pt x="210" y="33"/>
                      </a:lnTo>
                      <a:lnTo>
                        <a:pt x="132" y="111"/>
                      </a:lnTo>
                      <a:lnTo>
                        <a:pt x="15" y="111"/>
                      </a:lnTo>
                      <a:lnTo>
                        <a:pt x="0" y="93"/>
                      </a:lnTo>
                      <a:lnTo>
                        <a:pt x="0" y="0"/>
                      </a:ln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en-CA"/>
                </a:p>
              </p:txBody>
            </p:sp>
          </p:grpSp>
          <p:grpSp>
            <p:nvGrpSpPr>
              <p:cNvPr id="42002" name="Group 49"/>
              <p:cNvGrpSpPr>
                <a:grpSpLocks/>
              </p:cNvGrpSpPr>
              <p:nvPr/>
            </p:nvGrpSpPr>
            <p:grpSpPr bwMode="auto">
              <a:xfrm>
                <a:off x="1381125" y="2452688"/>
                <a:ext cx="2357438" cy="1428750"/>
                <a:chOff x="870" y="1545"/>
                <a:chExt cx="1485" cy="900"/>
              </a:xfrm>
            </p:grpSpPr>
            <p:grpSp>
              <p:nvGrpSpPr>
                <p:cNvPr id="42024" name="Group 32"/>
                <p:cNvGrpSpPr>
                  <a:grpSpLocks/>
                </p:cNvGrpSpPr>
                <p:nvPr/>
              </p:nvGrpSpPr>
              <p:grpSpPr bwMode="auto">
                <a:xfrm>
                  <a:off x="1829" y="1545"/>
                  <a:ext cx="526" cy="427"/>
                  <a:chOff x="1829" y="1545"/>
                  <a:chExt cx="526" cy="427"/>
                </a:xfrm>
              </p:grpSpPr>
              <p:sp>
                <p:nvSpPr>
                  <p:cNvPr id="42026" name="Rectangle 15" descr="50%"/>
                  <p:cNvSpPr>
                    <a:spLocks noChangeArrowheads="1"/>
                  </p:cNvSpPr>
                  <p:nvPr/>
                </p:nvSpPr>
                <p:spPr bwMode="auto">
                  <a:xfrm>
                    <a:off x="1839" y="1545"/>
                    <a:ext cx="499" cy="427"/>
                  </a:xfrm>
                  <a:prstGeom prst="rect">
                    <a:avLst/>
                  </a:prstGeom>
                  <a:pattFill prst="pct50">
                    <a:fgClr>
                      <a:srgbClr val="FF9900">
                        <a:alpha val="25098"/>
                      </a:srgbClr>
                    </a:fgClr>
                    <a:bgClr>
                      <a:schemeClr val="bg1">
                        <a:alpha val="25098"/>
                      </a:schemeClr>
                    </a:bgClr>
                  </a:pattFill>
                  <a:ln w="25400">
                    <a:solidFill>
                      <a:srgbClr val="FF9900"/>
                    </a:solidFill>
                    <a:miter lim="800000"/>
                    <a:headEnd/>
                    <a:tailEnd/>
                  </a:ln>
                </p:spPr>
                <p:txBody>
                  <a:bodyPr wrap="none" anchor="ctr"/>
                  <a:lstStyle/>
                  <a:p>
                    <a:pPr algn="ctr" defTabSz="914400"/>
                    <a:endParaRPr lang="ru-RU" sz="1800">
                      <a:cs typeface="Times New Roman" pitchFamily="18" charset="0"/>
                    </a:endParaRPr>
                  </a:p>
                </p:txBody>
              </p:sp>
              <p:sp>
                <p:nvSpPr>
                  <p:cNvPr id="42027" name="Text Box 18"/>
                  <p:cNvSpPr txBox="1">
                    <a:spLocks noChangeArrowheads="1"/>
                  </p:cNvSpPr>
                  <p:nvPr/>
                </p:nvSpPr>
                <p:spPr bwMode="auto">
                  <a:xfrm rot="-2700000">
                    <a:off x="1829" y="1591"/>
                    <a:ext cx="526" cy="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US" sz="1400" b="1">
                        <a:solidFill>
                          <a:srgbClr val="FF9900"/>
                        </a:solidFill>
                        <a:cs typeface="Times New Roman" pitchFamily="18" charset="0"/>
                      </a:rPr>
                      <a:t>Medium</a:t>
                    </a:r>
                  </a:p>
                  <a:p>
                    <a:pPr algn="ctr" defTabSz="914400" eaLnBrk="1" hangingPunct="1"/>
                    <a:r>
                      <a:rPr lang="en-US" sz="1400" b="1">
                        <a:solidFill>
                          <a:srgbClr val="FF9900"/>
                        </a:solidFill>
                        <a:cs typeface="Times New Roman" pitchFamily="18" charset="0"/>
                      </a:rPr>
                      <a:t>Energy</a:t>
                    </a:r>
                  </a:p>
                </p:txBody>
              </p:sp>
            </p:grpSp>
            <p:sp>
              <p:nvSpPr>
                <p:cNvPr id="42025" name="Freeform 37"/>
                <p:cNvSpPr>
                  <a:spLocks/>
                </p:cNvSpPr>
                <p:nvPr/>
              </p:nvSpPr>
              <p:spPr bwMode="auto">
                <a:xfrm>
                  <a:off x="870" y="1569"/>
                  <a:ext cx="963" cy="876"/>
                </a:xfrm>
                <a:custGeom>
                  <a:avLst/>
                  <a:gdLst>
                    <a:gd name="T0" fmla="*/ 210 w 963"/>
                    <a:gd name="T1" fmla="*/ 876 h 876"/>
                    <a:gd name="T2" fmla="*/ 192 w 963"/>
                    <a:gd name="T3" fmla="*/ 858 h 876"/>
                    <a:gd name="T4" fmla="*/ 192 w 963"/>
                    <a:gd name="T5" fmla="*/ 636 h 876"/>
                    <a:gd name="T6" fmla="*/ 177 w 963"/>
                    <a:gd name="T7" fmla="*/ 618 h 876"/>
                    <a:gd name="T8" fmla="*/ 15 w 963"/>
                    <a:gd name="T9" fmla="*/ 621 h 876"/>
                    <a:gd name="T10" fmla="*/ 0 w 963"/>
                    <a:gd name="T11" fmla="*/ 609 h 876"/>
                    <a:gd name="T12" fmla="*/ 3 w 963"/>
                    <a:gd name="T13" fmla="*/ 546 h 876"/>
                    <a:gd name="T14" fmla="*/ 18 w 963"/>
                    <a:gd name="T15" fmla="*/ 525 h 876"/>
                    <a:gd name="T16" fmla="*/ 345 w 963"/>
                    <a:gd name="T17" fmla="*/ 525 h 876"/>
                    <a:gd name="T18" fmla="*/ 345 w 963"/>
                    <a:gd name="T19" fmla="*/ 495 h 876"/>
                    <a:gd name="T20" fmla="*/ 360 w 963"/>
                    <a:gd name="T21" fmla="*/ 483 h 876"/>
                    <a:gd name="T22" fmla="*/ 474 w 963"/>
                    <a:gd name="T23" fmla="*/ 483 h 876"/>
                    <a:gd name="T24" fmla="*/ 489 w 963"/>
                    <a:gd name="T25" fmla="*/ 468 h 876"/>
                    <a:gd name="T26" fmla="*/ 489 w 963"/>
                    <a:gd name="T27" fmla="*/ 30 h 876"/>
                    <a:gd name="T28" fmla="*/ 504 w 963"/>
                    <a:gd name="T29" fmla="*/ 0 h 876"/>
                    <a:gd name="T30" fmla="*/ 963 w 963"/>
                    <a:gd name="T31" fmla="*/ 0 h 8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63"/>
                    <a:gd name="T49" fmla="*/ 0 h 876"/>
                    <a:gd name="T50" fmla="*/ 963 w 963"/>
                    <a:gd name="T51" fmla="*/ 876 h 8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63" h="876">
                      <a:moveTo>
                        <a:pt x="210" y="876"/>
                      </a:moveTo>
                      <a:lnTo>
                        <a:pt x="192" y="858"/>
                      </a:lnTo>
                      <a:lnTo>
                        <a:pt x="192" y="636"/>
                      </a:lnTo>
                      <a:lnTo>
                        <a:pt x="177" y="618"/>
                      </a:lnTo>
                      <a:lnTo>
                        <a:pt x="15" y="621"/>
                      </a:lnTo>
                      <a:lnTo>
                        <a:pt x="0" y="609"/>
                      </a:lnTo>
                      <a:lnTo>
                        <a:pt x="3" y="546"/>
                      </a:lnTo>
                      <a:lnTo>
                        <a:pt x="18" y="525"/>
                      </a:lnTo>
                      <a:lnTo>
                        <a:pt x="345" y="525"/>
                      </a:lnTo>
                      <a:lnTo>
                        <a:pt x="345" y="495"/>
                      </a:lnTo>
                      <a:lnTo>
                        <a:pt x="360" y="483"/>
                      </a:lnTo>
                      <a:lnTo>
                        <a:pt x="474" y="483"/>
                      </a:lnTo>
                      <a:lnTo>
                        <a:pt x="489" y="468"/>
                      </a:lnTo>
                      <a:lnTo>
                        <a:pt x="489" y="30"/>
                      </a:lnTo>
                      <a:lnTo>
                        <a:pt x="504" y="0"/>
                      </a:lnTo>
                      <a:lnTo>
                        <a:pt x="963" y="0"/>
                      </a:lnTo>
                    </a:path>
                  </a:pathLst>
                </a:custGeom>
                <a:noFill/>
                <a:ln w="38100">
                  <a:solidFill>
                    <a:srgbClr val="FF99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en-CA"/>
                </a:p>
              </p:txBody>
            </p:sp>
          </p:grpSp>
          <p:grpSp>
            <p:nvGrpSpPr>
              <p:cNvPr id="42003" name="Group 65"/>
              <p:cNvGrpSpPr>
                <a:grpSpLocks/>
              </p:cNvGrpSpPr>
              <p:nvPr/>
            </p:nvGrpSpPr>
            <p:grpSpPr bwMode="auto">
              <a:xfrm>
                <a:off x="1485900" y="1098550"/>
                <a:ext cx="3436938" cy="2678113"/>
                <a:chOff x="936" y="692"/>
                <a:chExt cx="2165" cy="1687"/>
              </a:xfrm>
            </p:grpSpPr>
            <p:grpSp>
              <p:nvGrpSpPr>
                <p:cNvPr id="42020" name="Group 64"/>
                <p:cNvGrpSpPr>
                  <a:grpSpLocks/>
                </p:cNvGrpSpPr>
                <p:nvPr/>
              </p:nvGrpSpPr>
              <p:grpSpPr bwMode="auto">
                <a:xfrm>
                  <a:off x="2511" y="692"/>
                  <a:ext cx="590" cy="610"/>
                  <a:chOff x="2511" y="692"/>
                  <a:chExt cx="590" cy="610"/>
                </a:xfrm>
              </p:grpSpPr>
              <p:sp>
                <p:nvSpPr>
                  <p:cNvPr id="42022" name="Rectangle 16" descr="50%"/>
                  <p:cNvSpPr>
                    <a:spLocks noChangeArrowheads="1"/>
                  </p:cNvSpPr>
                  <p:nvPr/>
                </p:nvSpPr>
                <p:spPr bwMode="auto">
                  <a:xfrm>
                    <a:off x="2582" y="692"/>
                    <a:ext cx="503" cy="610"/>
                  </a:xfrm>
                  <a:prstGeom prst="rect">
                    <a:avLst/>
                  </a:prstGeom>
                  <a:pattFill prst="pct50">
                    <a:fgClr>
                      <a:srgbClr val="008000">
                        <a:alpha val="25098"/>
                      </a:srgbClr>
                    </a:fgClr>
                    <a:bgClr>
                      <a:schemeClr val="bg1">
                        <a:alpha val="25098"/>
                      </a:schemeClr>
                    </a:bgClr>
                  </a:pattFill>
                  <a:ln w="25400">
                    <a:solidFill>
                      <a:srgbClr val="006600"/>
                    </a:solidFill>
                    <a:miter lim="800000"/>
                    <a:headEnd/>
                    <a:tailEnd/>
                  </a:ln>
                </p:spPr>
                <p:txBody>
                  <a:bodyPr wrap="none" anchor="ctr"/>
                  <a:lstStyle/>
                  <a:p>
                    <a:pPr algn="ctr" defTabSz="914400"/>
                    <a:endParaRPr lang="ru-RU" sz="1800">
                      <a:solidFill>
                        <a:srgbClr val="006600"/>
                      </a:solidFill>
                      <a:cs typeface="Times New Roman" pitchFamily="18" charset="0"/>
                    </a:endParaRPr>
                  </a:p>
                </p:txBody>
              </p:sp>
              <p:sp>
                <p:nvSpPr>
                  <p:cNvPr id="42023" name="Text Box 19"/>
                  <p:cNvSpPr txBox="1">
                    <a:spLocks noChangeArrowheads="1"/>
                  </p:cNvSpPr>
                  <p:nvPr/>
                </p:nvSpPr>
                <p:spPr bwMode="auto">
                  <a:xfrm rot="-2700000">
                    <a:off x="2511" y="745"/>
                    <a:ext cx="590"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US" sz="1800" b="1">
                        <a:solidFill>
                          <a:srgbClr val="006600"/>
                        </a:solidFill>
                        <a:cs typeface="Times New Roman" pitchFamily="18" charset="0"/>
                      </a:rPr>
                      <a:t>High</a:t>
                    </a:r>
                  </a:p>
                  <a:p>
                    <a:pPr algn="ctr" defTabSz="914400" eaLnBrk="1" hangingPunct="1"/>
                    <a:r>
                      <a:rPr lang="en-US" sz="1800" b="1">
                        <a:solidFill>
                          <a:srgbClr val="006600"/>
                        </a:solidFill>
                        <a:cs typeface="Times New Roman" pitchFamily="18" charset="0"/>
                      </a:rPr>
                      <a:t>Energy</a:t>
                    </a:r>
                  </a:p>
                </p:txBody>
              </p:sp>
            </p:grpSp>
            <p:sp>
              <p:nvSpPr>
                <p:cNvPr id="42021" name="Freeform 38"/>
                <p:cNvSpPr>
                  <a:spLocks/>
                </p:cNvSpPr>
                <p:nvPr/>
              </p:nvSpPr>
              <p:spPr bwMode="auto">
                <a:xfrm>
                  <a:off x="936" y="1146"/>
                  <a:ext cx="1635" cy="1233"/>
                </a:xfrm>
                <a:custGeom>
                  <a:avLst/>
                  <a:gdLst>
                    <a:gd name="T0" fmla="*/ 18 w 1635"/>
                    <a:gd name="T1" fmla="*/ 1233 h 1233"/>
                    <a:gd name="T2" fmla="*/ 0 w 1635"/>
                    <a:gd name="T3" fmla="*/ 1221 h 1233"/>
                    <a:gd name="T4" fmla="*/ 3 w 1635"/>
                    <a:gd name="T5" fmla="*/ 891 h 1233"/>
                    <a:gd name="T6" fmla="*/ 21 w 1635"/>
                    <a:gd name="T7" fmla="*/ 867 h 1233"/>
                    <a:gd name="T8" fmla="*/ 63 w 1635"/>
                    <a:gd name="T9" fmla="*/ 867 h 1233"/>
                    <a:gd name="T10" fmla="*/ 90 w 1635"/>
                    <a:gd name="T11" fmla="*/ 891 h 1233"/>
                    <a:gd name="T12" fmla="*/ 84 w 1635"/>
                    <a:gd name="T13" fmla="*/ 777 h 1233"/>
                    <a:gd name="T14" fmla="*/ 96 w 1635"/>
                    <a:gd name="T15" fmla="*/ 759 h 1233"/>
                    <a:gd name="T16" fmla="*/ 279 w 1635"/>
                    <a:gd name="T17" fmla="*/ 759 h 1233"/>
                    <a:gd name="T18" fmla="*/ 282 w 1635"/>
                    <a:gd name="T19" fmla="*/ 459 h 1233"/>
                    <a:gd name="T20" fmla="*/ 306 w 1635"/>
                    <a:gd name="T21" fmla="*/ 426 h 1233"/>
                    <a:gd name="T22" fmla="*/ 372 w 1635"/>
                    <a:gd name="T23" fmla="*/ 426 h 1233"/>
                    <a:gd name="T24" fmla="*/ 420 w 1635"/>
                    <a:gd name="T25" fmla="*/ 390 h 1233"/>
                    <a:gd name="T26" fmla="*/ 420 w 1635"/>
                    <a:gd name="T27" fmla="*/ 45 h 1233"/>
                    <a:gd name="T28" fmla="*/ 468 w 1635"/>
                    <a:gd name="T29" fmla="*/ 0 h 1233"/>
                    <a:gd name="T30" fmla="*/ 1635 w 1635"/>
                    <a:gd name="T31" fmla="*/ 0 h 12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35"/>
                    <a:gd name="T49" fmla="*/ 0 h 1233"/>
                    <a:gd name="T50" fmla="*/ 1635 w 1635"/>
                    <a:gd name="T51" fmla="*/ 1233 h 123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35" h="1233">
                      <a:moveTo>
                        <a:pt x="18" y="1233"/>
                      </a:moveTo>
                      <a:lnTo>
                        <a:pt x="0" y="1221"/>
                      </a:lnTo>
                      <a:lnTo>
                        <a:pt x="3" y="891"/>
                      </a:lnTo>
                      <a:lnTo>
                        <a:pt x="21" y="867"/>
                      </a:lnTo>
                      <a:lnTo>
                        <a:pt x="63" y="867"/>
                      </a:lnTo>
                      <a:lnTo>
                        <a:pt x="90" y="891"/>
                      </a:lnTo>
                      <a:lnTo>
                        <a:pt x="84" y="777"/>
                      </a:lnTo>
                      <a:lnTo>
                        <a:pt x="96" y="759"/>
                      </a:lnTo>
                      <a:lnTo>
                        <a:pt x="279" y="759"/>
                      </a:lnTo>
                      <a:lnTo>
                        <a:pt x="282" y="459"/>
                      </a:lnTo>
                      <a:lnTo>
                        <a:pt x="306" y="426"/>
                      </a:lnTo>
                      <a:lnTo>
                        <a:pt x="372" y="426"/>
                      </a:lnTo>
                      <a:lnTo>
                        <a:pt x="420" y="390"/>
                      </a:lnTo>
                      <a:lnTo>
                        <a:pt x="420" y="45"/>
                      </a:lnTo>
                      <a:lnTo>
                        <a:pt x="468" y="0"/>
                      </a:lnTo>
                      <a:lnTo>
                        <a:pt x="1635" y="0"/>
                      </a:lnTo>
                    </a:path>
                  </a:pathLst>
                </a:custGeom>
                <a:noFill/>
                <a:ln w="38100">
                  <a:solidFill>
                    <a:srgbClr val="008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en-CA"/>
                </a:p>
              </p:txBody>
            </p:sp>
          </p:grpSp>
          <p:grpSp>
            <p:nvGrpSpPr>
              <p:cNvPr id="42004" name="Group 61"/>
              <p:cNvGrpSpPr>
                <a:grpSpLocks/>
              </p:cNvGrpSpPr>
              <p:nvPr/>
            </p:nvGrpSpPr>
            <p:grpSpPr bwMode="auto">
              <a:xfrm>
                <a:off x="1885950" y="3590925"/>
                <a:ext cx="962025" cy="2405063"/>
                <a:chOff x="1188" y="2262"/>
                <a:chExt cx="606" cy="1515"/>
              </a:xfrm>
            </p:grpSpPr>
            <p:sp>
              <p:nvSpPr>
                <p:cNvPr id="42018" name="Oval 39" descr="50%"/>
                <p:cNvSpPr>
                  <a:spLocks noChangeAspect="1" noChangeArrowheads="1"/>
                </p:cNvSpPr>
                <p:nvPr/>
              </p:nvSpPr>
              <p:spPr bwMode="auto">
                <a:xfrm>
                  <a:off x="1188" y="3308"/>
                  <a:ext cx="476" cy="469"/>
                </a:xfrm>
                <a:prstGeom prst="ellipse">
                  <a:avLst/>
                </a:prstGeom>
                <a:pattFill prst="pct50">
                  <a:fgClr>
                    <a:srgbClr val="0000FF"/>
                  </a:fgClr>
                  <a:bgClr>
                    <a:schemeClr val="bg1"/>
                  </a:bgClr>
                </a:pattFill>
                <a:ln w="38100">
                  <a:solidFill>
                    <a:srgbClr val="0000FF"/>
                  </a:solidFill>
                  <a:round/>
                  <a:headEnd/>
                  <a:tailEnd/>
                </a:ln>
              </p:spPr>
              <p:txBody>
                <a:bodyPr wrap="none" anchor="ctr"/>
                <a:lstStyle/>
                <a:p>
                  <a:pPr algn="ctr" defTabSz="914400"/>
                  <a:endParaRPr lang="ru-RU" sz="1800">
                    <a:cs typeface="Times New Roman" pitchFamily="18" charset="0"/>
                  </a:endParaRPr>
                </a:p>
              </p:txBody>
            </p:sp>
            <p:sp>
              <p:nvSpPr>
                <p:cNvPr id="42019" name="Freeform 40"/>
                <p:cNvSpPr>
                  <a:spLocks/>
                </p:cNvSpPr>
                <p:nvPr/>
              </p:nvSpPr>
              <p:spPr bwMode="auto">
                <a:xfrm>
                  <a:off x="1662" y="2262"/>
                  <a:ext cx="132" cy="1284"/>
                </a:xfrm>
                <a:custGeom>
                  <a:avLst/>
                  <a:gdLst>
                    <a:gd name="T0" fmla="*/ 0 w 132"/>
                    <a:gd name="T1" fmla="*/ 1284 h 1284"/>
                    <a:gd name="T2" fmla="*/ 78 w 132"/>
                    <a:gd name="T3" fmla="*/ 1218 h 1284"/>
                    <a:gd name="T4" fmla="*/ 78 w 132"/>
                    <a:gd name="T5" fmla="*/ 84 h 1284"/>
                    <a:gd name="T6" fmla="*/ 132 w 132"/>
                    <a:gd name="T7" fmla="*/ 0 h 1284"/>
                    <a:gd name="T8" fmla="*/ 0 60000 65536"/>
                    <a:gd name="T9" fmla="*/ 0 60000 65536"/>
                    <a:gd name="T10" fmla="*/ 0 60000 65536"/>
                    <a:gd name="T11" fmla="*/ 0 60000 65536"/>
                    <a:gd name="T12" fmla="*/ 0 w 132"/>
                    <a:gd name="T13" fmla="*/ 0 h 1284"/>
                    <a:gd name="T14" fmla="*/ 132 w 132"/>
                    <a:gd name="T15" fmla="*/ 1284 h 1284"/>
                  </a:gdLst>
                  <a:ahLst/>
                  <a:cxnLst>
                    <a:cxn ang="T8">
                      <a:pos x="T0" y="T1"/>
                    </a:cxn>
                    <a:cxn ang="T9">
                      <a:pos x="T2" y="T3"/>
                    </a:cxn>
                    <a:cxn ang="T10">
                      <a:pos x="T4" y="T5"/>
                    </a:cxn>
                    <a:cxn ang="T11">
                      <a:pos x="T6" y="T7"/>
                    </a:cxn>
                  </a:cxnLst>
                  <a:rect l="T12" t="T13" r="T14" b="T15"/>
                  <a:pathLst>
                    <a:path w="132" h="1284">
                      <a:moveTo>
                        <a:pt x="0" y="1284"/>
                      </a:moveTo>
                      <a:lnTo>
                        <a:pt x="78" y="1218"/>
                      </a:lnTo>
                      <a:lnTo>
                        <a:pt x="78" y="84"/>
                      </a:lnTo>
                      <a:lnTo>
                        <a:pt x="132" y="0"/>
                      </a:lnTo>
                    </a:path>
                  </a:pathLst>
                </a:custGeom>
                <a:noFill/>
                <a:ln w="38100">
                  <a:solidFill>
                    <a:srgbClr val="0000FF"/>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en-CA"/>
                </a:p>
              </p:txBody>
            </p:sp>
          </p:grpSp>
          <p:grpSp>
            <p:nvGrpSpPr>
              <p:cNvPr id="42005" name="Group 63"/>
              <p:cNvGrpSpPr>
                <a:grpSpLocks/>
              </p:cNvGrpSpPr>
              <p:nvPr/>
            </p:nvGrpSpPr>
            <p:grpSpPr bwMode="auto">
              <a:xfrm>
                <a:off x="1022350" y="3848100"/>
                <a:ext cx="552450" cy="2266950"/>
                <a:chOff x="644" y="2424"/>
                <a:chExt cx="348" cy="1428"/>
              </a:xfrm>
            </p:grpSpPr>
            <p:sp>
              <p:nvSpPr>
                <p:cNvPr id="42016" name="Rectangle 42" descr="50%"/>
                <p:cNvSpPr>
                  <a:spLocks noChangeArrowheads="1"/>
                </p:cNvSpPr>
                <p:nvPr/>
              </p:nvSpPr>
              <p:spPr bwMode="auto">
                <a:xfrm>
                  <a:off x="644" y="3408"/>
                  <a:ext cx="72" cy="444"/>
                </a:xfrm>
                <a:prstGeom prst="rect">
                  <a:avLst/>
                </a:prstGeom>
                <a:pattFill prst="pct50">
                  <a:fgClr>
                    <a:schemeClr val="accent2"/>
                  </a:fgClr>
                  <a:bgClr>
                    <a:schemeClr val="bg1"/>
                  </a:bgClr>
                </a:pattFill>
                <a:ln w="38100">
                  <a:solidFill>
                    <a:srgbClr val="003366"/>
                  </a:solidFill>
                  <a:miter lim="800000"/>
                  <a:headEnd/>
                  <a:tailEnd/>
                </a:ln>
              </p:spPr>
              <p:txBody>
                <a:bodyPr wrap="none" anchor="ctr"/>
                <a:lstStyle/>
                <a:p>
                  <a:pPr algn="ctr" defTabSz="914400"/>
                  <a:endParaRPr lang="ru-RU" sz="1800">
                    <a:cs typeface="Times New Roman" pitchFamily="18" charset="0"/>
                  </a:endParaRPr>
                </a:p>
              </p:txBody>
            </p:sp>
            <p:sp>
              <p:nvSpPr>
                <p:cNvPr id="42017" name="Freeform 43"/>
                <p:cNvSpPr>
                  <a:spLocks/>
                </p:cNvSpPr>
                <p:nvPr/>
              </p:nvSpPr>
              <p:spPr bwMode="auto">
                <a:xfrm>
                  <a:off x="680" y="2424"/>
                  <a:ext cx="312" cy="972"/>
                </a:xfrm>
                <a:custGeom>
                  <a:avLst/>
                  <a:gdLst>
                    <a:gd name="T0" fmla="*/ 0 w 312"/>
                    <a:gd name="T1" fmla="*/ 972 h 972"/>
                    <a:gd name="T2" fmla="*/ 0 w 312"/>
                    <a:gd name="T3" fmla="*/ 150 h 972"/>
                    <a:gd name="T4" fmla="*/ 84 w 312"/>
                    <a:gd name="T5" fmla="*/ 66 h 972"/>
                    <a:gd name="T6" fmla="*/ 258 w 312"/>
                    <a:gd name="T7" fmla="*/ 66 h 972"/>
                    <a:gd name="T8" fmla="*/ 312 w 312"/>
                    <a:gd name="T9" fmla="*/ 0 h 972"/>
                    <a:gd name="T10" fmla="*/ 0 60000 65536"/>
                    <a:gd name="T11" fmla="*/ 0 60000 65536"/>
                    <a:gd name="T12" fmla="*/ 0 60000 65536"/>
                    <a:gd name="T13" fmla="*/ 0 60000 65536"/>
                    <a:gd name="T14" fmla="*/ 0 60000 65536"/>
                    <a:gd name="T15" fmla="*/ 0 w 312"/>
                    <a:gd name="T16" fmla="*/ 0 h 972"/>
                    <a:gd name="T17" fmla="*/ 312 w 312"/>
                    <a:gd name="T18" fmla="*/ 972 h 972"/>
                  </a:gdLst>
                  <a:ahLst/>
                  <a:cxnLst>
                    <a:cxn ang="T10">
                      <a:pos x="T0" y="T1"/>
                    </a:cxn>
                    <a:cxn ang="T11">
                      <a:pos x="T2" y="T3"/>
                    </a:cxn>
                    <a:cxn ang="T12">
                      <a:pos x="T4" y="T5"/>
                    </a:cxn>
                    <a:cxn ang="T13">
                      <a:pos x="T6" y="T7"/>
                    </a:cxn>
                    <a:cxn ang="T14">
                      <a:pos x="T8" y="T9"/>
                    </a:cxn>
                  </a:cxnLst>
                  <a:rect l="T15" t="T16" r="T17" b="T18"/>
                  <a:pathLst>
                    <a:path w="312" h="972">
                      <a:moveTo>
                        <a:pt x="0" y="972"/>
                      </a:moveTo>
                      <a:lnTo>
                        <a:pt x="0" y="150"/>
                      </a:lnTo>
                      <a:lnTo>
                        <a:pt x="84" y="66"/>
                      </a:lnTo>
                      <a:lnTo>
                        <a:pt x="258" y="66"/>
                      </a:lnTo>
                      <a:lnTo>
                        <a:pt x="312" y="0"/>
                      </a:lnTo>
                    </a:path>
                  </a:pathLst>
                </a:custGeom>
                <a:noFill/>
                <a:ln w="38100">
                  <a:solidFill>
                    <a:srgbClr val="003366"/>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en-CA"/>
                </a:p>
              </p:txBody>
            </p:sp>
          </p:grpSp>
          <p:sp>
            <p:nvSpPr>
              <p:cNvPr id="42006" name="Freeform 47"/>
              <p:cNvSpPr>
                <a:spLocks/>
              </p:cNvSpPr>
              <p:nvPr/>
            </p:nvSpPr>
            <p:spPr bwMode="auto">
              <a:xfrm>
                <a:off x="1108075" y="3952875"/>
                <a:ext cx="1009650" cy="1339850"/>
              </a:xfrm>
              <a:custGeom>
                <a:avLst/>
                <a:gdLst>
                  <a:gd name="T0" fmla="*/ 2147483647 w 636"/>
                  <a:gd name="T1" fmla="*/ 2147483647 h 844"/>
                  <a:gd name="T2" fmla="*/ 2147483647 w 636"/>
                  <a:gd name="T3" fmla="*/ 2147483647 h 844"/>
                  <a:gd name="T4" fmla="*/ 2147483647 w 636"/>
                  <a:gd name="T5" fmla="*/ 2147483647 h 844"/>
                  <a:gd name="T6" fmla="*/ 0 w 636"/>
                  <a:gd name="T7" fmla="*/ 2147483647 h 844"/>
                  <a:gd name="T8" fmla="*/ 0 w 636"/>
                  <a:gd name="T9" fmla="*/ 2147483647 h 844"/>
                  <a:gd name="T10" fmla="*/ 2147483647 w 636"/>
                  <a:gd name="T11" fmla="*/ 2147483647 h 844"/>
                  <a:gd name="T12" fmla="*/ 2147483647 w 636"/>
                  <a:gd name="T13" fmla="*/ 2147483647 h 844"/>
                  <a:gd name="T14" fmla="*/ 2147483647 w 636"/>
                  <a:gd name="T15" fmla="*/ 0 h 844"/>
                  <a:gd name="T16" fmla="*/ 0 60000 65536"/>
                  <a:gd name="T17" fmla="*/ 0 60000 65536"/>
                  <a:gd name="T18" fmla="*/ 0 60000 65536"/>
                  <a:gd name="T19" fmla="*/ 0 60000 65536"/>
                  <a:gd name="T20" fmla="*/ 0 60000 65536"/>
                  <a:gd name="T21" fmla="*/ 0 60000 65536"/>
                  <a:gd name="T22" fmla="*/ 0 60000 65536"/>
                  <a:gd name="T23" fmla="*/ 0 60000 65536"/>
                  <a:gd name="T24" fmla="*/ 0 w 636"/>
                  <a:gd name="T25" fmla="*/ 0 h 844"/>
                  <a:gd name="T26" fmla="*/ 636 w 636"/>
                  <a:gd name="T27" fmla="*/ 844 h 8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6" h="844">
                    <a:moveTo>
                      <a:pt x="636" y="844"/>
                    </a:moveTo>
                    <a:lnTo>
                      <a:pt x="464" y="768"/>
                    </a:lnTo>
                    <a:lnTo>
                      <a:pt x="80" y="768"/>
                    </a:lnTo>
                    <a:lnTo>
                      <a:pt x="0" y="684"/>
                    </a:lnTo>
                    <a:lnTo>
                      <a:pt x="0" y="124"/>
                    </a:lnTo>
                    <a:lnTo>
                      <a:pt x="68" y="64"/>
                    </a:lnTo>
                    <a:lnTo>
                      <a:pt x="368" y="64"/>
                    </a:lnTo>
                    <a:lnTo>
                      <a:pt x="420" y="0"/>
                    </a:lnTo>
                  </a:path>
                </a:pathLst>
              </a:custGeom>
              <a:noFill/>
              <a:ln w="38100">
                <a:solidFill>
                  <a:srgbClr val="0000FF"/>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en-CA"/>
              </a:p>
            </p:txBody>
          </p:sp>
          <p:grpSp>
            <p:nvGrpSpPr>
              <p:cNvPr id="42007" name="Group 54"/>
              <p:cNvGrpSpPr>
                <a:grpSpLocks/>
              </p:cNvGrpSpPr>
              <p:nvPr/>
            </p:nvGrpSpPr>
            <p:grpSpPr bwMode="auto">
              <a:xfrm>
                <a:off x="2792413" y="3513138"/>
                <a:ext cx="98425" cy="80962"/>
                <a:chOff x="1759" y="2213"/>
                <a:chExt cx="62" cy="51"/>
              </a:xfrm>
            </p:grpSpPr>
            <p:sp>
              <p:nvSpPr>
                <p:cNvPr id="42014" name="Line 51"/>
                <p:cNvSpPr>
                  <a:spLocks noChangeShapeType="1"/>
                </p:cNvSpPr>
                <p:nvPr/>
              </p:nvSpPr>
              <p:spPr bwMode="auto">
                <a:xfrm flipV="1">
                  <a:off x="1794" y="2216"/>
                  <a:ext cx="27" cy="48"/>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lstStyle/>
                <a:p>
                  <a:endParaRPr lang="en-CA"/>
                </a:p>
              </p:txBody>
            </p:sp>
            <p:sp>
              <p:nvSpPr>
                <p:cNvPr id="42015" name="Line 53"/>
                <p:cNvSpPr>
                  <a:spLocks noChangeShapeType="1"/>
                </p:cNvSpPr>
                <p:nvPr/>
              </p:nvSpPr>
              <p:spPr bwMode="auto">
                <a:xfrm rot="16200000" flipV="1">
                  <a:off x="1769" y="2203"/>
                  <a:ext cx="27" cy="48"/>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lstStyle/>
                <a:p>
                  <a:endParaRPr lang="en-CA"/>
                </a:p>
              </p:txBody>
            </p:sp>
          </p:grpSp>
          <p:grpSp>
            <p:nvGrpSpPr>
              <p:cNvPr id="42008" name="Group 55"/>
              <p:cNvGrpSpPr>
                <a:grpSpLocks/>
              </p:cNvGrpSpPr>
              <p:nvPr/>
            </p:nvGrpSpPr>
            <p:grpSpPr bwMode="auto">
              <a:xfrm>
                <a:off x="1714500" y="3876675"/>
                <a:ext cx="98425" cy="80963"/>
                <a:chOff x="1759" y="2213"/>
                <a:chExt cx="62" cy="51"/>
              </a:xfrm>
            </p:grpSpPr>
            <p:sp>
              <p:nvSpPr>
                <p:cNvPr id="42012" name="Line 56"/>
                <p:cNvSpPr>
                  <a:spLocks noChangeShapeType="1"/>
                </p:cNvSpPr>
                <p:nvPr/>
              </p:nvSpPr>
              <p:spPr bwMode="auto">
                <a:xfrm flipV="1">
                  <a:off x="1794" y="2216"/>
                  <a:ext cx="27" cy="48"/>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lstStyle/>
                <a:p>
                  <a:endParaRPr lang="en-CA"/>
                </a:p>
              </p:txBody>
            </p:sp>
            <p:sp>
              <p:nvSpPr>
                <p:cNvPr id="42013" name="Line 57"/>
                <p:cNvSpPr>
                  <a:spLocks noChangeShapeType="1"/>
                </p:cNvSpPr>
                <p:nvPr/>
              </p:nvSpPr>
              <p:spPr bwMode="auto">
                <a:xfrm rot="16200000" flipV="1">
                  <a:off x="1769" y="2203"/>
                  <a:ext cx="27" cy="48"/>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lstStyle/>
                <a:p>
                  <a:endParaRPr lang="en-CA"/>
                </a:p>
              </p:txBody>
            </p:sp>
          </p:grpSp>
          <p:grpSp>
            <p:nvGrpSpPr>
              <p:cNvPr id="42009" name="Group 58"/>
              <p:cNvGrpSpPr>
                <a:grpSpLocks/>
              </p:cNvGrpSpPr>
              <p:nvPr/>
            </p:nvGrpSpPr>
            <p:grpSpPr bwMode="auto">
              <a:xfrm>
                <a:off x="1516063" y="3775075"/>
                <a:ext cx="98425" cy="80963"/>
                <a:chOff x="1759" y="2213"/>
                <a:chExt cx="62" cy="51"/>
              </a:xfrm>
            </p:grpSpPr>
            <p:sp>
              <p:nvSpPr>
                <p:cNvPr id="42010" name="Line 59"/>
                <p:cNvSpPr>
                  <a:spLocks noChangeShapeType="1"/>
                </p:cNvSpPr>
                <p:nvPr/>
              </p:nvSpPr>
              <p:spPr bwMode="auto">
                <a:xfrm flipV="1">
                  <a:off x="1794" y="2216"/>
                  <a:ext cx="27" cy="48"/>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lstStyle/>
                <a:p>
                  <a:endParaRPr lang="en-CA"/>
                </a:p>
              </p:txBody>
            </p:sp>
            <p:sp>
              <p:nvSpPr>
                <p:cNvPr id="42011" name="Line 60"/>
                <p:cNvSpPr>
                  <a:spLocks noChangeShapeType="1"/>
                </p:cNvSpPr>
                <p:nvPr/>
              </p:nvSpPr>
              <p:spPr bwMode="auto">
                <a:xfrm rot="16200000" flipV="1">
                  <a:off x="1769" y="2203"/>
                  <a:ext cx="27" cy="48"/>
                </a:xfrm>
                <a:prstGeom prst="line">
                  <a:avLst/>
                </a:prstGeom>
                <a:noFill/>
                <a:ln w="38100">
                  <a:solidFill>
                    <a:srgbClr val="99CC00"/>
                  </a:solidFill>
                  <a:round/>
                  <a:headEnd/>
                  <a:tailEnd/>
                </a:ln>
                <a:extLst>
                  <a:ext uri="{909E8E84-426E-40DD-AFC4-6F175D3DCCD1}">
                    <a14:hiddenFill xmlns:a14="http://schemas.microsoft.com/office/drawing/2010/main">
                      <a:noFill/>
                    </a14:hiddenFill>
                  </a:ext>
                </a:extLst>
              </p:spPr>
              <p:txBody>
                <a:bodyPr wrap="none"/>
                <a:lstStyle/>
                <a:p>
                  <a:endParaRPr lang="en-CA"/>
                </a:p>
              </p:txBody>
            </p:sp>
          </p:grpSp>
        </p:grpSp>
        <p:sp>
          <p:nvSpPr>
            <p:cNvPr id="41991" name="Text Box 12"/>
            <p:cNvSpPr txBox="1">
              <a:spLocks noChangeArrowheads="1"/>
            </p:cNvSpPr>
            <p:nvPr/>
          </p:nvSpPr>
          <p:spPr bwMode="auto">
            <a:xfrm rot="16200000">
              <a:off x="354028" y="5835069"/>
              <a:ext cx="901239" cy="35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defTabSz="914400" eaLnBrk="1" hangingPunct="1"/>
              <a:r>
                <a:rPr lang="en-GB" sz="1800" b="1" dirty="0">
                  <a:solidFill>
                    <a:srgbClr val="3366FF"/>
                  </a:solidFill>
                  <a:cs typeface="Times New Roman" pitchFamily="18" charset="0"/>
                </a:rPr>
                <a:t>e-</a:t>
              </a:r>
              <a:r>
                <a:rPr lang="en-GB" sz="1800" b="1" dirty="0" err="1">
                  <a:solidFill>
                    <a:srgbClr val="3366FF"/>
                  </a:solidFill>
                  <a:cs typeface="Times New Roman" pitchFamily="18" charset="0"/>
                </a:rPr>
                <a:t>linac</a:t>
              </a:r>
              <a:endParaRPr lang="en-GB" sz="1800" b="1" dirty="0">
                <a:solidFill>
                  <a:srgbClr val="3366FF"/>
                </a:solidFill>
                <a:cs typeface="Times New Roman" pitchFamily="18" charset="0"/>
              </a:endParaRPr>
            </a:p>
          </p:txBody>
        </p:sp>
      </p:grpSp>
    </p:spTree>
    <p:custDataLst>
      <p:tags r:id="rId1"/>
    </p:custDataLst>
    <p:extLst>
      <p:ext uri="{BB962C8B-B14F-4D97-AF65-F5344CB8AC3E}">
        <p14:creationId xmlns:p14="http://schemas.microsoft.com/office/powerpoint/2010/main" val="426915824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ARIEL construction and development</a:t>
            </a:r>
            <a:endParaRPr lang="en-US" dirty="0"/>
          </a:p>
        </p:txBody>
      </p:sp>
      <p:sp>
        <p:nvSpPr>
          <p:cNvPr id="8" name="Content Placeholder 7"/>
          <p:cNvSpPr>
            <a:spLocks noGrp="1"/>
          </p:cNvSpPr>
          <p:nvPr>
            <p:ph idx="1"/>
          </p:nvPr>
        </p:nvSpPr>
        <p:spPr>
          <a:xfrm>
            <a:off x="248136" y="3648161"/>
            <a:ext cx="8398977" cy="940635"/>
          </a:xfrm>
        </p:spPr>
        <p:txBody>
          <a:bodyPr>
            <a:normAutofit lnSpcReduction="10000"/>
          </a:bodyPr>
          <a:lstStyle/>
          <a:p>
            <a:pPr>
              <a:lnSpc>
                <a:spcPct val="150000"/>
              </a:lnSpc>
            </a:pPr>
            <a:r>
              <a:rPr lang="en-US" sz="1800" dirty="0" smtClean="0"/>
              <a:t>Demolition began late Oct. 2011 to make way for new ARIEL building</a:t>
            </a:r>
          </a:p>
          <a:p>
            <a:pPr>
              <a:lnSpc>
                <a:spcPct val="150000"/>
              </a:lnSpc>
            </a:pPr>
            <a:r>
              <a:rPr lang="en-US" sz="1800" dirty="0" smtClean="0"/>
              <a:t>Presently developing the technology for the new electron </a:t>
            </a:r>
            <a:r>
              <a:rPr lang="en-US" sz="1800" dirty="0" err="1" smtClean="0"/>
              <a:t>linac</a:t>
            </a:r>
            <a:r>
              <a:rPr lang="en-US" sz="1800" dirty="0" smtClean="0"/>
              <a:t> (e-</a:t>
            </a:r>
            <a:r>
              <a:rPr lang="en-US" sz="1800" dirty="0" err="1" smtClean="0"/>
              <a:t>Linac</a:t>
            </a:r>
            <a:r>
              <a:rPr lang="en-US" sz="1800" dirty="0" smtClean="0"/>
              <a:t>)</a:t>
            </a:r>
            <a:endParaRPr lang="en-US" sz="1800" dirty="0"/>
          </a:p>
        </p:txBody>
      </p:sp>
      <p:sp>
        <p:nvSpPr>
          <p:cNvPr id="11" name="Rectangle 10"/>
          <p:cNvSpPr/>
          <p:nvPr/>
        </p:nvSpPr>
        <p:spPr>
          <a:xfrm>
            <a:off x="1340069" y="6099138"/>
            <a:ext cx="2002221" cy="457200"/>
          </a:xfrm>
          <a:prstGeom prst="rect">
            <a:avLst/>
          </a:prstGeom>
          <a:solidFill>
            <a:schemeClr val="tx2">
              <a:lumMod val="20000"/>
              <a:lumOff val="80000"/>
            </a:schemeClr>
          </a:solidFill>
          <a:ln>
            <a:solidFill>
              <a:schemeClr val="tx2">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2" name="Date Placeholder 11"/>
          <p:cNvSpPr>
            <a:spLocks noGrp="1"/>
          </p:cNvSpPr>
          <p:nvPr>
            <p:ph type="dt" sz="half" idx="10"/>
          </p:nvPr>
        </p:nvSpPr>
        <p:spPr/>
        <p:txBody>
          <a:bodyPr/>
          <a:lstStyle/>
          <a:p>
            <a:pPr>
              <a:defRPr/>
            </a:pPr>
            <a:r>
              <a:rPr lang="en-US" smtClean="0"/>
              <a:t>02/09/2012</a:t>
            </a:r>
            <a:endParaRPr lang="en-US" dirty="0"/>
          </a:p>
        </p:txBody>
      </p:sp>
      <p:sp>
        <p:nvSpPr>
          <p:cNvPr id="13" name="Slide Number Placeholder 12"/>
          <p:cNvSpPr>
            <a:spLocks noGrp="1"/>
          </p:cNvSpPr>
          <p:nvPr>
            <p:ph type="sldNum" sz="quarter" idx="12"/>
          </p:nvPr>
        </p:nvSpPr>
        <p:spPr/>
        <p:txBody>
          <a:bodyPr/>
          <a:lstStyle/>
          <a:p>
            <a:pPr>
              <a:defRPr/>
            </a:pPr>
            <a:fld id="{E351E20E-8B68-41FA-9FF2-BF73270C6D91}" type="slidenum">
              <a:rPr lang="en-US" smtClean="0"/>
              <a:pPr>
                <a:defRPr/>
              </a:pPr>
              <a:t>43</a:t>
            </a:fld>
            <a:endParaRPr lang="en-US"/>
          </a:p>
        </p:txBody>
      </p:sp>
      <p:sp>
        <p:nvSpPr>
          <p:cNvPr id="14" name="Footer Placeholder 13"/>
          <p:cNvSpPr>
            <a:spLocks noGrp="1"/>
          </p:cNvSpPr>
          <p:nvPr>
            <p:ph type="ftr" sz="quarter" idx="11"/>
          </p:nvPr>
        </p:nvSpPr>
        <p:spPr/>
        <p:txBody>
          <a:bodyPr/>
          <a:lstStyle/>
          <a:p>
            <a:r>
              <a:rPr lang="en-CA" smtClean="0"/>
              <a:t>TRIUMF  Nuclear Astrophysics  -  Bad Honnef 2012</a:t>
            </a:r>
            <a:endParaRPr lang="en-US"/>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99" y="4561742"/>
            <a:ext cx="6572250" cy="183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42900" y="5653070"/>
            <a:ext cx="1399742" cy="461665"/>
          </a:xfrm>
          <a:prstGeom prst="rect">
            <a:avLst/>
          </a:prstGeom>
          <a:noFill/>
        </p:spPr>
        <p:txBody>
          <a:bodyPr wrap="none" rtlCol="0">
            <a:spAutoFit/>
          </a:bodyPr>
          <a:lstStyle/>
          <a:p>
            <a:r>
              <a:rPr lang="en-CA" dirty="0" smtClean="0"/>
              <a:t>e-LINAC</a:t>
            </a:r>
            <a:endParaRPr lang="en-CA" dirty="0"/>
          </a:p>
        </p:txBody>
      </p:sp>
      <p:sp>
        <p:nvSpPr>
          <p:cNvPr id="17" name="TextBox 16"/>
          <p:cNvSpPr txBox="1"/>
          <p:nvPr/>
        </p:nvSpPr>
        <p:spPr>
          <a:xfrm>
            <a:off x="6743698" y="4752617"/>
            <a:ext cx="1903415" cy="1323439"/>
          </a:xfrm>
          <a:prstGeom prst="rect">
            <a:avLst/>
          </a:prstGeom>
          <a:solidFill>
            <a:schemeClr val="bg2"/>
          </a:solidFill>
          <a:scene3d>
            <a:camera prst="orthographicFront"/>
            <a:lightRig rig="threePt" dir="t"/>
          </a:scene3d>
          <a:sp3d>
            <a:bevelT/>
          </a:sp3d>
        </p:spPr>
        <p:txBody>
          <a:bodyPr wrap="square" rtlCol="0">
            <a:spAutoFit/>
          </a:bodyPr>
          <a:lstStyle/>
          <a:p>
            <a:r>
              <a:rPr lang="en-CA" sz="1600" dirty="0" smtClean="0"/>
              <a:t>100 kW, 25 MeV</a:t>
            </a:r>
          </a:p>
          <a:p>
            <a:r>
              <a:rPr lang="en-CA" sz="1600" dirty="0" smtClean="0"/>
              <a:t>electrons by </a:t>
            </a:r>
            <a:r>
              <a:rPr lang="en-CA" sz="1600" b="1" dirty="0" smtClean="0">
                <a:solidFill>
                  <a:srgbClr val="0033CC"/>
                </a:solidFill>
              </a:rPr>
              <a:t>2014</a:t>
            </a:r>
          </a:p>
          <a:p>
            <a:endParaRPr lang="en-CA" sz="1600" dirty="0"/>
          </a:p>
          <a:p>
            <a:r>
              <a:rPr lang="en-CA" sz="1600" dirty="0" smtClean="0"/>
              <a:t>500 kW, 50 MeV electrons by </a:t>
            </a:r>
            <a:r>
              <a:rPr lang="en-CA" sz="1600" b="1" dirty="0" smtClean="0">
                <a:solidFill>
                  <a:srgbClr val="0033CC"/>
                </a:solidFill>
              </a:rPr>
              <a:t>2017</a:t>
            </a:r>
            <a:endParaRPr lang="en-CA" sz="1600" b="1" dirty="0">
              <a:solidFill>
                <a:srgbClr val="0033CC"/>
              </a:solidFill>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771" y="1097394"/>
            <a:ext cx="3824675" cy="2562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446" y="1094174"/>
            <a:ext cx="3341531" cy="2506148"/>
          </a:xfrm>
          <a:prstGeom prst="rect">
            <a:avLst/>
          </a:prstGeom>
        </p:spPr>
      </p:pic>
    </p:spTree>
    <p:extLst>
      <p:ext uri="{BB962C8B-B14F-4D97-AF65-F5344CB8AC3E}">
        <p14:creationId xmlns:p14="http://schemas.microsoft.com/office/powerpoint/2010/main" val="301789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6"/>
          <p:cNvGrpSpPr/>
          <p:nvPr/>
        </p:nvGrpSpPr>
        <p:grpSpPr>
          <a:xfrm>
            <a:off x="4137025" y="1004657"/>
            <a:ext cx="4829175" cy="2734166"/>
            <a:chOff x="787400" y="815484"/>
            <a:chExt cx="7656824" cy="4954849"/>
          </a:xfrm>
        </p:grpSpPr>
        <p:pic>
          <p:nvPicPr>
            <p:cNvPr id="19" name="Picture 3"/>
            <p:cNvPicPr>
              <a:picLocks noChangeAspect="1" noChangeArrowheads="1"/>
            </p:cNvPicPr>
            <p:nvPr/>
          </p:nvPicPr>
          <p:blipFill>
            <a:blip r:embed="rId3" cstate="print"/>
            <a:srcRect/>
            <a:stretch>
              <a:fillRect/>
            </a:stretch>
          </p:blipFill>
          <p:spPr bwMode="auto">
            <a:xfrm>
              <a:off x="787400" y="815484"/>
              <a:ext cx="7656824" cy="4954849"/>
            </a:xfrm>
            <a:prstGeom prst="rect">
              <a:avLst/>
            </a:prstGeom>
            <a:noFill/>
            <a:ln w="9525">
              <a:noFill/>
              <a:miter lim="800000"/>
              <a:headEnd/>
              <a:tailEnd/>
            </a:ln>
          </p:spPr>
        </p:pic>
        <p:sp>
          <p:nvSpPr>
            <p:cNvPr id="20" name="Freihandform 19"/>
            <p:cNvSpPr/>
            <p:nvPr/>
          </p:nvSpPr>
          <p:spPr bwMode="auto">
            <a:xfrm>
              <a:off x="2362200" y="1333500"/>
              <a:ext cx="5543550" cy="3232150"/>
            </a:xfrm>
            <a:custGeom>
              <a:avLst/>
              <a:gdLst>
                <a:gd name="connsiteX0" fmla="*/ 0 w 5543550"/>
                <a:gd name="connsiteY0" fmla="*/ 3232150 h 3232150"/>
                <a:gd name="connsiteX1" fmla="*/ 0 w 5543550"/>
                <a:gd name="connsiteY1" fmla="*/ 3130550 h 3232150"/>
                <a:gd name="connsiteX2" fmla="*/ 101600 w 5543550"/>
                <a:gd name="connsiteY2" fmla="*/ 3130550 h 3232150"/>
                <a:gd name="connsiteX3" fmla="*/ 101600 w 5543550"/>
                <a:gd name="connsiteY3" fmla="*/ 3086100 h 3232150"/>
                <a:gd name="connsiteX4" fmla="*/ 184150 w 5543550"/>
                <a:gd name="connsiteY4" fmla="*/ 3079750 h 3232150"/>
                <a:gd name="connsiteX5" fmla="*/ 184150 w 5543550"/>
                <a:gd name="connsiteY5" fmla="*/ 3041650 h 3232150"/>
                <a:gd name="connsiteX6" fmla="*/ 266700 w 5543550"/>
                <a:gd name="connsiteY6" fmla="*/ 3041650 h 3232150"/>
                <a:gd name="connsiteX7" fmla="*/ 266700 w 5543550"/>
                <a:gd name="connsiteY7" fmla="*/ 2959100 h 3232150"/>
                <a:gd name="connsiteX8" fmla="*/ 361950 w 5543550"/>
                <a:gd name="connsiteY8" fmla="*/ 2959100 h 3232150"/>
                <a:gd name="connsiteX9" fmla="*/ 361950 w 5543550"/>
                <a:gd name="connsiteY9" fmla="*/ 2870200 h 3232150"/>
                <a:gd name="connsiteX10" fmla="*/ 444500 w 5543550"/>
                <a:gd name="connsiteY10" fmla="*/ 2876550 h 3232150"/>
                <a:gd name="connsiteX11" fmla="*/ 444500 w 5543550"/>
                <a:gd name="connsiteY11" fmla="*/ 2819400 h 3232150"/>
                <a:gd name="connsiteX12" fmla="*/ 539750 w 5543550"/>
                <a:gd name="connsiteY12" fmla="*/ 2813050 h 3232150"/>
                <a:gd name="connsiteX13" fmla="*/ 539750 w 5543550"/>
                <a:gd name="connsiteY13" fmla="*/ 2774950 h 3232150"/>
                <a:gd name="connsiteX14" fmla="*/ 628650 w 5543550"/>
                <a:gd name="connsiteY14" fmla="*/ 2774950 h 3232150"/>
                <a:gd name="connsiteX15" fmla="*/ 628650 w 5543550"/>
                <a:gd name="connsiteY15" fmla="*/ 2730500 h 3232150"/>
                <a:gd name="connsiteX16" fmla="*/ 717550 w 5543550"/>
                <a:gd name="connsiteY16" fmla="*/ 2730500 h 3232150"/>
                <a:gd name="connsiteX17" fmla="*/ 717550 w 5543550"/>
                <a:gd name="connsiteY17" fmla="*/ 2686050 h 3232150"/>
                <a:gd name="connsiteX18" fmla="*/ 806450 w 5543550"/>
                <a:gd name="connsiteY18" fmla="*/ 2692400 h 3232150"/>
                <a:gd name="connsiteX19" fmla="*/ 806450 w 5543550"/>
                <a:gd name="connsiteY19" fmla="*/ 2647950 h 3232150"/>
                <a:gd name="connsiteX20" fmla="*/ 895350 w 5543550"/>
                <a:gd name="connsiteY20" fmla="*/ 2641600 h 3232150"/>
                <a:gd name="connsiteX21" fmla="*/ 901700 w 5543550"/>
                <a:gd name="connsiteY21" fmla="*/ 2603500 h 3232150"/>
                <a:gd name="connsiteX22" fmla="*/ 1066800 w 5543550"/>
                <a:gd name="connsiteY22" fmla="*/ 2603500 h 3232150"/>
                <a:gd name="connsiteX23" fmla="*/ 1066800 w 5543550"/>
                <a:gd name="connsiteY23" fmla="*/ 2508250 h 3232150"/>
                <a:gd name="connsiteX24" fmla="*/ 1155700 w 5543550"/>
                <a:gd name="connsiteY24" fmla="*/ 2508250 h 3232150"/>
                <a:gd name="connsiteX25" fmla="*/ 1155700 w 5543550"/>
                <a:gd name="connsiteY25" fmla="*/ 2425700 h 3232150"/>
                <a:gd name="connsiteX26" fmla="*/ 1244600 w 5543550"/>
                <a:gd name="connsiteY26" fmla="*/ 2425700 h 3232150"/>
                <a:gd name="connsiteX27" fmla="*/ 1244600 w 5543550"/>
                <a:gd name="connsiteY27" fmla="*/ 2336800 h 3232150"/>
                <a:gd name="connsiteX28" fmla="*/ 1333500 w 5543550"/>
                <a:gd name="connsiteY28" fmla="*/ 2336800 h 3232150"/>
                <a:gd name="connsiteX29" fmla="*/ 1333500 w 5543550"/>
                <a:gd name="connsiteY29" fmla="*/ 2279650 h 3232150"/>
                <a:gd name="connsiteX30" fmla="*/ 1428750 w 5543550"/>
                <a:gd name="connsiteY30" fmla="*/ 2279650 h 3232150"/>
                <a:gd name="connsiteX31" fmla="*/ 1422400 w 5543550"/>
                <a:gd name="connsiteY31" fmla="*/ 2241550 h 3232150"/>
                <a:gd name="connsiteX32" fmla="*/ 1511300 w 5543550"/>
                <a:gd name="connsiteY32" fmla="*/ 2241550 h 3232150"/>
                <a:gd name="connsiteX33" fmla="*/ 1511300 w 5543550"/>
                <a:gd name="connsiteY33" fmla="*/ 2203450 h 3232150"/>
                <a:gd name="connsiteX34" fmla="*/ 1606550 w 5543550"/>
                <a:gd name="connsiteY34" fmla="*/ 2197100 h 3232150"/>
                <a:gd name="connsiteX35" fmla="*/ 1606550 w 5543550"/>
                <a:gd name="connsiteY35" fmla="*/ 2159000 h 3232150"/>
                <a:gd name="connsiteX36" fmla="*/ 1689100 w 5543550"/>
                <a:gd name="connsiteY36" fmla="*/ 2159000 h 3232150"/>
                <a:gd name="connsiteX37" fmla="*/ 1689100 w 5543550"/>
                <a:gd name="connsiteY37" fmla="*/ 2114550 h 3232150"/>
                <a:gd name="connsiteX38" fmla="*/ 1784350 w 5543550"/>
                <a:gd name="connsiteY38" fmla="*/ 2108200 h 3232150"/>
                <a:gd name="connsiteX39" fmla="*/ 1784350 w 5543550"/>
                <a:gd name="connsiteY39" fmla="*/ 2070100 h 3232150"/>
                <a:gd name="connsiteX40" fmla="*/ 1866900 w 5543550"/>
                <a:gd name="connsiteY40" fmla="*/ 2076450 h 3232150"/>
                <a:gd name="connsiteX41" fmla="*/ 1866900 w 5543550"/>
                <a:gd name="connsiteY41" fmla="*/ 2025650 h 3232150"/>
                <a:gd name="connsiteX42" fmla="*/ 1949450 w 5543550"/>
                <a:gd name="connsiteY42" fmla="*/ 2025650 h 3232150"/>
                <a:gd name="connsiteX43" fmla="*/ 1962150 w 5543550"/>
                <a:gd name="connsiteY43" fmla="*/ 1981200 h 3232150"/>
                <a:gd name="connsiteX44" fmla="*/ 2051050 w 5543550"/>
                <a:gd name="connsiteY44" fmla="*/ 1974850 h 3232150"/>
                <a:gd name="connsiteX45" fmla="*/ 2044700 w 5543550"/>
                <a:gd name="connsiteY45" fmla="*/ 1943100 h 3232150"/>
                <a:gd name="connsiteX46" fmla="*/ 2139950 w 5543550"/>
                <a:gd name="connsiteY46" fmla="*/ 1943100 h 3232150"/>
                <a:gd name="connsiteX47" fmla="*/ 2146300 w 5543550"/>
                <a:gd name="connsiteY47" fmla="*/ 1892300 h 3232150"/>
                <a:gd name="connsiteX48" fmla="*/ 2406650 w 5543550"/>
                <a:gd name="connsiteY48" fmla="*/ 1885950 h 3232150"/>
                <a:gd name="connsiteX49" fmla="*/ 2406650 w 5543550"/>
                <a:gd name="connsiteY49" fmla="*/ 1841500 h 3232150"/>
                <a:gd name="connsiteX50" fmla="*/ 2489200 w 5543550"/>
                <a:gd name="connsiteY50" fmla="*/ 1841500 h 3232150"/>
                <a:gd name="connsiteX51" fmla="*/ 2489200 w 5543550"/>
                <a:gd name="connsiteY51" fmla="*/ 1797050 h 3232150"/>
                <a:gd name="connsiteX52" fmla="*/ 2584450 w 5543550"/>
                <a:gd name="connsiteY52" fmla="*/ 1797050 h 3232150"/>
                <a:gd name="connsiteX53" fmla="*/ 2584450 w 5543550"/>
                <a:gd name="connsiteY53" fmla="*/ 1536700 h 3232150"/>
                <a:gd name="connsiteX54" fmla="*/ 2686050 w 5543550"/>
                <a:gd name="connsiteY54" fmla="*/ 1524000 h 3232150"/>
                <a:gd name="connsiteX55" fmla="*/ 2686050 w 5543550"/>
                <a:gd name="connsiteY55" fmla="*/ 1441450 h 3232150"/>
                <a:gd name="connsiteX56" fmla="*/ 2933700 w 5543550"/>
                <a:gd name="connsiteY56" fmla="*/ 1428750 h 3232150"/>
                <a:gd name="connsiteX57" fmla="*/ 2933700 w 5543550"/>
                <a:gd name="connsiteY57" fmla="*/ 1397000 h 3232150"/>
                <a:gd name="connsiteX58" fmla="*/ 3022600 w 5543550"/>
                <a:gd name="connsiteY58" fmla="*/ 1390650 h 3232150"/>
                <a:gd name="connsiteX59" fmla="*/ 3028950 w 5543550"/>
                <a:gd name="connsiteY59" fmla="*/ 1352550 h 3232150"/>
                <a:gd name="connsiteX60" fmla="*/ 3111500 w 5543550"/>
                <a:gd name="connsiteY60" fmla="*/ 1358900 h 3232150"/>
                <a:gd name="connsiteX61" fmla="*/ 3111500 w 5543550"/>
                <a:gd name="connsiteY61" fmla="*/ 1314450 h 3232150"/>
                <a:gd name="connsiteX62" fmla="*/ 3206750 w 5543550"/>
                <a:gd name="connsiteY62" fmla="*/ 1314450 h 3232150"/>
                <a:gd name="connsiteX63" fmla="*/ 3206750 w 5543550"/>
                <a:gd name="connsiteY63" fmla="*/ 1257300 h 3232150"/>
                <a:gd name="connsiteX64" fmla="*/ 3295650 w 5543550"/>
                <a:gd name="connsiteY64" fmla="*/ 1263650 h 3232150"/>
                <a:gd name="connsiteX65" fmla="*/ 3295650 w 5543550"/>
                <a:gd name="connsiteY65" fmla="*/ 1219200 h 3232150"/>
                <a:gd name="connsiteX66" fmla="*/ 3384550 w 5543550"/>
                <a:gd name="connsiteY66" fmla="*/ 1212850 h 3232150"/>
                <a:gd name="connsiteX67" fmla="*/ 3384550 w 5543550"/>
                <a:gd name="connsiteY67" fmla="*/ 1168400 h 3232150"/>
                <a:gd name="connsiteX68" fmla="*/ 3473450 w 5543550"/>
                <a:gd name="connsiteY68" fmla="*/ 1168400 h 3232150"/>
                <a:gd name="connsiteX69" fmla="*/ 3473450 w 5543550"/>
                <a:gd name="connsiteY69" fmla="*/ 1079500 h 3232150"/>
                <a:gd name="connsiteX70" fmla="*/ 3556000 w 5543550"/>
                <a:gd name="connsiteY70" fmla="*/ 1079500 h 3232150"/>
                <a:gd name="connsiteX71" fmla="*/ 3562350 w 5543550"/>
                <a:gd name="connsiteY71" fmla="*/ 1041400 h 3232150"/>
                <a:gd name="connsiteX72" fmla="*/ 3644900 w 5543550"/>
                <a:gd name="connsiteY72" fmla="*/ 1041400 h 3232150"/>
                <a:gd name="connsiteX73" fmla="*/ 3657600 w 5543550"/>
                <a:gd name="connsiteY73" fmla="*/ 996950 h 3232150"/>
                <a:gd name="connsiteX74" fmla="*/ 3733800 w 5543550"/>
                <a:gd name="connsiteY74" fmla="*/ 990600 h 3232150"/>
                <a:gd name="connsiteX75" fmla="*/ 3733800 w 5543550"/>
                <a:gd name="connsiteY75" fmla="*/ 952500 h 3232150"/>
                <a:gd name="connsiteX76" fmla="*/ 3822700 w 5543550"/>
                <a:gd name="connsiteY76" fmla="*/ 952500 h 3232150"/>
                <a:gd name="connsiteX77" fmla="*/ 3829050 w 5543550"/>
                <a:gd name="connsiteY77" fmla="*/ 908050 h 3232150"/>
                <a:gd name="connsiteX78" fmla="*/ 3917950 w 5543550"/>
                <a:gd name="connsiteY78" fmla="*/ 901700 h 3232150"/>
                <a:gd name="connsiteX79" fmla="*/ 3917950 w 5543550"/>
                <a:gd name="connsiteY79" fmla="*/ 863600 h 3232150"/>
                <a:gd name="connsiteX80" fmla="*/ 3994150 w 5543550"/>
                <a:gd name="connsiteY80" fmla="*/ 863600 h 3232150"/>
                <a:gd name="connsiteX81" fmla="*/ 4000500 w 5543550"/>
                <a:gd name="connsiteY81" fmla="*/ 812800 h 3232150"/>
                <a:gd name="connsiteX82" fmla="*/ 4191000 w 5543550"/>
                <a:gd name="connsiteY82" fmla="*/ 812800 h 3232150"/>
                <a:gd name="connsiteX83" fmla="*/ 4191000 w 5543550"/>
                <a:gd name="connsiteY83" fmla="*/ 781050 h 3232150"/>
                <a:gd name="connsiteX84" fmla="*/ 4451350 w 5543550"/>
                <a:gd name="connsiteY84" fmla="*/ 768350 h 3232150"/>
                <a:gd name="connsiteX85" fmla="*/ 4451350 w 5543550"/>
                <a:gd name="connsiteY85" fmla="*/ 679450 h 3232150"/>
                <a:gd name="connsiteX86" fmla="*/ 4527550 w 5543550"/>
                <a:gd name="connsiteY86" fmla="*/ 679450 h 3232150"/>
                <a:gd name="connsiteX87" fmla="*/ 4546600 w 5543550"/>
                <a:gd name="connsiteY87" fmla="*/ 374650 h 3232150"/>
                <a:gd name="connsiteX88" fmla="*/ 4635500 w 5543550"/>
                <a:gd name="connsiteY88" fmla="*/ 368300 h 3232150"/>
                <a:gd name="connsiteX89" fmla="*/ 4635500 w 5543550"/>
                <a:gd name="connsiteY89" fmla="*/ 330200 h 3232150"/>
                <a:gd name="connsiteX90" fmla="*/ 4718050 w 5543550"/>
                <a:gd name="connsiteY90" fmla="*/ 330200 h 3232150"/>
                <a:gd name="connsiteX91" fmla="*/ 4718050 w 5543550"/>
                <a:gd name="connsiteY91" fmla="*/ 285750 h 3232150"/>
                <a:gd name="connsiteX92" fmla="*/ 4800600 w 5543550"/>
                <a:gd name="connsiteY92" fmla="*/ 285750 h 3232150"/>
                <a:gd name="connsiteX93" fmla="*/ 4800600 w 5543550"/>
                <a:gd name="connsiteY93" fmla="*/ 285750 h 3232150"/>
                <a:gd name="connsiteX94" fmla="*/ 4813300 w 5543550"/>
                <a:gd name="connsiteY94" fmla="*/ 228600 h 3232150"/>
                <a:gd name="connsiteX95" fmla="*/ 4883150 w 5543550"/>
                <a:gd name="connsiteY95" fmla="*/ 234950 h 3232150"/>
                <a:gd name="connsiteX96" fmla="*/ 4883150 w 5543550"/>
                <a:gd name="connsiteY96" fmla="*/ 184150 h 3232150"/>
                <a:gd name="connsiteX97" fmla="*/ 4965700 w 5543550"/>
                <a:gd name="connsiteY97" fmla="*/ 184150 h 3232150"/>
                <a:gd name="connsiteX98" fmla="*/ 4965700 w 5543550"/>
                <a:gd name="connsiteY98" fmla="*/ 152400 h 3232150"/>
                <a:gd name="connsiteX99" fmla="*/ 5073650 w 5543550"/>
                <a:gd name="connsiteY99" fmla="*/ 152400 h 3232150"/>
                <a:gd name="connsiteX100" fmla="*/ 5080000 w 5543550"/>
                <a:gd name="connsiteY100" fmla="*/ 107950 h 3232150"/>
                <a:gd name="connsiteX101" fmla="*/ 5327650 w 5543550"/>
                <a:gd name="connsiteY101" fmla="*/ 101600 h 3232150"/>
                <a:gd name="connsiteX102" fmla="*/ 5327650 w 5543550"/>
                <a:gd name="connsiteY102" fmla="*/ 101600 h 3232150"/>
                <a:gd name="connsiteX103" fmla="*/ 5340350 w 5543550"/>
                <a:gd name="connsiteY103" fmla="*/ 50800 h 3232150"/>
                <a:gd name="connsiteX104" fmla="*/ 5429250 w 5543550"/>
                <a:gd name="connsiteY104" fmla="*/ 50800 h 3232150"/>
                <a:gd name="connsiteX105" fmla="*/ 5429250 w 5543550"/>
                <a:gd name="connsiteY105" fmla="*/ 50800 h 3232150"/>
                <a:gd name="connsiteX106" fmla="*/ 5429250 w 5543550"/>
                <a:gd name="connsiteY106" fmla="*/ 0 h 3232150"/>
                <a:gd name="connsiteX107" fmla="*/ 5530850 w 5543550"/>
                <a:gd name="connsiteY107" fmla="*/ 0 h 3232150"/>
                <a:gd name="connsiteX108" fmla="*/ 5543550 w 5543550"/>
                <a:gd name="connsiteY108" fmla="*/ 520700 h 3232150"/>
                <a:gd name="connsiteX109" fmla="*/ 5486400 w 5543550"/>
                <a:gd name="connsiteY109" fmla="*/ 527050 h 3232150"/>
                <a:gd name="connsiteX110" fmla="*/ 5492750 w 5543550"/>
                <a:gd name="connsiteY110" fmla="*/ 603250 h 3232150"/>
                <a:gd name="connsiteX111" fmla="*/ 5264150 w 5543550"/>
                <a:gd name="connsiteY111" fmla="*/ 603250 h 3232150"/>
                <a:gd name="connsiteX112" fmla="*/ 5264150 w 5543550"/>
                <a:gd name="connsiteY112" fmla="*/ 647700 h 3232150"/>
                <a:gd name="connsiteX113" fmla="*/ 5175250 w 5543550"/>
                <a:gd name="connsiteY113" fmla="*/ 654050 h 3232150"/>
                <a:gd name="connsiteX114" fmla="*/ 5175250 w 5543550"/>
                <a:gd name="connsiteY114" fmla="*/ 692150 h 3232150"/>
                <a:gd name="connsiteX115" fmla="*/ 4857750 w 5543550"/>
                <a:gd name="connsiteY115" fmla="*/ 692150 h 3232150"/>
                <a:gd name="connsiteX116" fmla="*/ 4857750 w 5543550"/>
                <a:gd name="connsiteY116" fmla="*/ 736600 h 3232150"/>
                <a:gd name="connsiteX117" fmla="*/ 4768850 w 5543550"/>
                <a:gd name="connsiteY117" fmla="*/ 730250 h 3232150"/>
                <a:gd name="connsiteX118" fmla="*/ 4775200 w 5543550"/>
                <a:gd name="connsiteY118" fmla="*/ 831850 h 3232150"/>
                <a:gd name="connsiteX119" fmla="*/ 4686300 w 5543550"/>
                <a:gd name="connsiteY119" fmla="*/ 825500 h 3232150"/>
                <a:gd name="connsiteX120" fmla="*/ 4686300 w 5543550"/>
                <a:gd name="connsiteY120" fmla="*/ 1092200 h 3232150"/>
                <a:gd name="connsiteX121" fmla="*/ 4591050 w 5543550"/>
                <a:gd name="connsiteY121" fmla="*/ 1104900 h 3232150"/>
                <a:gd name="connsiteX122" fmla="*/ 4591050 w 5543550"/>
                <a:gd name="connsiteY122" fmla="*/ 1181100 h 3232150"/>
                <a:gd name="connsiteX123" fmla="*/ 4152900 w 5543550"/>
                <a:gd name="connsiteY123" fmla="*/ 1181100 h 3232150"/>
                <a:gd name="connsiteX124" fmla="*/ 4152900 w 5543550"/>
                <a:gd name="connsiteY124" fmla="*/ 1231900 h 3232150"/>
                <a:gd name="connsiteX125" fmla="*/ 4057650 w 5543550"/>
                <a:gd name="connsiteY125" fmla="*/ 1231900 h 3232150"/>
                <a:gd name="connsiteX126" fmla="*/ 4057650 w 5543550"/>
                <a:gd name="connsiteY126" fmla="*/ 1276350 h 3232150"/>
                <a:gd name="connsiteX127" fmla="*/ 3879850 w 5543550"/>
                <a:gd name="connsiteY127" fmla="*/ 1270000 h 3232150"/>
                <a:gd name="connsiteX128" fmla="*/ 3879850 w 5543550"/>
                <a:gd name="connsiteY128" fmla="*/ 1365250 h 3232150"/>
                <a:gd name="connsiteX129" fmla="*/ 3797300 w 5543550"/>
                <a:gd name="connsiteY129" fmla="*/ 1365250 h 3232150"/>
                <a:gd name="connsiteX130" fmla="*/ 3797300 w 5543550"/>
                <a:gd name="connsiteY130" fmla="*/ 1409700 h 3232150"/>
                <a:gd name="connsiteX131" fmla="*/ 3702050 w 5543550"/>
                <a:gd name="connsiteY131" fmla="*/ 1409700 h 3232150"/>
                <a:gd name="connsiteX132" fmla="*/ 3702050 w 5543550"/>
                <a:gd name="connsiteY132" fmla="*/ 1454150 h 3232150"/>
                <a:gd name="connsiteX133" fmla="*/ 3619500 w 5543550"/>
                <a:gd name="connsiteY133" fmla="*/ 1454150 h 3232150"/>
                <a:gd name="connsiteX134" fmla="*/ 3619500 w 5543550"/>
                <a:gd name="connsiteY134" fmla="*/ 1492250 h 3232150"/>
                <a:gd name="connsiteX135" fmla="*/ 3530600 w 5543550"/>
                <a:gd name="connsiteY135" fmla="*/ 1492250 h 3232150"/>
                <a:gd name="connsiteX136" fmla="*/ 3530600 w 5543550"/>
                <a:gd name="connsiteY136" fmla="*/ 1536700 h 3232150"/>
                <a:gd name="connsiteX137" fmla="*/ 3441700 w 5543550"/>
                <a:gd name="connsiteY137" fmla="*/ 1549400 h 3232150"/>
                <a:gd name="connsiteX138" fmla="*/ 3441700 w 5543550"/>
                <a:gd name="connsiteY138" fmla="*/ 1581150 h 3232150"/>
                <a:gd name="connsiteX139" fmla="*/ 3181350 w 5543550"/>
                <a:gd name="connsiteY139" fmla="*/ 1581150 h 3232150"/>
                <a:gd name="connsiteX140" fmla="*/ 3181350 w 5543550"/>
                <a:gd name="connsiteY140" fmla="*/ 1619250 h 3232150"/>
                <a:gd name="connsiteX141" fmla="*/ 3124200 w 5543550"/>
                <a:gd name="connsiteY141" fmla="*/ 1619250 h 3232150"/>
                <a:gd name="connsiteX142" fmla="*/ 3130550 w 5543550"/>
                <a:gd name="connsiteY142" fmla="*/ 1714500 h 3232150"/>
                <a:gd name="connsiteX143" fmla="*/ 2908300 w 5543550"/>
                <a:gd name="connsiteY143" fmla="*/ 1708150 h 3232150"/>
                <a:gd name="connsiteX144" fmla="*/ 2901950 w 5543550"/>
                <a:gd name="connsiteY144" fmla="*/ 1758950 h 3232150"/>
                <a:gd name="connsiteX145" fmla="*/ 2819400 w 5543550"/>
                <a:gd name="connsiteY145" fmla="*/ 1758950 h 3232150"/>
                <a:gd name="connsiteX146" fmla="*/ 2819400 w 5543550"/>
                <a:gd name="connsiteY146" fmla="*/ 1847850 h 3232150"/>
                <a:gd name="connsiteX147" fmla="*/ 2724150 w 5543550"/>
                <a:gd name="connsiteY147" fmla="*/ 1847850 h 3232150"/>
                <a:gd name="connsiteX148" fmla="*/ 2724150 w 5543550"/>
                <a:gd name="connsiteY148" fmla="*/ 2089150 h 3232150"/>
                <a:gd name="connsiteX149" fmla="*/ 2641600 w 5543550"/>
                <a:gd name="connsiteY149" fmla="*/ 2082800 h 3232150"/>
                <a:gd name="connsiteX150" fmla="*/ 2641600 w 5543550"/>
                <a:gd name="connsiteY150" fmla="*/ 2127250 h 3232150"/>
                <a:gd name="connsiteX151" fmla="*/ 2552700 w 5543550"/>
                <a:gd name="connsiteY151" fmla="*/ 2120900 h 3232150"/>
                <a:gd name="connsiteX152" fmla="*/ 2552700 w 5543550"/>
                <a:gd name="connsiteY152" fmla="*/ 2165350 h 3232150"/>
                <a:gd name="connsiteX153" fmla="*/ 2286000 w 5543550"/>
                <a:gd name="connsiteY153" fmla="*/ 2171700 h 3232150"/>
                <a:gd name="connsiteX154" fmla="*/ 2286000 w 5543550"/>
                <a:gd name="connsiteY154" fmla="*/ 2209800 h 3232150"/>
                <a:gd name="connsiteX155" fmla="*/ 2190750 w 5543550"/>
                <a:gd name="connsiteY155" fmla="*/ 2209800 h 3232150"/>
                <a:gd name="connsiteX156" fmla="*/ 2190750 w 5543550"/>
                <a:gd name="connsiteY156" fmla="*/ 2254250 h 3232150"/>
                <a:gd name="connsiteX157" fmla="*/ 2101850 w 5543550"/>
                <a:gd name="connsiteY157" fmla="*/ 2254250 h 3232150"/>
                <a:gd name="connsiteX158" fmla="*/ 2095500 w 5543550"/>
                <a:gd name="connsiteY158" fmla="*/ 2298700 h 3232150"/>
                <a:gd name="connsiteX159" fmla="*/ 1930400 w 5543550"/>
                <a:gd name="connsiteY159" fmla="*/ 2298700 h 3232150"/>
                <a:gd name="connsiteX160" fmla="*/ 1930400 w 5543550"/>
                <a:gd name="connsiteY160" fmla="*/ 2343150 h 3232150"/>
                <a:gd name="connsiteX161" fmla="*/ 1835150 w 5543550"/>
                <a:gd name="connsiteY161" fmla="*/ 2343150 h 3232150"/>
                <a:gd name="connsiteX162" fmla="*/ 1841500 w 5543550"/>
                <a:gd name="connsiteY162" fmla="*/ 2387600 h 3232150"/>
                <a:gd name="connsiteX163" fmla="*/ 1752600 w 5543550"/>
                <a:gd name="connsiteY163" fmla="*/ 2387600 h 3232150"/>
                <a:gd name="connsiteX164" fmla="*/ 1752600 w 5543550"/>
                <a:gd name="connsiteY164" fmla="*/ 2438400 h 3232150"/>
                <a:gd name="connsiteX165" fmla="*/ 1663700 w 5543550"/>
                <a:gd name="connsiteY165" fmla="*/ 2438400 h 3232150"/>
                <a:gd name="connsiteX166" fmla="*/ 1663700 w 5543550"/>
                <a:gd name="connsiteY166" fmla="*/ 2482850 h 3232150"/>
                <a:gd name="connsiteX167" fmla="*/ 1574800 w 5543550"/>
                <a:gd name="connsiteY167" fmla="*/ 2482850 h 3232150"/>
                <a:gd name="connsiteX168" fmla="*/ 1574800 w 5543550"/>
                <a:gd name="connsiteY168" fmla="*/ 2559050 h 3232150"/>
                <a:gd name="connsiteX169" fmla="*/ 1390650 w 5543550"/>
                <a:gd name="connsiteY169" fmla="*/ 2571750 h 3232150"/>
                <a:gd name="connsiteX170" fmla="*/ 1390650 w 5543550"/>
                <a:gd name="connsiteY170" fmla="*/ 2647950 h 3232150"/>
                <a:gd name="connsiteX171" fmla="*/ 1301750 w 5543550"/>
                <a:gd name="connsiteY171" fmla="*/ 2654300 h 3232150"/>
                <a:gd name="connsiteX172" fmla="*/ 1295400 w 5543550"/>
                <a:gd name="connsiteY172" fmla="*/ 2705100 h 3232150"/>
                <a:gd name="connsiteX173" fmla="*/ 1212850 w 5543550"/>
                <a:gd name="connsiteY173" fmla="*/ 2698750 h 3232150"/>
                <a:gd name="connsiteX174" fmla="*/ 1212850 w 5543550"/>
                <a:gd name="connsiteY174" fmla="*/ 2794000 h 3232150"/>
                <a:gd name="connsiteX175" fmla="*/ 1123950 w 5543550"/>
                <a:gd name="connsiteY175" fmla="*/ 2794000 h 3232150"/>
                <a:gd name="connsiteX176" fmla="*/ 1123950 w 5543550"/>
                <a:gd name="connsiteY176" fmla="*/ 2794000 h 3232150"/>
                <a:gd name="connsiteX177" fmla="*/ 1117600 w 5543550"/>
                <a:gd name="connsiteY177" fmla="*/ 2838450 h 3232150"/>
                <a:gd name="connsiteX178" fmla="*/ 1041400 w 5543550"/>
                <a:gd name="connsiteY178" fmla="*/ 2832100 h 3232150"/>
                <a:gd name="connsiteX179" fmla="*/ 1035050 w 5543550"/>
                <a:gd name="connsiteY179" fmla="*/ 2870200 h 3232150"/>
                <a:gd name="connsiteX180" fmla="*/ 863600 w 5543550"/>
                <a:gd name="connsiteY180" fmla="*/ 2870200 h 3232150"/>
                <a:gd name="connsiteX181" fmla="*/ 863600 w 5543550"/>
                <a:gd name="connsiteY181" fmla="*/ 2908300 h 3232150"/>
                <a:gd name="connsiteX182" fmla="*/ 774700 w 5543550"/>
                <a:gd name="connsiteY182" fmla="*/ 2908300 h 3232150"/>
                <a:gd name="connsiteX183" fmla="*/ 768350 w 5543550"/>
                <a:gd name="connsiteY183" fmla="*/ 2959100 h 3232150"/>
                <a:gd name="connsiteX184" fmla="*/ 596900 w 5543550"/>
                <a:gd name="connsiteY184" fmla="*/ 2959100 h 3232150"/>
                <a:gd name="connsiteX185" fmla="*/ 584200 w 5543550"/>
                <a:gd name="connsiteY185" fmla="*/ 3054350 h 3232150"/>
                <a:gd name="connsiteX186" fmla="*/ 501650 w 5543550"/>
                <a:gd name="connsiteY186" fmla="*/ 3054350 h 3232150"/>
                <a:gd name="connsiteX187" fmla="*/ 501650 w 5543550"/>
                <a:gd name="connsiteY187" fmla="*/ 3149600 h 3232150"/>
                <a:gd name="connsiteX188" fmla="*/ 406400 w 5543550"/>
                <a:gd name="connsiteY188" fmla="*/ 3149600 h 3232150"/>
                <a:gd name="connsiteX189" fmla="*/ 406400 w 5543550"/>
                <a:gd name="connsiteY189" fmla="*/ 3187700 h 3232150"/>
                <a:gd name="connsiteX190" fmla="*/ 311150 w 5543550"/>
                <a:gd name="connsiteY190" fmla="*/ 3187700 h 3232150"/>
                <a:gd name="connsiteX191" fmla="*/ 311150 w 5543550"/>
                <a:gd name="connsiteY191" fmla="*/ 3225800 h 3232150"/>
                <a:gd name="connsiteX192" fmla="*/ 0 w 5543550"/>
                <a:gd name="connsiteY192" fmla="*/ 3232150 h 323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543550" h="3232150">
                  <a:moveTo>
                    <a:pt x="0" y="3232150"/>
                  </a:moveTo>
                  <a:lnTo>
                    <a:pt x="0" y="3130550"/>
                  </a:lnTo>
                  <a:lnTo>
                    <a:pt x="101600" y="3130550"/>
                  </a:lnTo>
                  <a:lnTo>
                    <a:pt x="101600" y="3086100"/>
                  </a:lnTo>
                  <a:lnTo>
                    <a:pt x="184150" y="3079750"/>
                  </a:lnTo>
                  <a:lnTo>
                    <a:pt x="184150" y="3041650"/>
                  </a:lnTo>
                  <a:lnTo>
                    <a:pt x="266700" y="3041650"/>
                  </a:lnTo>
                  <a:lnTo>
                    <a:pt x="266700" y="2959100"/>
                  </a:lnTo>
                  <a:lnTo>
                    <a:pt x="361950" y="2959100"/>
                  </a:lnTo>
                  <a:lnTo>
                    <a:pt x="361950" y="2870200"/>
                  </a:lnTo>
                  <a:lnTo>
                    <a:pt x="444500" y="2876550"/>
                  </a:lnTo>
                  <a:lnTo>
                    <a:pt x="444500" y="2819400"/>
                  </a:lnTo>
                  <a:lnTo>
                    <a:pt x="539750" y="2813050"/>
                  </a:lnTo>
                  <a:lnTo>
                    <a:pt x="539750" y="2774950"/>
                  </a:lnTo>
                  <a:lnTo>
                    <a:pt x="628650" y="2774950"/>
                  </a:lnTo>
                  <a:lnTo>
                    <a:pt x="628650" y="2730500"/>
                  </a:lnTo>
                  <a:lnTo>
                    <a:pt x="717550" y="2730500"/>
                  </a:lnTo>
                  <a:lnTo>
                    <a:pt x="717550" y="2686050"/>
                  </a:lnTo>
                  <a:lnTo>
                    <a:pt x="806450" y="2692400"/>
                  </a:lnTo>
                  <a:lnTo>
                    <a:pt x="806450" y="2647950"/>
                  </a:lnTo>
                  <a:lnTo>
                    <a:pt x="895350" y="2641600"/>
                  </a:lnTo>
                  <a:lnTo>
                    <a:pt x="901700" y="2603500"/>
                  </a:lnTo>
                  <a:lnTo>
                    <a:pt x="1066800" y="2603500"/>
                  </a:lnTo>
                  <a:lnTo>
                    <a:pt x="1066800" y="2508250"/>
                  </a:lnTo>
                  <a:lnTo>
                    <a:pt x="1155700" y="2508250"/>
                  </a:lnTo>
                  <a:lnTo>
                    <a:pt x="1155700" y="2425700"/>
                  </a:lnTo>
                  <a:lnTo>
                    <a:pt x="1244600" y="2425700"/>
                  </a:lnTo>
                  <a:lnTo>
                    <a:pt x="1244600" y="2336800"/>
                  </a:lnTo>
                  <a:lnTo>
                    <a:pt x="1333500" y="2336800"/>
                  </a:lnTo>
                  <a:lnTo>
                    <a:pt x="1333500" y="2279650"/>
                  </a:lnTo>
                  <a:lnTo>
                    <a:pt x="1428750" y="2279650"/>
                  </a:lnTo>
                  <a:lnTo>
                    <a:pt x="1422400" y="2241550"/>
                  </a:lnTo>
                  <a:lnTo>
                    <a:pt x="1511300" y="2241550"/>
                  </a:lnTo>
                  <a:lnTo>
                    <a:pt x="1511300" y="2203450"/>
                  </a:lnTo>
                  <a:lnTo>
                    <a:pt x="1606550" y="2197100"/>
                  </a:lnTo>
                  <a:lnTo>
                    <a:pt x="1606550" y="2159000"/>
                  </a:lnTo>
                  <a:lnTo>
                    <a:pt x="1689100" y="2159000"/>
                  </a:lnTo>
                  <a:lnTo>
                    <a:pt x="1689100" y="2114550"/>
                  </a:lnTo>
                  <a:lnTo>
                    <a:pt x="1784350" y="2108200"/>
                  </a:lnTo>
                  <a:lnTo>
                    <a:pt x="1784350" y="2070100"/>
                  </a:lnTo>
                  <a:lnTo>
                    <a:pt x="1866900" y="2076450"/>
                  </a:lnTo>
                  <a:lnTo>
                    <a:pt x="1866900" y="2025650"/>
                  </a:lnTo>
                  <a:lnTo>
                    <a:pt x="1949450" y="2025650"/>
                  </a:lnTo>
                  <a:lnTo>
                    <a:pt x="1962150" y="1981200"/>
                  </a:lnTo>
                  <a:lnTo>
                    <a:pt x="2051050" y="1974850"/>
                  </a:lnTo>
                  <a:lnTo>
                    <a:pt x="2044700" y="1943100"/>
                  </a:lnTo>
                  <a:lnTo>
                    <a:pt x="2139950" y="1943100"/>
                  </a:lnTo>
                  <a:lnTo>
                    <a:pt x="2146300" y="1892300"/>
                  </a:lnTo>
                  <a:lnTo>
                    <a:pt x="2406650" y="1885950"/>
                  </a:lnTo>
                  <a:lnTo>
                    <a:pt x="2406650" y="1841500"/>
                  </a:lnTo>
                  <a:lnTo>
                    <a:pt x="2489200" y="1841500"/>
                  </a:lnTo>
                  <a:lnTo>
                    <a:pt x="2489200" y="1797050"/>
                  </a:lnTo>
                  <a:lnTo>
                    <a:pt x="2584450" y="1797050"/>
                  </a:lnTo>
                  <a:lnTo>
                    <a:pt x="2584450" y="1536700"/>
                  </a:lnTo>
                  <a:lnTo>
                    <a:pt x="2686050" y="1524000"/>
                  </a:lnTo>
                  <a:lnTo>
                    <a:pt x="2686050" y="1441450"/>
                  </a:lnTo>
                  <a:lnTo>
                    <a:pt x="2933700" y="1428750"/>
                  </a:lnTo>
                  <a:lnTo>
                    <a:pt x="2933700" y="1397000"/>
                  </a:lnTo>
                  <a:lnTo>
                    <a:pt x="3022600" y="1390650"/>
                  </a:lnTo>
                  <a:lnTo>
                    <a:pt x="3028950" y="1352550"/>
                  </a:lnTo>
                  <a:lnTo>
                    <a:pt x="3111500" y="1358900"/>
                  </a:lnTo>
                  <a:lnTo>
                    <a:pt x="3111500" y="1314450"/>
                  </a:lnTo>
                  <a:lnTo>
                    <a:pt x="3206750" y="1314450"/>
                  </a:lnTo>
                  <a:lnTo>
                    <a:pt x="3206750" y="1257300"/>
                  </a:lnTo>
                  <a:lnTo>
                    <a:pt x="3295650" y="1263650"/>
                  </a:lnTo>
                  <a:lnTo>
                    <a:pt x="3295650" y="1219200"/>
                  </a:lnTo>
                  <a:lnTo>
                    <a:pt x="3384550" y="1212850"/>
                  </a:lnTo>
                  <a:lnTo>
                    <a:pt x="3384550" y="1168400"/>
                  </a:lnTo>
                  <a:lnTo>
                    <a:pt x="3473450" y="1168400"/>
                  </a:lnTo>
                  <a:lnTo>
                    <a:pt x="3473450" y="1079500"/>
                  </a:lnTo>
                  <a:lnTo>
                    <a:pt x="3556000" y="1079500"/>
                  </a:lnTo>
                  <a:lnTo>
                    <a:pt x="3562350" y="1041400"/>
                  </a:lnTo>
                  <a:lnTo>
                    <a:pt x="3644900" y="1041400"/>
                  </a:lnTo>
                  <a:lnTo>
                    <a:pt x="3657600" y="996950"/>
                  </a:lnTo>
                  <a:lnTo>
                    <a:pt x="3733800" y="990600"/>
                  </a:lnTo>
                  <a:lnTo>
                    <a:pt x="3733800" y="952500"/>
                  </a:lnTo>
                  <a:lnTo>
                    <a:pt x="3822700" y="952500"/>
                  </a:lnTo>
                  <a:lnTo>
                    <a:pt x="3829050" y="908050"/>
                  </a:lnTo>
                  <a:lnTo>
                    <a:pt x="3917950" y="901700"/>
                  </a:lnTo>
                  <a:lnTo>
                    <a:pt x="3917950" y="863600"/>
                  </a:lnTo>
                  <a:lnTo>
                    <a:pt x="3994150" y="863600"/>
                  </a:lnTo>
                  <a:lnTo>
                    <a:pt x="4000500" y="812800"/>
                  </a:lnTo>
                  <a:lnTo>
                    <a:pt x="4191000" y="812800"/>
                  </a:lnTo>
                  <a:lnTo>
                    <a:pt x="4191000" y="781050"/>
                  </a:lnTo>
                  <a:lnTo>
                    <a:pt x="4451350" y="768350"/>
                  </a:lnTo>
                  <a:lnTo>
                    <a:pt x="4451350" y="679450"/>
                  </a:lnTo>
                  <a:lnTo>
                    <a:pt x="4527550" y="679450"/>
                  </a:lnTo>
                  <a:lnTo>
                    <a:pt x="4546600" y="374650"/>
                  </a:lnTo>
                  <a:lnTo>
                    <a:pt x="4635500" y="368300"/>
                  </a:lnTo>
                  <a:lnTo>
                    <a:pt x="4635500" y="330200"/>
                  </a:lnTo>
                  <a:lnTo>
                    <a:pt x="4718050" y="330200"/>
                  </a:lnTo>
                  <a:lnTo>
                    <a:pt x="4718050" y="285750"/>
                  </a:lnTo>
                  <a:lnTo>
                    <a:pt x="4800600" y="285750"/>
                  </a:lnTo>
                  <a:lnTo>
                    <a:pt x="4800600" y="285750"/>
                  </a:lnTo>
                  <a:lnTo>
                    <a:pt x="4813300" y="228600"/>
                  </a:lnTo>
                  <a:lnTo>
                    <a:pt x="4883150" y="234950"/>
                  </a:lnTo>
                  <a:lnTo>
                    <a:pt x="4883150" y="184150"/>
                  </a:lnTo>
                  <a:lnTo>
                    <a:pt x="4965700" y="184150"/>
                  </a:lnTo>
                  <a:lnTo>
                    <a:pt x="4965700" y="152400"/>
                  </a:lnTo>
                  <a:lnTo>
                    <a:pt x="5073650" y="152400"/>
                  </a:lnTo>
                  <a:lnTo>
                    <a:pt x="5080000" y="107950"/>
                  </a:lnTo>
                  <a:lnTo>
                    <a:pt x="5327650" y="101600"/>
                  </a:lnTo>
                  <a:lnTo>
                    <a:pt x="5327650" y="101600"/>
                  </a:lnTo>
                  <a:lnTo>
                    <a:pt x="5340350" y="50800"/>
                  </a:lnTo>
                  <a:lnTo>
                    <a:pt x="5429250" y="50800"/>
                  </a:lnTo>
                  <a:lnTo>
                    <a:pt x="5429250" y="50800"/>
                  </a:lnTo>
                  <a:lnTo>
                    <a:pt x="5429250" y="0"/>
                  </a:lnTo>
                  <a:lnTo>
                    <a:pt x="5530850" y="0"/>
                  </a:lnTo>
                  <a:lnTo>
                    <a:pt x="5543550" y="520700"/>
                  </a:lnTo>
                  <a:lnTo>
                    <a:pt x="5486400" y="527050"/>
                  </a:lnTo>
                  <a:lnTo>
                    <a:pt x="5492750" y="603250"/>
                  </a:lnTo>
                  <a:lnTo>
                    <a:pt x="5264150" y="603250"/>
                  </a:lnTo>
                  <a:lnTo>
                    <a:pt x="5264150" y="647700"/>
                  </a:lnTo>
                  <a:lnTo>
                    <a:pt x="5175250" y="654050"/>
                  </a:lnTo>
                  <a:lnTo>
                    <a:pt x="5175250" y="692150"/>
                  </a:lnTo>
                  <a:lnTo>
                    <a:pt x="4857750" y="692150"/>
                  </a:lnTo>
                  <a:lnTo>
                    <a:pt x="4857750" y="736600"/>
                  </a:lnTo>
                  <a:lnTo>
                    <a:pt x="4768850" y="730250"/>
                  </a:lnTo>
                  <a:lnTo>
                    <a:pt x="4775200" y="831850"/>
                  </a:lnTo>
                  <a:lnTo>
                    <a:pt x="4686300" y="825500"/>
                  </a:lnTo>
                  <a:lnTo>
                    <a:pt x="4686300" y="1092200"/>
                  </a:lnTo>
                  <a:lnTo>
                    <a:pt x="4591050" y="1104900"/>
                  </a:lnTo>
                  <a:lnTo>
                    <a:pt x="4591050" y="1181100"/>
                  </a:lnTo>
                  <a:lnTo>
                    <a:pt x="4152900" y="1181100"/>
                  </a:lnTo>
                  <a:lnTo>
                    <a:pt x="4152900" y="1231900"/>
                  </a:lnTo>
                  <a:lnTo>
                    <a:pt x="4057650" y="1231900"/>
                  </a:lnTo>
                  <a:lnTo>
                    <a:pt x="4057650" y="1276350"/>
                  </a:lnTo>
                  <a:lnTo>
                    <a:pt x="3879850" y="1270000"/>
                  </a:lnTo>
                  <a:lnTo>
                    <a:pt x="3879850" y="1365250"/>
                  </a:lnTo>
                  <a:lnTo>
                    <a:pt x="3797300" y="1365250"/>
                  </a:lnTo>
                  <a:lnTo>
                    <a:pt x="3797300" y="1409700"/>
                  </a:lnTo>
                  <a:lnTo>
                    <a:pt x="3702050" y="1409700"/>
                  </a:lnTo>
                  <a:lnTo>
                    <a:pt x="3702050" y="1454150"/>
                  </a:lnTo>
                  <a:lnTo>
                    <a:pt x="3619500" y="1454150"/>
                  </a:lnTo>
                  <a:lnTo>
                    <a:pt x="3619500" y="1492250"/>
                  </a:lnTo>
                  <a:lnTo>
                    <a:pt x="3530600" y="1492250"/>
                  </a:lnTo>
                  <a:lnTo>
                    <a:pt x="3530600" y="1536700"/>
                  </a:lnTo>
                  <a:lnTo>
                    <a:pt x="3441700" y="1549400"/>
                  </a:lnTo>
                  <a:lnTo>
                    <a:pt x="3441700" y="1581150"/>
                  </a:lnTo>
                  <a:lnTo>
                    <a:pt x="3181350" y="1581150"/>
                  </a:lnTo>
                  <a:lnTo>
                    <a:pt x="3181350" y="1619250"/>
                  </a:lnTo>
                  <a:lnTo>
                    <a:pt x="3124200" y="1619250"/>
                  </a:lnTo>
                  <a:lnTo>
                    <a:pt x="3130550" y="1714500"/>
                  </a:lnTo>
                  <a:lnTo>
                    <a:pt x="2908300" y="1708150"/>
                  </a:lnTo>
                  <a:lnTo>
                    <a:pt x="2901950" y="1758950"/>
                  </a:lnTo>
                  <a:lnTo>
                    <a:pt x="2819400" y="1758950"/>
                  </a:lnTo>
                  <a:lnTo>
                    <a:pt x="2819400" y="1847850"/>
                  </a:lnTo>
                  <a:lnTo>
                    <a:pt x="2724150" y="1847850"/>
                  </a:lnTo>
                  <a:lnTo>
                    <a:pt x="2724150" y="2089150"/>
                  </a:lnTo>
                  <a:lnTo>
                    <a:pt x="2641600" y="2082800"/>
                  </a:lnTo>
                  <a:lnTo>
                    <a:pt x="2641600" y="2127250"/>
                  </a:lnTo>
                  <a:lnTo>
                    <a:pt x="2552700" y="2120900"/>
                  </a:lnTo>
                  <a:lnTo>
                    <a:pt x="2552700" y="2165350"/>
                  </a:lnTo>
                  <a:lnTo>
                    <a:pt x="2286000" y="2171700"/>
                  </a:lnTo>
                  <a:lnTo>
                    <a:pt x="2286000" y="2209800"/>
                  </a:lnTo>
                  <a:lnTo>
                    <a:pt x="2190750" y="2209800"/>
                  </a:lnTo>
                  <a:lnTo>
                    <a:pt x="2190750" y="2254250"/>
                  </a:lnTo>
                  <a:lnTo>
                    <a:pt x="2101850" y="2254250"/>
                  </a:lnTo>
                  <a:lnTo>
                    <a:pt x="2095500" y="2298700"/>
                  </a:lnTo>
                  <a:lnTo>
                    <a:pt x="1930400" y="2298700"/>
                  </a:lnTo>
                  <a:lnTo>
                    <a:pt x="1930400" y="2343150"/>
                  </a:lnTo>
                  <a:lnTo>
                    <a:pt x="1835150" y="2343150"/>
                  </a:lnTo>
                  <a:lnTo>
                    <a:pt x="1841500" y="2387600"/>
                  </a:lnTo>
                  <a:lnTo>
                    <a:pt x="1752600" y="2387600"/>
                  </a:lnTo>
                  <a:lnTo>
                    <a:pt x="1752600" y="2438400"/>
                  </a:lnTo>
                  <a:lnTo>
                    <a:pt x="1663700" y="2438400"/>
                  </a:lnTo>
                  <a:lnTo>
                    <a:pt x="1663700" y="2482850"/>
                  </a:lnTo>
                  <a:lnTo>
                    <a:pt x="1574800" y="2482850"/>
                  </a:lnTo>
                  <a:lnTo>
                    <a:pt x="1574800" y="2559050"/>
                  </a:lnTo>
                  <a:lnTo>
                    <a:pt x="1390650" y="2571750"/>
                  </a:lnTo>
                  <a:lnTo>
                    <a:pt x="1390650" y="2647950"/>
                  </a:lnTo>
                  <a:lnTo>
                    <a:pt x="1301750" y="2654300"/>
                  </a:lnTo>
                  <a:lnTo>
                    <a:pt x="1295400" y="2705100"/>
                  </a:lnTo>
                  <a:lnTo>
                    <a:pt x="1212850" y="2698750"/>
                  </a:lnTo>
                  <a:lnTo>
                    <a:pt x="1212850" y="2794000"/>
                  </a:lnTo>
                  <a:lnTo>
                    <a:pt x="1123950" y="2794000"/>
                  </a:lnTo>
                  <a:lnTo>
                    <a:pt x="1123950" y="2794000"/>
                  </a:lnTo>
                  <a:lnTo>
                    <a:pt x="1117600" y="2838450"/>
                  </a:lnTo>
                  <a:lnTo>
                    <a:pt x="1041400" y="2832100"/>
                  </a:lnTo>
                  <a:lnTo>
                    <a:pt x="1035050" y="2870200"/>
                  </a:lnTo>
                  <a:lnTo>
                    <a:pt x="863600" y="2870200"/>
                  </a:lnTo>
                  <a:lnTo>
                    <a:pt x="863600" y="2908300"/>
                  </a:lnTo>
                  <a:lnTo>
                    <a:pt x="774700" y="2908300"/>
                  </a:lnTo>
                  <a:lnTo>
                    <a:pt x="768350" y="2959100"/>
                  </a:lnTo>
                  <a:lnTo>
                    <a:pt x="596900" y="2959100"/>
                  </a:lnTo>
                  <a:lnTo>
                    <a:pt x="584200" y="3054350"/>
                  </a:lnTo>
                  <a:lnTo>
                    <a:pt x="501650" y="3054350"/>
                  </a:lnTo>
                  <a:lnTo>
                    <a:pt x="501650" y="3149600"/>
                  </a:lnTo>
                  <a:lnTo>
                    <a:pt x="406400" y="3149600"/>
                  </a:lnTo>
                  <a:lnTo>
                    <a:pt x="406400" y="3187700"/>
                  </a:lnTo>
                  <a:lnTo>
                    <a:pt x="311150" y="3187700"/>
                  </a:lnTo>
                  <a:lnTo>
                    <a:pt x="311150" y="3225800"/>
                  </a:lnTo>
                  <a:lnTo>
                    <a:pt x="0" y="3232150"/>
                  </a:lnTo>
                  <a:close/>
                </a:path>
              </a:pathLst>
            </a:cu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Helvetica Neue" pitchFamily="1" charset="0"/>
              </a:endParaRPr>
            </a:p>
          </p:txBody>
        </p:sp>
      </p:grpSp>
      <p:grpSp>
        <p:nvGrpSpPr>
          <p:cNvPr id="3" name="Gruppieren 20"/>
          <p:cNvGrpSpPr/>
          <p:nvPr/>
        </p:nvGrpSpPr>
        <p:grpSpPr>
          <a:xfrm>
            <a:off x="4086226" y="3780099"/>
            <a:ext cx="4994274" cy="2740023"/>
            <a:chOff x="771525" y="733427"/>
            <a:chExt cx="7762873" cy="4991098"/>
          </a:xfrm>
        </p:grpSpPr>
        <p:pic>
          <p:nvPicPr>
            <p:cNvPr id="22" name="Picture 8"/>
            <p:cNvPicPr>
              <a:picLocks noChangeAspect="1" noChangeArrowheads="1"/>
            </p:cNvPicPr>
            <p:nvPr/>
          </p:nvPicPr>
          <p:blipFill>
            <a:blip r:embed="rId4" cstate="print"/>
            <a:srcRect/>
            <a:stretch>
              <a:fillRect/>
            </a:stretch>
          </p:blipFill>
          <p:spPr bwMode="auto">
            <a:xfrm>
              <a:off x="771525" y="733427"/>
              <a:ext cx="7762873" cy="4991098"/>
            </a:xfrm>
            <a:prstGeom prst="rect">
              <a:avLst/>
            </a:prstGeom>
            <a:noFill/>
            <a:ln w="9525">
              <a:noFill/>
              <a:miter lim="800000"/>
              <a:headEnd/>
              <a:tailEnd/>
            </a:ln>
          </p:spPr>
        </p:pic>
        <p:sp>
          <p:nvSpPr>
            <p:cNvPr id="23" name="Freihandform 22"/>
            <p:cNvSpPr/>
            <p:nvPr/>
          </p:nvSpPr>
          <p:spPr bwMode="auto">
            <a:xfrm>
              <a:off x="2362200" y="1333500"/>
              <a:ext cx="5543550" cy="3232150"/>
            </a:xfrm>
            <a:custGeom>
              <a:avLst/>
              <a:gdLst>
                <a:gd name="connsiteX0" fmla="*/ 0 w 5543550"/>
                <a:gd name="connsiteY0" fmla="*/ 3232150 h 3232150"/>
                <a:gd name="connsiteX1" fmla="*/ 0 w 5543550"/>
                <a:gd name="connsiteY1" fmla="*/ 3130550 h 3232150"/>
                <a:gd name="connsiteX2" fmla="*/ 101600 w 5543550"/>
                <a:gd name="connsiteY2" fmla="*/ 3130550 h 3232150"/>
                <a:gd name="connsiteX3" fmla="*/ 101600 w 5543550"/>
                <a:gd name="connsiteY3" fmla="*/ 3086100 h 3232150"/>
                <a:gd name="connsiteX4" fmla="*/ 184150 w 5543550"/>
                <a:gd name="connsiteY4" fmla="*/ 3079750 h 3232150"/>
                <a:gd name="connsiteX5" fmla="*/ 184150 w 5543550"/>
                <a:gd name="connsiteY5" fmla="*/ 3041650 h 3232150"/>
                <a:gd name="connsiteX6" fmla="*/ 266700 w 5543550"/>
                <a:gd name="connsiteY6" fmla="*/ 3041650 h 3232150"/>
                <a:gd name="connsiteX7" fmla="*/ 266700 w 5543550"/>
                <a:gd name="connsiteY7" fmla="*/ 2959100 h 3232150"/>
                <a:gd name="connsiteX8" fmla="*/ 361950 w 5543550"/>
                <a:gd name="connsiteY8" fmla="*/ 2959100 h 3232150"/>
                <a:gd name="connsiteX9" fmla="*/ 361950 w 5543550"/>
                <a:gd name="connsiteY9" fmla="*/ 2870200 h 3232150"/>
                <a:gd name="connsiteX10" fmla="*/ 444500 w 5543550"/>
                <a:gd name="connsiteY10" fmla="*/ 2876550 h 3232150"/>
                <a:gd name="connsiteX11" fmla="*/ 444500 w 5543550"/>
                <a:gd name="connsiteY11" fmla="*/ 2819400 h 3232150"/>
                <a:gd name="connsiteX12" fmla="*/ 539750 w 5543550"/>
                <a:gd name="connsiteY12" fmla="*/ 2813050 h 3232150"/>
                <a:gd name="connsiteX13" fmla="*/ 539750 w 5543550"/>
                <a:gd name="connsiteY13" fmla="*/ 2774950 h 3232150"/>
                <a:gd name="connsiteX14" fmla="*/ 628650 w 5543550"/>
                <a:gd name="connsiteY14" fmla="*/ 2774950 h 3232150"/>
                <a:gd name="connsiteX15" fmla="*/ 628650 w 5543550"/>
                <a:gd name="connsiteY15" fmla="*/ 2730500 h 3232150"/>
                <a:gd name="connsiteX16" fmla="*/ 717550 w 5543550"/>
                <a:gd name="connsiteY16" fmla="*/ 2730500 h 3232150"/>
                <a:gd name="connsiteX17" fmla="*/ 717550 w 5543550"/>
                <a:gd name="connsiteY17" fmla="*/ 2686050 h 3232150"/>
                <a:gd name="connsiteX18" fmla="*/ 806450 w 5543550"/>
                <a:gd name="connsiteY18" fmla="*/ 2692400 h 3232150"/>
                <a:gd name="connsiteX19" fmla="*/ 806450 w 5543550"/>
                <a:gd name="connsiteY19" fmla="*/ 2647950 h 3232150"/>
                <a:gd name="connsiteX20" fmla="*/ 895350 w 5543550"/>
                <a:gd name="connsiteY20" fmla="*/ 2641600 h 3232150"/>
                <a:gd name="connsiteX21" fmla="*/ 901700 w 5543550"/>
                <a:gd name="connsiteY21" fmla="*/ 2603500 h 3232150"/>
                <a:gd name="connsiteX22" fmla="*/ 1066800 w 5543550"/>
                <a:gd name="connsiteY22" fmla="*/ 2603500 h 3232150"/>
                <a:gd name="connsiteX23" fmla="*/ 1066800 w 5543550"/>
                <a:gd name="connsiteY23" fmla="*/ 2508250 h 3232150"/>
                <a:gd name="connsiteX24" fmla="*/ 1155700 w 5543550"/>
                <a:gd name="connsiteY24" fmla="*/ 2508250 h 3232150"/>
                <a:gd name="connsiteX25" fmla="*/ 1155700 w 5543550"/>
                <a:gd name="connsiteY25" fmla="*/ 2425700 h 3232150"/>
                <a:gd name="connsiteX26" fmla="*/ 1244600 w 5543550"/>
                <a:gd name="connsiteY26" fmla="*/ 2425700 h 3232150"/>
                <a:gd name="connsiteX27" fmla="*/ 1244600 w 5543550"/>
                <a:gd name="connsiteY27" fmla="*/ 2336800 h 3232150"/>
                <a:gd name="connsiteX28" fmla="*/ 1333500 w 5543550"/>
                <a:gd name="connsiteY28" fmla="*/ 2336800 h 3232150"/>
                <a:gd name="connsiteX29" fmla="*/ 1333500 w 5543550"/>
                <a:gd name="connsiteY29" fmla="*/ 2279650 h 3232150"/>
                <a:gd name="connsiteX30" fmla="*/ 1428750 w 5543550"/>
                <a:gd name="connsiteY30" fmla="*/ 2279650 h 3232150"/>
                <a:gd name="connsiteX31" fmla="*/ 1422400 w 5543550"/>
                <a:gd name="connsiteY31" fmla="*/ 2241550 h 3232150"/>
                <a:gd name="connsiteX32" fmla="*/ 1511300 w 5543550"/>
                <a:gd name="connsiteY32" fmla="*/ 2241550 h 3232150"/>
                <a:gd name="connsiteX33" fmla="*/ 1511300 w 5543550"/>
                <a:gd name="connsiteY33" fmla="*/ 2203450 h 3232150"/>
                <a:gd name="connsiteX34" fmla="*/ 1606550 w 5543550"/>
                <a:gd name="connsiteY34" fmla="*/ 2197100 h 3232150"/>
                <a:gd name="connsiteX35" fmla="*/ 1606550 w 5543550"/>
                <a:gd name="connsiteY35" fmla="*/ 2159000 h 3232150"/>
                <a:gd name="connsiteX36" fmla="*/ 1689100 w 5543550"/>
                <a:gd name="connsiteY36" fmla="*/ 2159000 h 3232150"/>
                <a:gd name="connsiteX37" fmla="*/ 1689100 w 5543550"/>
                <a:gd name="connsiteY37" fmla="*/ 2114550 h 3232150"/>
                <a:gd name="connsiteX38" fmla="*/ 1784350 w 5543550"/>
                <a:gd name="connsiteY38" fmla="*/ 2108200 h 3232150"/>
                <a:gd name="connsiteX39" fmla="*/ 1784350 w 5543550"/>
                <a:gd name="connsiteY39" fmla="*/ 2070100 h 3232150"/>
                <a:gd name="connsiteX40" fmla="*/ 1866900 w 5543550"/>
                <a:gd name="connsiteY40" fmla="*/ 2076450 h 3232150"/>
                <a:gd name="connsiteX41" fmla="*/ 1866900 w 5543550"/>
                <a:gd name="connsiteY41" fmla="*/ 2025650 h 3232150"/>
                <a:gd name="connsiteX42" fmla="*/ 1949450 w 5543550"/>
                <a:gd name="connsiteY42" fmla="*/ 2025650 h 3232150"/>
                <a:gd name="connsiteX43" fmla="*/ 1962150 w 5543550"/>
                <a:gd name="connsiteY43" fmla="*/ 1981200 h 3232150"/>
                <a:gd name="connsiteX44" fmla="*/ 2051050 w 5543550"/>
                <a:gd name="connsiteY44" fmla="*/ 1974850 h 3232150"/>
                <a:gd name="connsiteX45" fmla="*/ 2044700 w 5543550"/>
                <a:gd name="connsiteY45" fmla="*/ 1943100 h 3232150"/>
                <a:gd name="connsiteX46" fmla="*/ 2139950 w 5543550"/>
                <a:gd name="connsiteY46" fmla="*/ 1943100 h 3232150"/>
                <a:gd name="connsiteX47" fmla="*/ 2146300 w 5543550"/>
                <a:gd name="connsiteY47" fmla="*/ 1892300 h 3232150"/>
                <a:gd name="connsiteX48" fmla="*/ 2406650 w 5543550"/>
                <a:gd name="connsiteY48" fmla="*/ 1885950 h 3232150"/>
                <a:gd name="connsiteX49" fmla="*/ 2406650 w 5543550"/>
                <a:gd name="connsiteY49" fmla="*/ 1841500 h 3232150"/>
                <a:gd name="connsiteX50" fmla="*/ 2489200 w 5543550"/>
                <a:gd name="connsiteY50" fmla="*/ 1841500 h 3232150"/>
                <a:gd name="connsiteX51" fmla="*/ 2489200 w 5543550"/>
                <a:gd name="connsiteY51" fmla="*/ 1797050 h 3232150"/>
                <a:gd name="connsiteX52" fmla="*/ 2584450 w 5543550"/>
                <a:gd name="connsiteY52" fmla="*/ 1797050 h 3232150"/>
                <a:gd name="connsiteX53" fmla="*/ 2584450 w 5543550"/>
                <a:gd name="connsiteY53" fmla="*/ 1536700 h 3232150"/>
                <a:gd name="connsiteX54" fmla="*/ 2686050 w 5543550"/>
                <a:gd name="connsiteY54" fmla="*/ 1524000 h 3232150"/>
                <a:gd name="connsiteX55" fmla="*/ 2686050 w 5543550"/>
                <a:gd name="connsiteY55" fmla="*/ 1441450 h 3232150"/>
                <a:gd name="connsiteX56" fmla="*/ 2933700 w 5543550"/>
                <a:gd name="connsiteY56" fmla="*/ 1428750 h 3232150"/>
                <a:gd name="connsiteX57" fmla="*/ 2933700 w 5543550"/>
                <a:gd name="connsiteY57" fmla="*/ 1397000 h 3232150"/>
                <a:gd name="connsiteX58" fmla="*/ 3022600 w 5543550"/>
                <a:gd name="connsiteY58" fmla="*/ 1390650 h 3232150"/>
                <a:gd name="connsiteX59" fmla="*/ 3028950 w 5543550"/>
                <a:gd name="connsiteY59" fmla="*/ 1352550 h 3232150"/>
                <a:gd name="connsiteX60" fmla="*/ 3111500 w 5543550"/>
                <a:gd name="connsiteY60" fmla="*/ 1358900 h 3232150"/>
                <a:gd name="connsiteX61" fmla="*/ 3111500 w 5543550"/>
                <a:gd name="connsiteY61" fmla="*/ 1314450 h 3232150"/>
                <a:gd name="connsiteX62" fmla="*/ 3206750 w 5543550"/>
                <a:gd name="connsiteY62" fmla="*/ 1314450 h 3232150"/>
                <a:gd name="connsiteX63" fmla="*/ 3206750 w 5543550"/>
                <a:gd name="connsiteY63" fmla="*/ 1257300 h 3232150"/>
                <a:gd name="connsiteX64" fmla="*/ 3295650 w 5543550"/>
                <a:gd name="connsiteY64" fmla="*/ 1263650 h 3232150"/>
                <a:gd name="connsiteX65" fmla="*/ 3295650 w 5543550"/>
                <a:gd name="connsiteY65" fmla="*/ 1219200 h 3232150"/>
                <a:gd name="connsiteX66" fmla="*/ 3384550 w 5543550"/>
                <a:gd name="connsiteY66" fmla="*/ 1212850 h 3232150"/>
                <a:gd name="connsiteX67" fmla="*/ 3384550 w 5543550"/>
                <a:gd name="connsiteY67" fmla="*/ 1168400 h 3232150"/>
                <a:gd name="connsiteX68" fmla="*/ 3473450 w 5543550"/>
                <a:gd name="connsiteY68" fmla="*/ 1168400 h 3232150"/>
                <a:gd name="connsiteX69" fmla="*/ 3473450 w 5543550"/>
                <a:gd name="connsiteY69" fmla="*/ 1079500 h 3232150"/>
                <a:gd name="connsiteX70" fmla="*/ 3556000 w 5543550"/>
                <a:gd name="connsiteY70" fmla="*/ 1079500 h 3232150"/>
                <a:gd name="connsiteX71" fmla="*/ 3562350 w 5543550"/>
                <a:gd name="connsiteY71" fmla="*/ 1041400 h 3232150"/>
                <a:gd name="connsiteX72" fmla="*/ 3644900 w 5543550"/>
                <a:gd name="connsiteY72" fmla="*/ 1041400 h 3232150"/>
                <a:gd name="connsiteX73" fmla="*/ 3657600 w 5543550"/>
                <a:gd name="connsiteY73" fmla="*/ 996950 h 3232150"/>
                <a:gd name="connsiteX74" fmla="*/ 3733800 w 5543550"/>
                <a:gd name="connsiteY74" fmla="*/ 990600 h 3232150"/>
                <a:gd name="connsiteX75" fmla="*/ 3733800 w 5543550"/>
                <a:gd name="connsiteY75" fmla="*/ 952500 h 3232150"/>
                <a:gd name="connsiteX76" fmla="*/ 3822700 w 5543550"/>
                <a:gd name="connsiteY76" fmla="*/ 952500 h 3232150"/>
                <a:gd name="connsiteX77" fmla="*/ 3829050 w 5543550"/>
                <a:gd name="connsiteY77" fmla="*/ 908050 h 3232150"/>
                <a:gd name="connsiteX78" fmla="*/ 3917950 w 5543550"/>
                <a:gd name="connsiteY78" fmla="*/ 901700 h 3232150"/>
                <a:gd name="connsiteX79" fmla="*/ 3917950 w 5543550"/>
                <a:gd name="connsiteY79" fmla="*/ 863600 h 3232150"/>
                <a:gd name="connsiteX80" fmla="*/ 3994150 w 5543550"/>
                <a:gd name="connsiteY80" fmla="*/ 863600 h 3232150"/>
                <a:gd name="connsiteX81" fmla="*/ 4000500 w 5543550"/>
                <a:gd name="connsiteY81" fmla="*/ 812800 h 3232150"/>
                <a:gd name="connsiteX82" fmla="*/ 4191000 w 5543550"/>
                <a:gd name="connsiteY82" fmla="*/ 812800 h 3232150"/>
                <a:gd name="connsiteX83" fmla="*/ 4191000 w 5543550"/>
                <a:gd name="connsiteY83" fmla="*/ 781050 h 3232150"/>
                <a:gd name="connsiteX84" fmla="*/ 4451350 w 5543550"/>
                <a:gd name="connsiteY84" fmla="*/ 768350 h 3232150"/>
                <a:gd name="connsiteX85" fmla="*/ 4451350 w 5543550"/>
                <a:gd name="connsiteY85" fmla="*/ 679450 h 3232150"/>
                <a:gd name="connsiteX86" fmla="*/ 4527550 w 5543550"/>
                <a:gd name="connsiteY86" fmla="*/ 679450 h 3232150"/>
                <a:gd name="connsiteX87" fmla="*/ 4546600 w 5543550"/>
                <a:gd name="connsiteY87" fmla="*/ 374650 h 3232150"/>
                <a:gd name="connsiteX88" fmla="*/ 4635500 w 5543550"/>
                <a:gd name="connsiteY88" fmla="*/ 368300 h 3232150"/>
                <a:gd name="connsiteX89" fmla="*/ 4635500 w 5543550"/>
                <a:gd name="connsiteY89" fmla="*/ 330200 h 3232150"/>
                <a:gd name="connsiteX90" fmla="*/ 4718050 w 5543550"/>
                <a:gd name="connsiteY90" fmla="*/ 330200 h 3232150"/>
                <a:gd name="connsiteX91" fmla="*/ 4718050 w 5543550"/>
                <a:gd name="connsiteY91" fmla="*/ 285750 h 3232150"/>
                <a:gd name="connsiteX92" fmla="*/ 4800600 w 5543550"/>
                <a:gd name="connsiteY92" fmla="*/ 285750 h 3232150"/>
                <a:gd name="connsiteX93" fmla="*/ 4800600 w 5543550"/>
                <a:gd name="connsiteY93" fmla="*/ 285750 h 3232150"/>
                <a:gd name="connsiteX94" fmla="*/ 4813300 w 5543550"/>
                <a:gd name="connsiteY94" fmla="*/ 228600 h 3232150"/>
                <a:gd name="connsiteX95" fmla="*/ 4883150 w 5543550"/>
                <a:gd name="connsiteY95" fmla="*/ 234950 h 3232150"/>
                <a:gd name="connsiteX96" fmla="*/ 4883150 w 5543550"/>
                <a:gd name="connsiteY96" fmla="*/ 184150 h 3232150"/>
                <a:gd name="connsiteX97" fmla="*/ 4965700 w 5543550"/>
                <a:gd name="connsiteY97" fmla="*/ 184150 h 3232150"/>
                <a:gd name="connsiteX98" fmla="*/ 4965700 w 5543550"/>
                <a:gd name="connsiteY98" fmla="*/ 152400 h 3232150"/>
                <a:gd name="connsiteX99" fmla="*/ 5073650 w 5543550"/>
                <a:gd name="connsiteY99" fmla="*/ 152400 h 3232150"/>
                <a:gd name="connsiteX100" fmla="*/ 5080000 w 5543550"/>
                <a:gd name="connsiteY100" fmla="*/ 107950 h 3232150"/>
                <a:gd name="connsiteX101" fmla="*/ 5327650 w 5543550"/>
                <a:gd name="connsiteY101" fmla="*/ 101600 h 3232150"/>
                <a:gd name="connsiteX102" fmla="*/ 5327650 w 5543550"/>
                <a:gd name="connsiteY102" fmla="*/ 101600 h 3232150"/>
                <a:gd name="connsiteX103" fmla="*/ 5340350 w 5543550"/>
                <a:gd name="connsiteY103" fmla="*/ 50800 h 3232150"/>
                <a:gd name="connsiteX104" fmla="*/ 5429250 w 5543550"/>
                <a:gd name="connsiteY104" fmla="*/ 50800 h 3232150"/>
                <a:gd name="connsiteX105" fmla="*/ 5429250 w 5543550"/>
                <a:gd name="connsiteY105" fmla="*/ 50800 h 3232150"/>
                <a:gd name="connsiteX106" fmla="*/ 5429250 w 5543550"/>
                <a:gd name="connsiteY106" fmla="*/ 0 h 3232150"/>
                <a:gd name="connsiteX107" fmla="*/ 5530850 w 5543550"/>
                <a:gd name="connsiteY107" fmla="*/ 0 h 3232150"/>
                <a:gd name="connsiteX108" fmla="*/ 5543550 w 5543550"/>
                <a:gd name="connsiteY108" fmla="*/ 520700 h 3232150"/>
                <a:gd name="connsiteX109" fmla="*/ 5486400 w 5543550"/>
                <a:gd name="connsiteY109" fmla="*/ 527050 h 3232150"/>
                <a:gd name="connsiteX110" fmla="*/ 5492750 w 5543550"/>
                <a:gd name="connsiteY110" fmla="*/ 603250 h 3232150"/>
                <a:gd name="connsiteX111" fmla="*/ 5264150 w 5543550"/>
                <a:gd name="connsiteY111" fmla="*/ 603250 h 3232150"/>
                <a:gd name="connsiteX112" fmla="*/ 5264150 w 5543550"/>
                <a:gd name="connsiteY112" fmla="*/ 647700 h 3232150"/>
                <a:gd name="connsiteX113" fmla="*/ 5175250 w 5543550"/>
                <a:gd name="connsiteY113" fmla="*/ 654050 h 3232150"/>
                <a:gd name="connsiteX114" fmla="*/ 5175250 w 5543550"/>
                <a:gd name="connsiteY114" fmla="*/ 692150 h 3232150"/>
                <a:gd name="connsiteX115" fmla="*/ 4857750 w 5543550"/>
                <a:gd name="connsiteY115" fmla="*/ 692150 h 3232150"/>
                <a:gd name="connsiteX116" fmla="*/ 4857750 w 5543550"/>
                <a:gd name="connsiteY116" fmla="*/ 736600 h 3232150"/>
                <a:gd name="connsiteX117" fmla="*/ 4768850 w 5543550"/>
                <a:gd name="connsiteY117" fmla="*/ 730250 h 3232150"/>
                <a:gd name="connsiteX118" fmla="*/ 4775200 w 5543550"/>
                <a:gd name="connsiteY118" fmla="*/ 831850 h 3232150"/>
                <a:gd name="connsiteX119" fmla="*/ 4686300 w 5543550"/>
                <a:gd name="connsiteY119" fmla="*/ 825500 h 3232150"/>
                <a:gd name="connsiteX120" fmla="*/ 4686300 w 5543550"/>
                <a:gd name="connsiteY120" fmla="*/ 1092200 h 3232150"/>
                <a:gd name="connsiteX121" fmla="*/ 4591050 w 5543550"/>
                <a:gd name="connsiteY121" fmla="*/ 1104900 h 3232150"/>
                <a:gd name="connsiteX122" fmla="*/ 4591050 w 5543550"/>
                <a:gd name="connsiteY122" fmla="*/ 1181100 h 3232150"/>
                <a:gd name="connsiteX123" fmla="*/ 4152900 w 5543550"/>
                <a:gd name="connsiteY123" fmla="*/ 1181100 h 3232150"/>
                <a:gd name="connsiteX124" fmla="*/ 4152900 w 5543550"/>
                <a:gd name="connsiteY124" fmla="*/ 1231900 h 3232150"/>
                <a:gd name="connsiteX125" fmla="*/ 4057650 w 5543550"/>
                <a:gd name="connsiteY125" fmla="*/ 1231900 h 3232150"/>
                <a:gd name="connsiteX126" fmla="*/ 4057650 w 5543550"/>
                <a:gd name="connsiteY126" fmla="*/ 1276350 h 3232150"/>
                <a:gd name="connsiteX127" fmla="*/ 3879850 w 5543550"/>
                <a:gd name="connsiteY127" fmla="*/ 1270000 h 3232150"/>
                <a:gd name="connsiteX128" fmla="*/ 3879850 w 5543550"/>
                <a:gd name="connsiteY128" fmla="*/ 1365250 h 3232150"/>
                <a:gd name="connsiteX129" fmla="*/ 3797300 w 5543550"/>
                <a:gd name="connsiteY129" fmla="*/ 1365250 h 3232150"/>
                <a:gd name="connsiteX130" fmla="*/ 3797300 w 5543550"/>
                <a:gd name="connsiteY130" fmla="*/ 1409700 h 3232150"/>
                <a:gd name="connsiteX131" fmla="*/ 3702050 w 5543550"/>
                <a:gd name="connsiteY131" fmla="*/ 1409700 h 3232150"/>
                <a:gd name="connsiteX132" fmla="*/ 3702050 w 5543550"/>
                <a:gd name="connsiteY132" fmla="*/ 1454150 h 3232150"/>
                <a:gd name="connsiteX133" fmla="*/ 3619500 w 5543550"/>
                <a:gd name="connsiteY133" fmla="*/ 1454150 h 3232150"/>
                <a:gd name="connsiteX134" fmla="*/ 3619500 w 5543550"/>
                <a:gd name="connsiteY134" fmla="*/ 1492250 h 3232150"/>
                <a:gd name="connsiteX135" fmla="*/ 3530600 w 5543550"/>
                <a:gd name="connsiteY135" fmla="*/ 1492250 h 3232150"/>
                <a:gd name="connsiteX136" fmla="*/ 3530600 w 5543550"/>
                <a:gd name="connsiteY136" fmla="*/ 1536700 h 3232150"/>
                <a:gd name="connsiteX137" fmla="*/ 3441700 w 5543550"/>
                <a:gd name="connsiteY137" fmla="*/ 1549400 h 3232150"/>
                <a:gd name="connsiteX138" fmla="*/ 3441700 w 5543550"/>
                <a:gd name="connsiteY138" fmla="*/ 1581150 h 3232150"/>
                <a:gd name="connsiteX139" fmla="*/ 3181350 w 5543550"/>
                <a:gd name="connsiteY139" fmla="*/ 1581150 h 3232150"/>
                <a:gd name="connsiteX140" fmla="*/ 3181350 w 5543550"/>
                <a:gd name="connsiteY140" fmla="*/ 1619250 h 3232150"/>
                <a:gd name="connsiteX141" fmla="*/ 3124200 w 5543550"/>
                <a:gd name="connsiteY141" fmla="*/ 1619250 h 3232150"/>
                <a:gd name="connsiteX142" fmla="*/ 3130550 w 5543550"/>
                <a:gd name="connsiteY142" fmla="*/ 1714500 h 3232150"/>
                <a:gd name="connsiteX143" fmla="*/ 2908300 w 5543550"/>
                <a:gd name="connsiteY143" fmla="*/ 1708150 h 3232150"/>
                <a:gd name="connsiteX144" fmla="*/ 2901950 w 5543550"/>
                <a:gd name="connsiteY144" fmla="*/ 1758950 h 3232150"/>
                <a:gd name="connsiteX145" fmla="*/ 2819400 w 5543550"/>
                <a:gd name="connsiteY145" fmla="*/ 1758950 h 3232150"/>
                <a:gd name="connsiteX146" fmla="*/ 2819400 w 5543550"/>
                <a:gd name="connsiteY146" fmla="*/ 1847850 h 3232150"/>
                <a:gd name="connsiteX147" fmla="*/ 2724150 w 5543550"/>
                <a:gd name="connsiteY147" fmla="*/ 1847850 h 3232150"/>
                <a:gd name="connsiteX148" fmla="*/ 2724150 w 5543550"/>
                <a:gd name="connsiteY148" fmla="*/ 2089150 h 3232150"/>
                <a:gd name="connsiteX149" fmla="*/ 2641600 w 5543550"/>
                <a:gd name="connsiteY149" fmla="*/ 2082800 h 3232150"/>
                <a:gd name="connsiteX150" fmla="*/ 2641600 w 5543550"/>
                <a:gd name="connsiteY150" fmla="*/ 2127250 h 3232150"/>
                <a:gd name="connsiteX151" fmla="*/ 2552700 w 5543550"/>
                <a:gd name="connsiteY151" fmla="*/ 2120900 h 3232150"/>
                <a:gd name="connsiteX152" fmla="*/ 2552700 w 5543550"/>
                <a:gd name="connsiteY152" fmla="*/ 2165350 h 3232150"/>
                <a:gd name="connsiteX153" fmla="*/ 2286000 w 5543550"/>
                <a:gd name="connsiteY153" fmla="*/ 2171700 h 3232150"/>
                <a:gd name="connsiteX154" fmla="*/ 2286000 w 5543550"/>
                <a:gd name="connsiteY154" fmla="*/ 2209800 h 3232150"/>
                <a:gd name="connsiteX155" fmla="*/ 2190750 w 5543550"/>
                <a:gd name="connsiteY155" fmla="*/ 2209800 h 3232150"/>
                <a:gd name="connsiteX156" fmla="*/ 2190750 w 5543550"/>
                <a:gd name="connsiteY156" fmla="*/ 2254250 h 3232150"/>
                <a:gd name="connsiteX157" fmla="*/ 2101850 w 5543550"/>
                <a:gd name="connsiteY157" fmla="*/ 2254250 h 3232150"/>
                <a:gd name="connsiteX158" fmla="*/ 2095500 w 5543550"/>
                <a:gd name="connsiteY158" fmla="*/ 2298700 h 3232150"/>
                <a:gd name="connsiteX159" fmla="*/ 1930400 w 5543550"/>
                <a:gd name="connsiteY159" fmla="*/ 2298700 h 3232150"/>
                <a:gd name="connsiteX160" fmla="*/ 1930400 w 5543550"/>
                <a:gd name="connsiteY160" fmla="*/ 2343150 h 3232150"/>
                <a:gd name="connsiteX161" fmla="*/ 1835150 w 5543550"/>
                <a:gd name="connsiteY161" fmla="*/ 2343150 h 3232150"/>
                <a:gd name="connsiteX162" fmla="*/ 1841500 w 5543550"/>
                <a:gd name="connsiteY162" fmla="*/ 2387600 h 3232150"/>
                <a:gd name="connsiteX163" fmla="*/ 1752600 w 5543550"/>
                <a:gd name="connsiteY163" fmla="*/ 2387600 h 3232150"/>
                <a:gd name="connsiteX164" fmla="*/ 1752600 w 5543550"/>
                <a:gd name="connsiteY164" fmla="*/ 2438400 h 3232150"/>
                <a:gd name="connsiteX165" fmla="*/ 1663700 w 5543550"/>
                <a:gd name="connsiteY165" fmla="*/ 2438400 h 3232150"/>
                <a:gd name="connsiteX166" fmla="*/ 1663700 w 5543550"/>
                <a:gd name="connsiteY166" fmla="*/ 2482850 h 3232150"/>
                <a:gd name="connsiteX167" fmla="*/ 1574800 w 5543550"/>
                <a:gd name="connsiteY167" fmla="*/ 2482850 h 3232150"/>
                <a:gd name="connsiteX168" fmla="*/ 1574800 w 5543550"/>
                <a:gd name="connsiteY168" fmla="*/ 2559050 h 3232150"/>
                <a:gd name="connsiteX169" fmla="*/ 1390650 w 5543550"/>
                <a:gd name="connsiteY169" fmla="*/ 2571750 h 3232150"/>
                <a:gd name="connsiteX170" fmla="*/ 1390650 w 5543550"/>
                <a:gd name="connsiteY170" fmla="*/ 2647950 h 3232150"/>
                <a:gd name="connsiteX171" fmla="*/ 1301750 w 5543550"/>
                <a:gd name="connsiteY171" fmla="*/ 2654300 h 3232150"/>
                <a:gd name="connsiteX172" fmla="*/ 1295400 w 5543550"/>
                <a:gd name="connsiteY172" fmla="*/ 2705100 h 3232150"/>
                <a:gd name="connsiteX173" fmla="*/ 1212850 w 5543550"/>
                <a:gd name="connsiteY173" fmla="*/ 2698750 h 3232150"/>
                <a:gd name="connsiteX174" fmla="*/ 1212850 w 5543550"/>
                <a:gd name="connsiteY174" fmla="*/ 2794000 h 3232150"/>
                <a:gd name="connsiteX175" fmla="*/ 1123950 w 5543550"/>
                <a:gd name="connsiteY175" fmla="*/ 2794000 h 3232150"/>
                <a:gd name="connsiteX176" fmla="*/ 1123950 w 5543550"/>
                <a:gd name="connsiteY176" fmla="*/ 2794000 h 3232150"/>
                <a:gd name="connsiteX177" fmla="*/ 1117600 w 5543550"/>
                <a:gd name="connsiteY177" fmla="*/ 2838450 h 3232150"/>
                <a:gd name="connsiteX178" fmla="*/ 1041400 w 5543550"/>
                <a:gd name="connsiteY178" fmla="*/ 2832100 h 3232150"/>
                <a:gd name="connsiteX179" fmla="*/ 1035050 w 5543550"/>
                <a:gd name="connsiteY179" fmla="*/ 2870200 h 3232150"/>
                <a:gd name="connsiteX180" fmla="*/ 863600 w 5543550"/>
                <a:gd name="connsiteY180" fmla="*/ 2870200 h 3232150"/>
                <a:gd name="connsiteX181" fmla="*/ 863600 w 5543550"/>
                <a:gd name="connsiteY181" fmla="*/ 2908300 h 3232150"/>
                <a:gd name="connsiteX182" fmla="*/ 774700 w 5543550"/>
                <a:gd name="connsiteY182" fmla="*/ 2908300 h 3232150"/>
                <a:gd name="connsiteX183" fmla="*/ 768350 w 5543550"/>
                <a:gd name="connsiteY183" fmla="*/ 2959100 h 3232150"/>
                <a:gd name="connsiteX184" fmla="*/ 596900 w 5543550"/>
                <a:gd name="connsiteY184" fmla="*/ 2959100 h 3232150"/>
                <a:gd name="connsiteX185" fmla="*/ 584200 w 5543550"/>
                <a:gd name="connsiteY185" fmla="*/ 3054350 h 3232150"/>
                <a:gd name="connsiteX186" fmla="*/ 501650 w 5543550"/>
                <a:gd name="connsiteY186" fmla="*/ 3054350 h 3232150"/>
                <a:gd name="connsiteX187" fmla="*/ 501650 w 5543550"/>
                <a:gd name="connsiteY187" fmla="*/ 3149600 h 3232150"/>
                <a:gd name="connsiteX188" fmla="*/ 406400 w 5543550"/>
                <a:gd name="connsiteY188" fmla="*/ 3149600 h 3232150"/>
                <a:gd name="connsiteX189" fmla="*/ 406400 w 5543550"/>
                <a:gd name="connsiteY189" fmla="*/ 3187700 h 3232150"/>
                <a:gd name="connsiteX190" fmla="*/ 311150 w 5543550"/>
                <a:gd name="connsiteY190" fmla="*/ 3187700 h 3232150"/>
                <a:gd name="connsiteX191" fmla="*/ 311150 w 5543550"/>
                <a:gd name="connsiteY191" fmla="*/ 3225800 h 3232150"/>
                <a:gd name="connsiteX192" fmla="*/ 0 w 5543550"/>
                <a:gd name="connsiteY192" fmla="*/ 3232150 h 323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5543550" h="3232150">
                  <a:moveTo>
                    <a:pt x="0" y="3232150"/>
                  </a:moveTo>
                  <a:lnTo>
                    <a:pt x="0" y="3130550"/>
                  </a:lnTo>
                  <a:lnTo>
                    <a:pt x="101600" y="3130550"/>
                  </a:lnTo>
                  <a:lnTo>
                    <a:pt x="101600" y="3086100"/>
                  </a:lnTo>
                  <a:lnTo>
                    <a:pt x="184150" y="3079750"/>
                  </a:lnTo>
                  <a:lnTo>
                    <a:pt x="184150" y="3041650"/>
                  </a:lnTo>
                  <a:lnTo>
                    <a:pt x="266700" y="3041650"/>
                  </a:lnTo>
                  <a:lnTo>
                    <a:pt x="266700" y="2959100"/>
                  </a:lnTo>
                  <a:lnTo>
                    <a:pt x="361950" y="2959100"/>
                  </a:lnTo>
                  <a:lnTo>
                    <a:pt x="361950" y="2870200"/>
                  </a:lnTo>
                  <a:lnTo>
                    <a:pt x="444500" y="2876550"/>
                  </a:lnTo>
                  <a:lnTo>
                    <a:pt x="444500" y="2819400"/>
                  </a:lnTo>
                  <a:lnTo>
                    <a:pt x="539750" y="2813050"/>
                  </a:lnTo>
                  <a:lnTo>
                    <a:pt x="539750" y="2774950"/>
                  </a:lnTo>
                  <a:lnTo>
                    <a:pt x="628650" y="2774950"/>
                  </a:lnTo>
                  <a:lnTo>
                    <a:pt x="628650" y="2730500"/>
                  </a:lnTo>
                  <a:lnTo>
                    <a:pt x="717550" y="2730500"/>
                  </a:lnTo>
                  <a:lnTo>
                    <a:pt x="717550" y="2686050"/>
                  </a:lnTo>
                  <a:lnTo>
                    <a:pt x="806450" y="2692400"/>
                  </a:lnTo>
                  <a:lnTo>
                    <a:pt x="806450" y="2647950"/>
                  </a:lnTo>
                  <a:lnTo>
                    <a:pt x="895350" y="2641600"/>
                  </a:lnTo>
                  <a:lnTo>
                    <a:pt x="901700" y="2603500"/>
                  </a:lnTo>
                  <a:lnTo>
                    <a:pt x="1066800" y="2603500"/>
                  </a:lnTo>
                  <a:lnTo>
                    <a:pt x="1066800" y="2508250"/>
                  </a:lnTo>
                  <a:lnTo>
                    <a:pt x="1155700" y="2508250"/>
                  </a:lnTo>
                  <a:lnTo>
                    <a:pt x="1155700" y="2425700"/>
                  </a:lnTo>
                  <a:lnTo>
                    <a:pt x="1244600" y="2425700"/>
                  </a:lnTo>
                  <a:lnTo>
                    <a:pt x="1244600" y="2336800"/>
                  </a:lnTo>
                  <a:lnTo>
                    <a:pt x="1333500" y="2336800"/>
                  </a:lnTo>
                  <a:lnTo>
                    <a:pt x="1333500" y="2279650"/>
                  </a:lnTo>
                  <a:lnTo>
                    <a:pt x="1428750" y="2279650"/>
                  </a:lnTo>
                  <a:lnTo>
                    <a:pt x="1422400" y="2241550"/>
                  </a:lnTo>
                  <a:lnTo>
                    <a:pt x="1511300" y="2241550"/>
                  </a:lnTo>
                  <a:lnTo>
                    <a:pt x="1511300" y="2203450"/>
                  </a:lnTo>
                  <a:lnTo>
                    <a:pt x="1606550" y="2197100"/>
                  </a:lnTo>
                  <a:lnTo>
                    <a:pt x="1606550" y="2159000"/>
                  </a:lnTo>
                  <a:lnTo>
                    <a:pt x="1689100" y="2159000"/>
                  </a:lnTo>
                  <a:lnTo>
                    <a:pt x="1689100" y="2114550"/>
                  </a:lnTo>
                  <a:lnTo>
                    <a:pt x="1784350" y="2108200"/>
                  </a:lnTo>
                  <a:lnTo>
                    <a:pt x="1784350" y="2070100"/>
                  </a:lnTo>
                  <a:lnTo>
                    <a:pt x="1866900" y="2076450"/>
                  </a:lnTo>
                  <a:lnTo>
                    <a:pt x="1866900" y="2025650"/>
                  </a:lnTo>
                  <a:lnTo>
                    <a:pt x="1949450" y="2025650"/>
                  </a:lnTo>
                  <a:lnTo>
                    <a:pt x="1962150" y="1981200"/>
                  </a:lnTo>
                  <a:lnTo>
                    <a:pt x="2051050" y="1974850"/>
                  </a:lnTo>
                  <a:lnTo>
                    <a:pt x="2044700" y="1943100"/>
                  </a:lnTo>
                  <a:lnTo>
                    <a:pt x="2139950" y="1943100"/>
                  </a:lnTo>
                  <a:lnTo>
                    <a:pt x="2146300" y="1892300"/>
                  </a:lnTo>
                  <a:lnTo>
                    <a:pt x="2406650" y="1885950"/>
                  </a:lnTo>
                  <a:lnTo>
                    <a:pt x="2406650" y="1841500"/>
                  </a:lnTo>
                  <a:lnTo>
                    <a:pt x="2489200" y="1841500"/>
                  </a:lnTo>
                  <a:lnTo>
                    <a:pt x="2489200" y="1797050"/>
                  </a:lnTo>
                  <a:lnTo>
                    <a:pt x="2584450" y="1797050"/>
                  </a:lnTo>
                  <a:lnTo>
                    <a:pt x="2584450" y="1536700"/>
                  </a:lnTo>
                  <a:lnTo>
                    <a:pt x="2686050" y="1524000"/>
                  </a:lnTo>
                  <a:lnTo>
                    <a:pt x="2686050" y="1441450"/>
                  </a:lnTo>
                  <a:lnTo>
                    <a:pt x="2933700" y="1428750"/>
                  </a:lnTo>
                  <a:lnTo>
                    <a:pt x="2933700" y="1397000"/>
                  </a:lnTo>
                  <a:lnTo>
                    <a:pt x="3022600" y="1390650"/>
                  </a:lnTo>
                  <a:lnTo>
                    <a:pt x="3028950" y="1352550"/>
                  </a:lnTo>
                  <a:lnTo>
                    <a:pt x="3111500" y="1358900"/>
                  </a:lnTo>
                  <a:lnTo>
                    <a:pt x="3111500" y="1314450"/>
                  </a:lnTo>
                  <a:lnTo>
                    <a:pt x="3206750" y="1314450"/>
                  </a:lnTo>
                  <a:lnTo>
                    <a:pt x="3206750" y="1257300"/>
                  </a:lnTo>
                  <a:lnTo>
                    <a:pt x="3295650" y="1263650"/>
                  </a:lnTo>
                  <a:lnTo>
                    <a:pt x="3295650" y="1219200"/>
                  </a:lnTo>
                  <a:lnTo>
                    <a:pt x="3384550" y="1212850"/>
                  </a:lnTo>
                  <a:lnTo>
                    <a:pt x="3384550" y="1168400"/>
                  </a:lnTo>
                  <a:lnTo>
                    <a:pt x="3473450" y="1168400"/>
                  </a:lnTo>
                  <a:lnTo>
                    <a:pt x="3473450" y="1079500"/>
                  </a:lnTo>
                  <a:lnTo>
                    <a:pt x="3556000" y="1079500"/>
                  </a:lnTo>
                  <a:lnTo>
                    <a:pt x="3562350" y="1041400"/>
                  </a:lnTo>
                  <a:lnTo>
                    <a:pt x="3644900" y="1041400"/>
                  </a:lnTo>
                  <a:lnTo>
                    <a:pt x="3657600" y="996950"/>
                  </a:lnTo>
                  <a:lnTo>
                    <a:pt x="3733800" y="990600"/>
                  </a:lnTo>
                  <a:lnTo>
                    <a:pt x="3733800" y="952500"/>
                  </a:lnTo>
                  <a:lnTo>
                    <a:pt x="3822700" y="952500"/>
                  </a:lnTo>
                  <a:lnTo>
                    <a:pt x="3829050" y="908050"/>
                  </a:lnTo>
                  <a:lnTo>
                    <a:pt x="3917950" y="901700"/>
                  </a:lnTo>
                  <a:lnTo>
                    <a:pt x="3917950" y="863600"/>
                  </a:lnTo>
                  <a:lnTo>
                    <a:pt x="3994150" y="863600"/>
                  </a:lnTo>
                  <a:lnTo>
                    <a:pt x="4000500" y="812800"/>
                  </a:lnTo>
                  <a:lnTo>
                    <a:pt x="4191000" y="812800"/>
                  </a:lnTo>
                  <a:lnTo>
                    <a:pt x="4191000" y="781050"/>
                  </a:lnTo>
                  <a:lnTo>
                    <a:pt x="4451350" y="768350"/>
                  </a:lnTo>
                  <a:lnTo>
                    <a:pt x="4451350" y="679450"/>
                  </a:lnTo>
                  <a:lnTo>
                    <a:pt x="4527550" y="679450"/>
                  </a:lnTo>
                  <a:lnTo>
                    <a:pt x="4546600" y="374650"/>
                  </a:lnTo>
                  <a:lnTo>
                    <a:pt x="4635500" y="368300"/>
                  </a:lnTo>
                  <a:lnTo>
                    <a:pt x="4635500" y="330200"/>
                  </a:lnTo>
                  <a:lnTo>
                    <a:pt x="4718050" y="330200"/>
                  </a:lnTo>
                  <a:lnTo>
                    <a:pt x="4718050" y="285750"/>
                  </a:lnTo>
                  <a:lnTo>
                    <a:pt x="4800600" y="285750"/>
                  </a:lnTo>
                  <a:lnTo>
                    <a:pt x="4800600" y="285750"/>
                  </a:lnTo>
                  <a:lnTo>
                    <a:pt x="4813300" y="228600"/>
                  </a:lnTo>
                  <a:lnTo>
                    <a:pt x="4883150" y="234950"/>
                  </a:lnTo>
                  <a:lnTo>
                    <a:pt x="4883150" y="184150"/>
                  </a:lnTo>
                  <a:lnTo>
                    <a:pt x="4965700" y="184150"/>
                  </a:lnTo>
                  <a:lnTo>
                    <a:pt x="4965700" y="152400"/>
                  </a:lnTo>
                  <a:lnTo>
                    <a:pt x="5073650" y="152400"/>
                  </a:lnTo>
                  <a:lnTo>
                    <a:pt x="5080000" y="107950"/>
                  </a:lnTo>
                  <a:lnTo>
                    <a:pt x="5327650" y="101600"/>
                  </a:lnTo>
                  <a:lnTo>
                    <a:pt x="5327650" y="101600"/>
                  </a:lnTo>
                  <a:lnTo>
                    <a:pt x="5340350" y="50800"/>
                  </a:lnTo>
                  <a:lnTo>
                    <a:pt x="5429250" y="50800"/>
                  </a:lnTo>
                  <a:lnTo>
                    <a:pt x="5429250" y="50800"/>
                  </a:lnTo>
                  <a:lnTo>
                    <a:pt x="5429250" y="0"/>
                  </a:lnTo>
                  <a:lnTo>
                    <a:pt x="5530850" y="0"/>
                  </a:lnTo>
                  <a:lnTo>
                    <a:pt x="5543550" y="520700"/>
                  </a:lnTo>
                  <a:lnTo>
                    <a:pt x="5486400" y="527050"/>
                  </a:lnTo>
                  <a:lnTo>
                    <a:pt x="5492750" y="603250"/>
                  </a:lnTo>
                  <a:lnTo>
                    <a:pt x="5264150" y="603250"/>
                  </a:lnTo>
                  <a:lnTo>
                    <a:pt x="5264150" y="647700"/>
                  </a:lnTo>
                  <a:lnTo>
                    <a:pt x="5175250" y="654050"/>
                  </a:lnTo>
                  <a:lnTo>
                    <a:pt x="5175250" y="692150"/>
                  </a:lnTo>
                  <a:lnTo>
                    <a:pt x="4857750" y="692150"/>
                  </a:lnTo>
                  <a:lnTo>
                    <a:pt x="4857750" y="736600"/>
                  </a:lnTo>
                  <a:lnTo>
                    <a:pt x="4768850" y="730250"/>
                  </a:lnTo>
                  <a:lnTo>
                    <a:pt x="4775200" y="831850"/>
                  </a:lnTo>
                  <a:lnTo>
                    <a:pt x="4686300" y="825500"/>
                  </a:lnTo>
                  <a:lnTo>
                    <a:pt x="4686300" y="1092200"/>
                  </a:lnTo>
                  <a:lnTo>
                    <a:pt x="4591050" y="1104900"/>
                  </a:lnTo>
                  <a:lnTo>
                    <a:pt x="4591050" y="1181100"/>
                  </a:lnTo>
                  <a:lnTo>
                    <a:pt x="4152900" y="1181100"/>
                  </a:lnTo>
                  <a:lnTo>
                    <a:pt x="4152900" y="1231900"/>
                  </a:lnTo>
                  <a:lnTo>
                    <a:pt x="4057650" y="1231900"/>
                  </a:lnTo>
                  <a:lnTo>
                    <a:pt x="4057650" y="1276350"/>
                  </a:lnTo>
                  <a:lnTo>
                    <a:pt x="3879850" y="1270000"/>
                  </a:lnTo>
                  <a:lnTo>
                    <a:pt x="3879850" y="1365250"/>
                  </a:lnTo>
                  <a:lnTo>
                    <a:pt x="3797300" y="1365250"/>
                  </a:lnTo>
                  <a:lnTo>
                    <a:pt x="3797300" y="1409700"/>
                  </a:lnTo>
                  <a:lnTo>
                    <a:pt x="3702050" y="1409700"/>
                  </a:lnTo>
                  <a:lnTo>
                    <a:pt x="3702050" y="1454150"/>
                  </a:lnTo>
                  <a:lnTo>
                    <a:pt x="3619500" y="1454150"/>
                  </a:lnTo>
                  <a:lnTo>
                    <a:pt x="3619500" y="1492250"/>
                  </a:lnTo>
                  <a:lnTo>
                    <a:pt x="3530600" y="1492250"/>
                  </a:lnTo>
                  <a:lnTo>
                    <a:pt x="3530600" y="1536700"/>
                  </a:lnTo>
                  <a:lnTo>
                    <a:pt x="3441700" y="1549400"/>
                  </a:lnTo>
                  <a:lnTo>
                    <a:pt x="3441700" y="1581150"/>
                  </a:lnTo>
                  <a:lnTo>
                    <a:pt x="3181350" y="1581150"/>
                  </a:lnTo>
                  <a:lnTo>
                    <a:pt x="3181350" y="1619250"/>
                  </a:lnTo>
                  <a:lnTo>
                    <a:pt x="3124200" y="1619250"/>
                  </a:lnTo>
                  <a:lnTo>
                    <a:pt x="3130550" y="1714500"/>
                  </a:lnTo>
                  <a:lnTo>
                    <a:pt x="2908300" y="1708150"/>
                  </a:lnTo>
                  <a:lnTo>
                    <a:pt x="2901950" y="1758950"/>
                  </a:lnTo>
                  <a:lnTo>
                    <a:pt x="2819400" y="1758950"/>
                  </a:lnTo>
                  <a:lnTo>
                    <a:pt x="2819400" y="1847850"/>
                  </a:lnTo>
                  <a:lnTo>
                    <a:pt x="2724150" y="1847850"/>
                  </a:lnTo>
                  <a:lnTo>
                    <a:pt x="2724150" y="2089150"/>
                  </a:lnTo>
                  <a:lnTo>
                    <a:pt x="2641600" y="2082800"/>
                  </a:lnTo>
                  <a:lnTo>
                    <a:pt x="2641600" y="2127250"/>
                  </a:lnTo>
                  <a:lnTo>
                    <a:pt x="2552700" y="2120900"/>
                  </a:lnTo>
                  <a:lnTo>
                    <a:pt x="2552700" y="2165350"/>
                  </a:lnTo>
                  <a:lnTo>
                    <a:pt x="2286000" y="2171700"/>
                  </a:lnTo>
                  <a:lnTo>
                    <a:pt x="2286000" y="2209800"/>
                  </a:lnTo>
                  <a:lnTo>
                    <a:pt x="2190750" y="2209800"/>
                  </a:lnTo>
                  <a:lnTo>
                    <a:pt x="2190750" y="2254250"/>
                  </a:lnTo>
                  <a:lnTo>
                    <a:pt x="2101850" y="2254250"/>
                  </a:lnTo>
                  <a:lnTo>
                    <a:pt x="2095500" y="2298700"/>
                  </a:lnTo>
                  <a:lnTo>
                    <a:pt x="1930400" y="2298700"/>
                  </a:lnTo>
                  <a:lnTo>
                    <a:pt x="1930400" y="2343150"/>
                  </a:lnTo>
                  <a:lnTo>
                    <a:pt x="1835150" y="2343150"/>
                  </a:lnTo>
                  <a:lnTo>
                    <a:pt x="1841500" y="2387600"/>
                  </a:lnTo>
                  <a:lnTo>
                    <a:pt x="1752600" y="2387600"/>
                  </a:lnTo>
                  <a:lnTo>
                    <a:pt x="1752600" y="2438400"/>
                  </a:lnTo>
                  <a:lnTo>
                    <a:pt x="1663700" y="2438400"/>
                  </a:lnTo>
                  <a:lnTo>
                    <a:pt x="1663700" y="2482850"/>
                  </a:lnTo>
                  <a:lnTo>
                    <a:pt x="1574800" y="2482850"/>
                  </a:lnTo>
                  <a:lnTo>
                    <a:pt x="1574800" y="2559050"/>
                  </a:lnTo>
                  <a:lnTo>
                    <a:pt x="1390650" y="2571750"/>
                  </a:lnTo>
                  <a:lnTo>
                    <a:pt x="1390650" y="2647950"/>
                  </a:lnTo>
                  <a:lnTo>
                    <a:pt x="1301750" y="2654300"/>
                  </a:lnTo>
                  <a:lnTo>
                    <a:pt x="1295400" y="2705100"/>
                  </a:lnTo>
                  <a:lnTo>
                    <a:pt x="1212850" y="2698750"/>
                  </a:lnTo>
                  <a:lnTo>
                    <a:pt x="1212850" y="2794000"/>
                  </a:lnTo>
                  <a:lnTo>
                    <a:pt x="1123950" y="2794000"/>
                  </a:lnTo>
                  <a:lnTo>
                    <a:pt x="1123950" y="2794000"/>
                  </a:lnTo>
                  <a:lnTo>
                    <a:pt x="1117600" y="2838450"/>
                  </a:lnTo>
                  <a:lnTo>
                    <a:pt x="1041400" y="2832100"/>
                  </a:lnTo>
                  <a:lnTo>
                    <a:pt x="1035050" y="2870200"/>
                  </a:lnTo>
                  <a:lnTo>
                    <a:pt x="863600" y="2870200"/>
                  </a:lnTo>
                  <a:lnTo>
                    <a:pt x="863600" y="2908300"/>
                  </a:lnTo>
                  <a:lnTo>
                    <a:pt x="774700" y="2908300"/>
                  </a:lnTo>
                  <a:lnTo>
                    <a:pt x="768350" y="2959100"/>
                  </a:lnTo>
                  <a:lnTo>
                    <a:pt x="596900" y="2959100"/>
                  </a:lnTo>
                  <a:lnTo>
                    <a:pt x="584200" y="3054350"/>
                  </a:lnTo>
                  <a:lnTo>
                    <a:pt x="501650" y="3054350"/>
                  </a:lnTo>
                  <a:lnTo>
                    <a:pt x="501650" y="3149600"/>
                  </a:lnTo>
                  <a:lnTo>
                    <a:pt x="406400" y="3149600"/>
                  </a:lnTo>
                  <a:lnTo>
                    <a:pt x="406400" y="3187700"/>
                  </a:lnTo>
                  <a:lnTo>
                    <a:pt x="311150" y="3187700"/>
                  </a:lnTo>
                  <a:lnTo>
                    <a:pt x="311150" y="3225800"/>
                  </a:lnTo>
                  <a:lnTo>
                    <a:pt x="0" y="3232150"/>
                  </a:lnTo>
                  <a:close/>
                </a:path>
              </a:pathLst>
            </a:custGeom>
            <a:no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Helvetica Neue" pitchFamily="1" charset="0"/>
              </a:endParaRPr>
            </a:p>
          </p:txBody>
        </p:sp>
      </p:grpSp>
      <p:sp>
        <p:nvSpPr>
          <p:cNvPr id="21" name="Titel 20"/>
          <p:cNvSpPr>
            <a:spLocks noGrp="1"/>
          </p:cNvSpPr>
          <p:nvPr>
            <p:ph type="title"/>
          </p:nvPr>
        </p:nvSpPr>
        <p:spPr/>
        <p:txBody>
          <a:bodyPr/>
          <a:lstStyle/>
          <a:p>
            <a:r>
              <a:rPr lang="de-DE" smtClean="0"/>
              <a:t>ARIEL science reach</a:t>
            </a:r>
            <a:endParaRPr lang="de-DE" dirty="0"/>
          </a:p>
        </p:txBody>
      </p:sp>
      <p:sp>
        <p:nvSpPr>
          <p:cNvPr id="7" name="Date Placeholder 6"/>
          <p:cNvSpPr>
            <a:spLocks noGrp="1"/>
          </p:cNvSpPr>
          <p:nvPr>
            <p:ph type="dt" sz="half" idx="10"/>
          </p:nvPr>
        </p:nvSpPr>
        <p:spPr/>
        <p:txBody>
          <a:bodyPr/>
          <a:lstStyle/>
          <a:p>
            <a:r>
              <a:rPr lang="en-US" smtClean="0"/>
              <a:t>02/09/2012</a:t>
            </a:r>
            <a:endParaRPr lang="en-US"/>
          </a:p>
        </p:txBody>
      </p:sp>
      <p:sp>
        <p:nvSpPr>
          <p:cNvPr id="8" name="Footer Placeholder 7"/>
          <p:cNvSpPr>
            <a:spLocks noGrp="1"/>
          </p:cNvSpPr>
          <p:nvPr>
            <p:ph type="ftr" sz="quarter" idx="11"/>
          </p:nvPr>
        </p:nvSpPr>
        <p:spPr/>
        <p:txBody>
          <a:bodyPr/>
          <a:lstStyle/>
          <a:p>
            <a:r>
              <a:rPr lang="en-CA" smtClean="0"/>
              <a:t>TRIUMF  Nuclear Astrophysics  -  Bad Honnef 2012</a:t>
            </a:r>
            <a:endParaRPr lang="en-US"/>
          </a:p>
        </p:txBody>
      </p:sp>
      <p:sp>
        <p:nvSpPr>
          <p:cNvPr id="9" name="Slide Number Placeholder 8"/>
          <p:cNvSpPr>
            <a:spLocks noGrp="1"/>
          </p:cNvSpPr>
          <p:nvPr>
            <p:ph type="sldNum" sz="quarter" idx="12"/>
          </p:nvPr>
        </p:nvSpPr>
        <p:spPr/>
        <p:txBody>
          <a:bodyPr/>
          <a:lstStyle/>
          <a:p>
            <a:fld id="{03512733-F38B-6A49-BC10-73E8D4B90B73}" type="slidenum">
              <a:rPr lang="en-US" smtClean="0"/>
              <a:pPr/>
              <a:t>44</a:t>
            </a:fld>
            <a:endParaRPr lang="en-US"/>
          </a:p>
        </p:txBody>
      </p:sp>
      <p:sp>
        <p:nvSpPr>
          <p:cNvPr id="22551" name="Rectangle 6"/>
          <p:cNvSpPr>
            <a:spLocks noChangeArrowheads="1"/>
          </p:cNvSpPr>
          <p:nvPr/>
        </p:nvSpPr>
        <p:spPr bwMode="auto">
          <a:xfrm>
            <a:off x="5058210" y="1145647"/>
            <a:ext cx="3352801" cy="304800"/>
          </a:xfrm>
          <a:prstGeom prst="rect">
            <a:avLst/>
          </a:prstGeom>
          <a:solidFill>
            <a:srgbClr val="3366FF"/>
          </a:solidFill>
          <a:ln w="9525">
            <a:solidFill>
              <a:schemeClr val="tx1"/>
            </a:solidFill>
            <a:miter lim="800000"/>
            <a:headEnd/>
            <a:tailEnd/>
          </a:ln>
        </p:spPr>
        <p:txBody>
          <a:bodyPr wrap="none" anchor="ctr"/>
          <a:lstStyle/>
          <a:p>
            <a:pPr algn="ctr"/>
            <a:r>
              <a:rPr lang="en-US" sz="1600" dirty="0" smtClean="0">
                <a:latin typeface="Times New Roman" pitchFamily="18" charset="0"/>
                <a:cs typeface="Times New Roman" pitchFamily="18" charset="0"/>
              </a:rPr>
              <a:t>New proton </a:t>
            </a:r>
            <a:r>
              <a:rPr lang="en-US" sz="1600" dirty="0" err="1" smtClean="0">
                <a:latin typeface="Times New Roman" pitchFamily="18" charset="0"/>
                <a:cs typeface="Times New Roman" pitchFamily="18" charset="0"/>
              </a:rPr>
              <a:t>spallation</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beam line on UC</a:t>
            </a:r>
          </a:p>
        </p:txBody>
      </p:sp>
      <p:grpSp>
        <p:nvGrpSpPr>
          <p:cNvPr id="5" name="Group 9"/>
          <p:cNvGrpSpPr>
            <a:grpSpLocks/>
          </p:cNvGrpSpPr>
          <p:nvPr/>
        </p:nvGrpSpPr>
        <p:grpSpPr bwMode="auto">
          <a:xfrm>
            <a:off x="5046662" y="3978072"/>
            <a:ext cx="2039938" cy="304801"/>
            <a:chOff x="2678" y="2328"/>
            <a:chExt cx="1285" cy="192"/>
          </a:xfrm>
        </p:grpSpPr>
        <p:sp>
          <p:nvSpPr>
            <p:cNvPr id="22547" name="Rectangle 10"/>
            <p:cNvSpPr>
              <a:spLocks noChangeArrowheads="1"/>
            </p:cNvSpPr>
            <p:nvPr/>
          </p:nvSpPr>
          <p:spPr bwMode="auto">
            <a:xfrm>
              <a:off x="2678" y="2328"/>
              <a:ext cx="1248" cy="192"/>
            </a:xfrm>
            <a:prstGeom prst="rect">
              <a:avLst/>
            </a:prstGeom>
            <a:solidFill>
              <a:srgbClr val="FF3300"/>
            </a:solidFill>
            <a:ln w="9525">
              <a:solidFill>
                <a:schemeClr val="tx1"/>
              </a:solidFill>
              <a:miter lim="800000"/>
              <a:headEnd/>
              <a:tailEnd/>
            </a:ln>
          </p:spPr>
          <p:txBody>
            <a:bodyPr wrap="none" anchor="ctr"/>
            <a:lstStyle/>
            <a:p>
              <a:endParaRPr lang="de-DE"/>
            </a:p>
          </p:txBody>
        </p:sp>
        <p:sp>
          <p:nvSpPr>
            <p:cNvPr id="22549" name="Rectangle 12"/>
            <p:cNvSpPr>
              <a:spLocks noChangeArrowheads="1"/>
            </p:cNvSpPr>
            <p:nvPr/>
          </p:nvSpPr>
          <p:spPr bwMode="auto">
            <a:xfrm>
              <a:off x="2709" y="2328"/>
              <a:ext cx="1254" cy="192"/>
            </a:xfrm>
            <a:prstGeom prst="rect">
              <a:avLst/>
            </a:prstGeom>
            <a:noFill/>
            <a:ln w="9525">
              <a:noFill/>
              <a:miter lim="800000"/>
              <a:headEnd/>
              <a:tailEnd/>
            </a:ln>
          </p:spPr>
          <p:txBody>
            <a:bodyPr wrap="none">
              <a:spAutoFit/>
            </a:bodyPr>
            <a:lstStyle/>
            <a:p>
              <a:r>
                <a:rPr lang="en-US" sz="1400" dirty="0">
                  <a:latin typeface="Times New Roman" pitchFamily="18" charset="0"/>
                  <a:cs typeface="Times New Roman" pitchFamily="18" charset="0"/>
                </a:rPr>
                <a:t>Photo-fission on U-target</a:t>
              </a:r>
              <a:endParaRPr lang="en-CA" sz="1400" dirty="0">
                <a:latin typeface="Times New Roman" pitchFamily="18" charset="0"/>
                <a:cs typeface="Times New Roman" pitchFamily="18" charset="0"/>
              </a:endParaRPr>
            </a:p>
          </p:txBody>
        </p:sp>
      </p:grpSp>
      <p:sp>
        <p:nvSpPr>
          <p:cNvPr id="24" name="Textfeld 23"/>
          <p:cNvSpPr txBox="1"/>
          <p:nvPr/>
        </p:nvSpPr>
        <p:spPr>
          <a:xfrm>
            <a:off x="143498" y="1300416"/>
            <a:ext cx="3573414" cy="2677656"/>
          </a:xfrm>
          <a:prstGeom prst="rect">
            <a:avLst/>
          </a:prstGeom>
          <a:solidFill>
            <a:schemeClr val="bg2">
              <a:lumMod val="20000"/>
              <a:lumOff val="80000"/>
            </a:schemeClr>
          </a:solidFill>
          <a:scene3d>
            <a:camera prst="orthographicFront"/>
            <a:lightRig rig="threePt" dir="t"/>
          </a:scene3d>
          <a:sp3d>
            <a:bevelT/>
          </a:sp3d>
        </p:spPr>
        <p:txBody>
          <a:bodyPr wrap="none" rtlCol="0">
            <a:spAutoFit/>
          </a:bodyPr>
          <a:lstStyle/>
          <a:p>
            <a:pPr algn="l">
              <a:lnSpc>
                <a:spcPct val="150000"/>
              </a:lnSpc>
            </a:pPr>
            <a:r>
              <a:rPr lang="de-DE" sz="1600" b="1" dirty="0" smtClean="0">
                <a:solidFill>
                  <a:srgbClr val="0000FF"/>
                </a:solidFill>
                <a:latin typeface="+mj-lt"/>
              </a:rPr>
              <a:t>Experiments at the r-process path:</a:t>
            </a:r>
          </a:p>
          <a:p>
            <a:pPr algn="l">
              <a:lnSpc>
                <a:spcPct val="150000"/>
              </a:lnSpc>
              <a:buFont typeface="Arial" pitchFamily="34" charset="0"/>
              <a:buChar char="•"/>
            </a:pPr>
            <a:r>
              <a:rPr lang="de-DE" sz="1600" dirty="0" smtClean="0">
                <a:solidFill>
                  <a:srgbClr val="0000FF"/>
                </a:solidFill>
                <a:latin typeface="+mj-lt"/>
              </a:rPr>
              <a:t> masses, T</a:t>
            </a:r>
            <a:r>
              <a:rPr lang="de-DE" sz="1600" baseline="-25000" dirty="0" smtClean="0">
                <a:solidFill>
                  <a:srgbClr val="0000FF"/>
                </a:solidFill>
                <a:latin typeface="+mj-lt"/>
              </a:rPr>
              <a:t>1/2</a:t>
            </a:r>
            <a:r>
              <a:rPr lang="de-DE" sz="1600" dirty="0" smtClean="0">
                <a:solidFill>
                  <a:srgbClr val="0000FF"/>
                </a:solidFill>
                <a:latin typeface="+mj-lt"/>
              </a:rPr>
              <a:t>, P</a:t>
            </a:r>
            <a:r>
              <a:rPr lang="de-DE" sz="1600" baseline="-25000" dirty="0" smtClean="0">
                <a:solidFill>
                  <a:srgbClr val="0000FF"/>
                </a:solidFill>
                <a:latin typeface="+mj-lt"/>
              </a:rPr>
              <a:t>n</a:t>
            </a:r>
            <a:endParaRPr lang="de-DE" sz="1600" dirty="0" smtClean="0">
              <a:solidFill>
                <a:srgbClr val="0000FF"/>
              </a:solidFill>
              <a:latin typeface="+mj-lt"/>
            </a:endParaRPr>
          </a:p>
          <a:p>
            <a:pPr algn="l">
              <a:lnSpc>
                <a:spcPct val="150000"/>
              </a:lnSpc>
              <a:buFont typeface="Arial" pitchFamily="34" charset="0"/>
              <a:buChar char="•"/>
            </a:pPr>
            <a:r>
              <a:rPr lang="de-DE" sz="1600" dirty="0" smtClean="0">
                <a:solidFill>
                  <a:srgbClr val="0000FF"/>
                </a:solidFill>
                <a:latin typeface="+mj-lt"/>
              </a:rPr>
              <a:t> (d,p), (t,p) reactions  </a:t>
            </a:r>
          </a:p>
          <a:p>
            <a:pPr lvl="1">
              <a:lnSpc>
                <a:spcPct val="150000"/>
              </a:lnSpc>
            </a:pPr>
            <a:r>
              <a:rPr lang="de-DE" sz="1600" dirty="0" smtClean="0">
                <a:solidFill>
                  <a:srgbClr val="0000FF"/>
                </a:solidFill>
                <a:latin typeface="+mj-lt"/>
                <a:cs typeface="Times New Roman"/>
              </a:rPr>
              <a:t>→ single particle structure</a:t>
            </a:r>
          </a:p>
          <a:p>
            <a:pPr lvl="1">
              <a:lnSpc>
                <a:spcPct val="150000"/>
              </a:lnSpc>
            </a:pPr>
            <a:r>
              <a:rPr lang="de-DE" sz="1600" dirty="0" smtClean="0">
                <a:solidFill>
                  <a:srgbClr val="0000FF"/>
                </a:solidFill>
                <a:latin typeface="+mj-lt"/>
                <a:cs typeface="Times New Roman"/>
              </a:rPr>
              <a:t>→ pairing correlations</a:t>
            </a:r>
            <a:endParaRPr lang="de-DE" sz="1600" dirty="0">
              <a:solidFill>
                <a:srgbClr val="0000FF"/>
              </a:solidFill>
              <a:latin typeface="+mj-lt"/>
              <a:cs typeface="Times New Roman"/>
            </a:endParaRPr>
          </a:p>
          <a:p>
            <a:pPr lvl="1">
              <a:lnSpc>
                <a:spcPct val="150000"/>
              </a:lnSpc>
            </a:pPr>
            <a:r>
              <a:rPr lang="de-DE" sz="1600" dirty="0" smtClean="0">
                <a:solidFill>
                  <a:srgbClr val="0000FF"/>
                </a:solidFill>
                <a:latin typeface="+mj-lt"/>
                <a:cs typeface="Times New Roman"/>
              </a:rPr>
              <a:t>→ (n,</a:t>
            </a:r>
            <a:r>
              <a:rPr lang="de-DE" sz="1600" dirty="0" smtClean="0">
                <a:solidFill>
                  <a:srgbClr val="0000FF"/>
                </a:solidFill>
                <a:latin typeface="Symbol" pitchFamily="18" charset="2"/>
                <a:cs typeface="Times New Roman"/>
              </a:rPr>
              <a:t>g</a:t>
            </a:r>
            <a:r>
              <a:rPr lang="de-DE" sz="1600" dirty="0" smtClean="0">
                <a:solidFill>
                  <a:srgbClr val="0000FF"/>
                </a:solidFill>
                <a:latin typeface="+mj-lt"/>
                <a:cs typeface="Times New Roman"/>
              </a:rPr>
              <a:t>)</a:t>
            </a:r>
          </a:p>
          <a:p>
            <a:pPr algn="l">
              <a:lnSpc>
                <a:spcPct val="150000"/>
              </a:lnSpc>
              <a:buFont typeface="Arial" pitchFamily="34" charset="0"/>
              <a:buChar char="•"/>
            </a:pPr>
            <a:r>
              <a:rPr lang="de-DE" sz="1600" dirty="0" smtClean="0">
                <a:solidFill>
                  <a:srgbClr val="0000FF"/>
                </a:solidFill>
                <a:latin typeface="+mj-lt"/>
              </a:rPr>
              <a:t> </a:t>
            </a:r>
            <a:r>
              <a:rPr lang="de-DE" sz="1600" dirty="0" err="1" smtClean="0">
                <a:solidFill>
                  <a:srgbClr val="0000FF"/>
                </a:solidFill>
                <a:latin typeface="+mj-lt"/>
              </a:rPr>
              <a:t>decay</a:t>
            </a:r>
            <a:r>
              <a:rPr lang="de-DE" sz="1600" dirty="0" smtClean="0">
                <a:solidFill>
                  <a:srgbClr val="0000FF"/>
                </a:solidFill>
                <a:latin typeface="+mj-lt"/>
              </a:rPr>
              <a:t> </a:t>
            </a:r>
            <a:r>
              <a:rPr lang="de-DE" sz="1600" dirty="0" err="1" smtClean="0">
                <a:solidFill>
                  <a:srgbClr val="0000FF"/>
                </a:solidFill>
                <a:latin typeface="+mj-lt"/>
              </a:rPr>
              <a:t>spectroscopy</a:t>
            </a:r>
            <a:endParaRPr lang="de-DE" sz="1600" dirty="0">
              <a:solidFill>
                <a:srgbClr val="0000FF"/>
              </a:solidFill>
              <a:latin typeface="+mj-lt"/>
            </a:endParaRPr>
          </a:p>
        </p:txBody>
      </p:sp>
      <p:sp>
        <p:nvSpPr>
          <p:cNvPr id="10" name="Rectangle 9"/>
          <p:cNvSpPr/>
          <p:nvPr/>
        </p:nvSpPr>
        <p:spPr>
          <a:xfrm>
            <a:off x="143498" y="4282873"/>
            <a:ext cx="4572000" cy="1600438"/>
          </a:xfrm>
          <a:prstGeom prst="rect">
            <a:avLst/>
          </a:prstGeom>
        </p:spPr>
        <p:txBody>
          <a:bodyPr>
            <a:spAutoFit/>
          </a:bodyPr>
          <a:lstStyle/>
          <a:p>
            <a:pPr marL="6350" lvl="1"/>
            <a:r>
              <a:rPr lang="en-GB" sz="2000" b="1" dirty="0"/>
              <a:t>100 </a:t>
            </a:r>
            <a:r>
              <a:rPr lang="en-GB" sz="2000" b="1" dirty="0" smtClean="0"/>
              <a:t>kW, </a:t>
            </a:r>
            <a:r>
              <a:rPr lang="en-GB" sz="2000" b="1" dirty="0"/>
              <a:t>25 MeV  </a:t>
            </a:r>
            <a:r>
              <a:rPr lang="en-GB" sz="2000" b="1" dirty="0" smtClean="0"/>
              <a:t>e-beam:</a:t>
            </a:r>
          </a:p>
          <a:p>
            <a:pPr marL="6350" lvl="1"/>
            <a:r>
              <a:rPr lang="en-GB" sz="1800" dirty="0" smtClean="0">
                <a:sym typeface="Wingdings" pitchFamily="2" charset="2"/>
              </a:rPr>
              <a:t>		</a:t>
            </a:r>
          </a:p>
          <a:p>
            <a:pPr marL="6350" lvl="1"/>
            <a:r>
              <a:rPr lang="en-GB" sz="1800" dirty="0">
                <a:sym typeface="Wingdings" pitchFamily="2" charset="2"/>
              </a:rPr>
              <a:t>	</a:t>
            </a:r>
            <a:r>
              <a:rPr lang="en-GB" sz="2000" dirty="0" smtClean="0">
                <a:sym typeface="Wingdings" pitchFamily="2" charset="2"/>
              </a:rPr>
              <a:t></a:t>
            </a:r>
            <a:r>
              <a:rPr lang="en-GB" sz="2000" dirty="0" smtClean="0"/>
              <a:t> </a:t>
            </a:r>
            <a:r>
              <a:rPr lang="en-GB" sz="2000" dirty="0"/>
              <a:t>~ 10</a:t>
            </a:r>
            <a:r>
              <a:rPr lang="en-GB" sz="2000" baseline="30000" dirty="0"/>
              <a:t>13</a:t>
            </a:r>
            <a:r>
              <a:rPr lang="en-GB" sz="2000" dirty="0"/>
              <a:t> fissions/sec</a:t>
            </a:r>
          </a:p>
          <a:p>
            <a:pPr lvl="1">
              <a:buNone/>
            </a:pPr>
            <a:r>
              <a:rPr lang="de-DE" sz="2000" dirty="0"/>
              <a:t>							</a:t>
            </a:r>
            <a:endParaRPr lang="de-DE" sz="2000" dirty="0" smtClean="0"/>
          </a:p>
          <a:p>
            <a:pPr lvl="1">
              <a:buNone/>
            </a:pPr>
            <a:r>
              <a:rPr lang="de-DE" sz="2000" dirty="0" smtClean="0"/>
              <a:t>2</a:t>
            </a:r>
            <a:r>
              <a:rPr lang="de-DE" sz="2000" dirty="0" smtClean="0">
                <a:sym typeface="Symbol"/>
              </a:rPr>
              <a:t></a:t>
            </a:r>
            <a:r>
              <a:rPr lang="de-DE" sz="2000" dirty="0"/>
              <a:t>10</a:t>
            </a:r>
            <a:r>
              <a:rPr lang="de-DE" baseline="30000" dirty="0"/>
              <a:t>10</a:t>
            </a:r>
            <a:r>
              <a:rPr lang="de-DE" sz="2000" dirty="0"/>
              <a:t>  </a:t>
            </a:r>
            <a:r>
              <a:rPr lang="de-DE" sz="2000" baseline="30000" dirty="0" smtClean="0"/>
              <a:t>132</a:t>
            </a:r>
            <a:r>
              <a:rPr lang="de-DE" sz="2000" dirty="0" smtClean="0"/>
              <a:t>Sn/sec (in target)</a:t>
            </a:r>
            <a:endParaRPr lang="de-DE" dirty="0"/>
          </a:p>
        </p:txBody>
      </p:sp>
    </p:spTree>
    <p:extLst>
      <p:ext uri="{BB962C8B-B14F-4D97-AF65-F5344CB8AC3E}">
        <p14:creationId xmlns:p14="http://schemas.microsoft.com/office/powerpoint/2010/main" val="9222195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95400"/>
            <a:ext cx="8229600" cy="5100638"/>
          </a:xfrm>
        </p:spPr>
        <p:txBody>
          <a:bodyPr>
            <a:normAutofit fontScale="92500" lnSpcReduction="10000"/>
          </a:bodyPr>
          <a:lstStyle/>
          <a:p>
            <a:r>
              <a:rPr lang="en-CA" sz="2000" dirty="0" smtClean="0"/>
              <a:t>TRIUMF/ISAC provides high intensity RIBs for direct and indirect studies of nuclear reactions and nuclear properties for astrophysics</a:t>
            </a:r>
          </a:p>
          <a:p>
            <a:endParaRPr lang="en-CA" sz="1900" dirty="0" smtClean="0"/>
          </a:p>
          <a:p>
            <a:r>
              <a:rPr lang="en-CA" sz="2000" dirty="0" smtClean="0"/>
              <a:t>Current studies concentrate on explosive H &amp; He burning</a:t>
            </a:r>
          </a:p>
          <a:p>
            <a:pPr lvl="1">
              <a:lnSpc>
                <a:spcPct val="110000"/>
              </a:lnSpc>
            </a:pPr>
            <a:r>
              <a:rPr lang="en-CA" sz="1900" dirty="0">
                <a:solidFill>
                  <a:schemeClr val="tx1">
                    <a:lumMod val="75000"/>
                    <a:lumOff val="25000"/>
                  </a:schemeClr>
                </a:solidFill>
              </a:rPr>
              <a:t>r</a:t>
            </a:r>
            <a:r>
              <a:rPr lang="en-CA" sz="1900" dirty="0" smtClean="0">
                <a:solidFill>
                  <a:schemeClr val="tx1">
                    <a:lumMod val="75000"/>
                    <a:lumOff val="25000"/>
                  </a:schemeClr>
                </a:solidFill>
              </a:rPr>
              <a:t>ecent result on Novae constrain gamma-ray emissions from </a:t>
            </a:r>
            <a:r>
              <a:rPr lang="en-CA" sz="1900" baseline="30000" dirty="0" smtClean="0">
                <a:solidFill>
                  <a:schemeClr val="tx1">
                    <a:lumMod val="75000"/>
                    <a:lumOff val="25000"/>
                  </a:schemeClr>
                </a:solidFill>
              </a:rPr>
              <a:t>18</a:t>
            </a:r>
            <a:r>
              <a:rPr lang="en-CA" sz="1900" dirty="0" smtClean="0">
                <a:solidFill>
                  <a:schemeClr val="tx1">
                    <a:lumMod val="75000"/>
                    <a:lumOff val="25000"/>
                  </a:schemeClr>
                </a:solidFill>
              </a:rPr>
              <a:t>F, </a:t>
            </a:r>
            <a:r>
              <a:rPr lang="en-CA" sz="1900" baseline="30000" dirty="0" smtClean="0">
                <a:solidFill>
                  <a:schemeClr val="tx1">
                    <a:lumMod val="75000"/>
                    <a:lumOff val="25000"/>
                  </a:schemeClr>
                </a:solidFill>
              </a:rPr>
              <a:t>22</a:t>
            </a:r>
            <a:r>
              <a:rPr lang="en-CA" sz="1900" dirty="0" smtClean="0">
                <a:solidFill>
                  <a:schemeClr val="tx1">
                    <a:lumMod val="75000"/>
                    <a:lumOff val="25000"/>
                  </a:schemeClr>
                </a:solidFill>
              </a:rPr>
              <a:t>Na</a:t>
            </a:r>
          </a:p>
          <a:p>
            <a:pPr lvl="1">
              <a:lnSpc>
                <a:spcPct val="110000"/>
              </a:lnSpc>
            </a:pPr>
            <a:r>
              <a:rPr lang="en-US" sz="1900" dirty="0">
                <a:solidFill>
                  <a:schemeClr val="tx1">
                    <a:lumMod val="75000"/>
                    <a:lumOff val="25000"/>
                  </a:schemeClr>
                </a:solidFill>
                <a:latin typeface="Myriad Pro" charset="0"/>
              </a:rPr>
              <a:t>n</a:t>
            </a:r>
            <a:r>
              <a:rPr lang="en-US" sz="1900" dirty="0" smtClean="0">
                <a:solidFill>
                  <a:schemeClr val="tx1">
                    <a:lumMod val="75000"/>
                    <a:lumOff val="25000"/>
                  </a:schemeClr>
                </a:solidFill>
                <a:latin typeface="Myriad Pro" charset="0"/>
              </a:rPr>
              <a:t>ext: </a:t>
            </a:r>
            <a:r>
              <a:rPr lang="en-US" sz="1900" baseline="30000" dirty="0" smtClean="0">
                <a:solidFill>
                  <a:srgbClr val="0033CC"/>
                </a:solidFill>
                <a:latin typeface="Myriad Pro" charset="0"/>
              </a:rPr>
              <a:t>18</a:t>
            </a:r>
            <a:r>
              <a:rPr lang="en-US" sz="1900" dirty="0" smtClean="0">
                <a:solidFill>
                  <a:srgbClr val="0033CC"/>
                </a:solidFill>
                <a:latin typeface="Myriad Pro" charset="0"/>
              </a:rPr>
              <a:t>Ne</a:t>
            </a:r>
            <a:r>
              <a:rPr lang="en-US" sz="1900" dirty="0" smtClean="0">
                <a:solidFill>
                  <a:schemeClr val="tx1">
                    <a:lumMod val="75000"/>
                    <a:lumOff val="25000"/>
                  </a:schemeClr>
                </a:solidFill>
                <a:latin typeface="Myriad Pro" charset="0"/>
              </a:rPr>
              <a:t>(</a:t>
            </a:r>
            <a:r>
              <a:rPr lang="en-US" sz="1900" dirty="0" err="1" smtClean="0">
                <a:solidFill>
                  <a:schemeClr val="tx1">
                    <a:lumMod val="75000"/>
                    <a:lumOff val="25000"/>
                  </a:schemeClr>
                </a:solidFill>
                <a:latin typeface="Symbol" pitchFamily="18" charset="2"/>
              </a:rPr>
              <a:t>a</a:t>
            </a:r>
            <a:r>
              <a:rPr lang="en-US" sz="1900" dirty="0" err="1" smtClean="0">
                <a:solidFill>
                  <a:schemeClr val="tx1">
                    <a:lumMod val="75000"/>
                    <a:lumOff val="25000"/>
                  </a:schemeClr>
                </a:solidFill>
                <a:latin typeface="Myriad Pro" charset="0"/>
              </a:rPr>
              <a:t>,p</a:t>
            </a:r>
            <a:r>
              <a:rPr lang="en-US" sz="1900" dirty="0" smtClean="0">
                <a:solidFill>
                  <a:schemeClr val="tx1">
                    <a:lumMod val="75000"/>
                    <a:lumOff val="25000"/>
                  </a:schemeClr>
                </a:solidFill>
                <a:latin typeface="Myriad Pro" charset="0"/>
              </a:rPr>
              <a:t>)</a:t>
            </a:r>
            <a:r>
              <a:rPr lang="en-US" sz="1900" baseline="30000" dirty="0" smtClean="0">
                <a:solidFill>
                  <a:schemeClr val="tx1">
                    <a:lumMod val="75000"/>
                    <a:lumOff val="25000"/>
                  </a:schemeClr>
                </a:solidFill>
                <a:latin typeface="Myriad Pro" charset="0"/>
              </a:rPr>
              <a:t>21</a:t>
            </a:r>
            <a:r>
              <a:rPr lang="en-US" sz="1900" dirty="0" smtClean="0">
                <a:solidFill>
                  <a:schemeClr val="tx1">
                    <a:lumMod val="75000"/>
                    <a:lumOff val="25000"/>
                  </a:schemeClr>
                </a:solidFill>
                <a:latin typeface="Myriad Pro" charset="0"/>
              </a:rPr>
              <a:t>Na, </a:t>
            </a:r>
            <a:r>
              <a:rPr lang="en-US" sz="1900" baseline="30000" dirty="0" smtClean="0">
                <a:solidFill>
                  <a:srgbClr val="0033CC"/>
                </a:solidFill>
                <a:latin typeface="Myriad Pro" charset="0"/>
              </a:rPr>
              <a:t>18</a:t>
            </a:r>
            <a:r>
              <a:rPr lang="en-US" sz="1900" dirty="0" smtClean="0">
                <a:solidFill>
                  <a:srgbClr val="0033CC"/>
                </a:solidFill>
                <a:latin typeface="Myriad Pro" charset="0"/>
              </a:rPr>
              <a:t>F</a:t>
            </a:r>
            <a:r>
              <a:rPr lang="en-US" sz="1900" dirty="0" smtClean="0">
                <a:solidFill>
                  <a:schemeClr val="tx1">
                    <a:lumMod val="75000"/>
                    <a:lumOff val="25000"/>
                  </a:schemeClr>
                </a:solidFill>
                <a:latin typeface="Myriad Pro" charset="0"/>
              </a:rPr>
              <a:t>(</a:t>
            </a:r>
            <a:r>
              <a:rPr lang="en-US" sz="1900" dirty="0" err="1" smtClean="0">
                <a:solidFill>
                  <a:schemeClr val="tx1">
                    <a:lumMod val="75000"/>
                    <a:lumOff val="25000"/>
                  </a:schemeClr>
                </a:solidFill>
                <a:latin typeface="Myriad Pro" charset="0"/>
              </a:rPr>
              <a:t>p,</a:t>
            </a:r>
            <a:r>
              <a:rPr lang="en-US" sz="1900" dirty="0" err="1" smtClean="0">
                <a:solidFill>
                  <a:schemeClr val="tx1">
                    <a:lumMod val="75000"/>
                    <a:lumOff val="25000"/>
                  </a:schemeClr>
                </a:solidFill>
                <a:latin typeface="Symbol" pitchFamily="18" charset="2"/>
              </a:rPr>
              <a:t>g</a:t>
            </a:r>
            <a:r>
              <a:rPr lang="en-US" sz="1900" dirty="0" smtClean="0">
                <a:solidFill>
                  <a:schemeClr val="tx1">
                    <a:lumMod val="75000"/>
                    <a:lumOff val="25000"/>
                  </a:schemeClr>
                </a:solidFill>
                <a:latin typeface="Myriad Pro" charset="0"/>
              </a:rPr>
              <a:t>)</a:t>
            </a:r>
            <a:r>
              <a:rPr lang="en-US" sz="1900" baseline="30000" dirty="0" smtClean="0">
                <a:solidFill>
                  <a:schemeClr val="tx1">
                    <a:lumMod val="75000"/>
                    <a:lumOff val="25000"/>
                  </a:schemeClr>
                </a:solidFill>
                <a:latin typeface="Myriad Pro" charset="0"/>
              </a:rPr>
              <a:t>19</a:t>
            </a:r>
            <a:r>
              <a:rPr lang="en-US" sz="1900" dirty="0" smtClean="0">
                <a:solidFill>
                  <a:schemeClr val="tx1">
                    <a:lumMod val="75000"/>
                    <a:lumOff val="25000"/>
                  </a:schemeClr>
                </a:solidFill>
                <a:latin typeface="Myriad Pro" charset="0"/>
              </a:rPr>
              <a:t>Ne, </a:t>
            </a:r>
            <a:r>
              <a:rPr lang="en-US" sz="1900" baseline="30000" dirty="0" smtClean="0">
                <a:solidFill>
                  <a:srgbClr val="0033CC"/>
                </a:solidFill>
                <a:latin typeface="Myriad Pro" charset="0"/>
              </a:rPr>
              <a:t>26m</a:t>
            </a:r>
            <a:r>
              <a:rPr lang="en-US" sz="1900" dirty="0" smtClean="0">
                <a:solidFill>
                  <a:srgbClr val="0033CC"/>
                </a:solidFill>
                <a:latin typeface="Myriad Pro" charset="0"/>
              </a:rPr>
              <a:t>Al</a:t>
            </a:r>
            <a:r>
              <a:rPr lang="en-US" sz="1900" dirty="0" smtClean="0">
                <a:solidFill>
                  <a:schemeClr val="tx1">
                    <a:lumMod val="75000"/>
                    <a:lumOff val="25000"/>
                  </a:schemeClr>
                </a:solidFill>
                <a:latin typeface="Myriad Pro" charset="0"/>
              </a:rPr>
              <a:t>(</a:t>
            </a:r>
            <a:r>
              <a:rPr lang="en-US" sz="1900" dirty="0" err="1" smtClean="0">
                <a:solidFill>
                  <a:schemeClr val="tx1">
                    <a:lumMod val="75000"/>
                    <a:lumOff val="25000"/>
                  </a:schemeClr>
                </a:solidFill>
                <a:latin typeface="Myriad Pro" charset="0"/>
              </a:rPr>
              <a:t>p,</a:t>
            </a:r>
            <a:r>
              <a:rPr lang="en-US" sz="1900" dirty="0" err="1" smtClean="0">
                <a:solidFill>
                  <a:schemeClr val="tx1">
                    <a:lumMod val="75000"/>
                    <a:lumOff val="25000"/>
                  </a:schemeClr>
                </a:solidFill>
                <a:latin typeface="Symbol" pitchFamily="18" charset="2"/>
              </a:rPr>
              <a:t>g</a:t>
            </a:r>
            <a:r>
              <a:rPr lang="en-US" sz="1900" dirty="0" smtClean="0">
                <a:solidFill>
                  <a:schemeClr val="tx1">
                    <a:lumMod val="75000"/>
                    <a:lumOff val="25000"/>
                  </a:schemeClr>
                </a:solidFill>
                <a:latin typeface="Myriad Pro" charset="0"/>
              </a:rPr>
              <a:t>)</a:t>
            </a:r>
            <a:r>
              <a:rPr lang="en-US" sz="1900" baseline="30000" dirty="0" smtClean="0">
                <a:solidFill>
                  <a:schemeClr val="tx1">
                    <a:lumMod val="75000"/>
                    <a:lumOff val="25000"/>
                  </a:schemeClr>
                </a:solidFill>
                <a:latin typeface="Myriad Pro" charset="0"/>
              </a:rPr>
              <a:t>27</a:t>
            </a:r>
            <a:r>
              <a:rPr lang="en-US" sz="1900" dirty="0" smtClean="0">
                <a:solidFill>
                  <a:schemeClr val="tx1">
                    <a:lumMod val="75000"/>
                    <a:lumOff val="25000"/>
                  </a:schemeClr>
                </a:solidFill>
                <a:latin typeface="Myriad Pro" charset="0"/>
              </a:rPr>
              <a:t>Si, </a:t>
            </a:r>
            <a:r>
              <a:rPr lang="en-US" sz="1900" baseline="30000" dirty="0" smtClean="0">
                <a:solidFill>
                  <a:srgbClr val="0033CC"/>
                </a:solidFill>
                <a:latin typeface="Myriad Pro" charset="0"/>
              </a:rPr>
              <a:t>26m</a:t>
            </a:r>
            <a:r>
              <a:rPr lang="en-US" sz="1900" dirty="0" smtClean="0">
                <a:solidFill>
                  <a:srgbClr val="0033CC"/>
                </a:solidFill>
                <a:latin typeface="Myriad Pro" charset="0"/>
              </a:rPr>
              <a:t>Al</a:t>
            </a:r>
            <a:r>
              <a:rPr lang="en-US" sz="1900" dirty="0" smtClean="0">
                <a:solidFill>
                  <a:schemeClr val="tx1">
                    <a:lumMod val="75000"/>
                    <a:lumOff val="25000"/>
                  </a:schemeClr>
                </a:solidFill>
                <a:latin typeface="Myriad Pro" charset="0"/>
              </a:rPr>
              <a:t>(</a:t>
            </a:r>
            <a:r>
              <a:rPr lang="en-US" sz="1900" dirty="0" err="1" smtClean="0">
                <a:solidFill>
                  <a:schemeClr val="tx1">
                    <a:lumMod val="75000"/>
                    <a:lumOff val="25000"/>
                  </a:schemeClr>
                </a:solidFill>
                <a:latin typeface="Myriad Pro" charset="0"/>
              </a:rPr>
              <a:t>d,p</a:t>
            </a:r>
            <a:r>
              <a:rPr lang="en-US" sz="1900" dirty="0" smtClean="0">
                <a:solidFill>
                  <a:schemeClr val="tx1">
                    <a:lumMod val="75000"/>
                    <a:lumOff val="25000"/>
                  </a:schemeClr>
                </a:solidFill>
                <a:latin typeface="Myriad Pro" charset="0"/>
              </a:rPr>
              <a:t>)</a:t>
            </a:r>
            <a:r>
              <a:rPr lang="en-US" sz="1900" baseline="30000" dirty="0" smtClean="0">
                <a:solidFill>
                  <a:schemeClr val="tx1">
                    <a:lumMod val="75000"/>
                    <a:lumOff val="25000"/>
                  </a:schemeClr>
                </a:solidFill>
                <a:latin typeface="Myriad Pro" charset="0"/>
              </a:rPr>
              <a:t>27</a:t>
            </a:r>
            <a:r>
              <a:rPr lang="en-US" sz="1900" dirty="0" smtClean="0">
                <a:solidFill>
                  <a:schemeClr val="tx1">
                    <a:lumMod val="75000"/>
                    <a:lumOff val="25000"/>
                  </a:schemeClr>
                </a:solidFill>
                <a:latin typeface="Myriad Pro" charset="0"/>
              </a:rPr>
              <a:t>Al</a:t>
            </a:r>
          </a:p>
          <a:p>
            <a:pPr lvl="1">
              <a:lnSpc>
                <a:spcPct val="110000"/>
              </a:lnSpc>
            </a:pPr>
            <a:r>
              <a:rPr lang="en-US" sz="1900" dirty="0" smtClean="0">
                <a:solidFill>
                  <a:schemeClr val="tx1">
                    <a:lumMod val="75000"/>
                    <a:lumOff val="25000"/>
                  </a:schemeClr>
                </a:solidFill>
                <a:latin typeface="Myriad Pro" charset="0"/>
              </a:rPr>
              <a:t>implanted </a:t>
            </a:r>
            <a:r>
              <a:rPr lang="en-US" sz="1900" baseline="30000" dirty="0" smtClean="0">
                <a:solidFill>
                  <a:schemeClr val="tx1">
                    <a:lumMod val="75000"/>
                    <a:lumOff val="25000"/>
                  </a:schemeClr>
                </a:solidFill>
                <a:latin typeface="Myriad Pro" charset="0"/>
              </a:rPr>
              <a:t>26</a:t>
            </a:r>
            <a:r>
              <a:rPr lang="en-US" sz="1900" dirty="0" smtClean="0">
                <a:solidFill>
                  <a:schemeClr val="tx1">
                    <a:lumMod val="75000"/>
                    <a:lumOff val="25000"/>
                  </a:schemeClr>
                </a:solidFill>
                <a:latin typeface="Myriad Pro" charset="0"/>
              </a:rPr>
              <a:t>Al targets for </a:t>
            </a:r>
            <a:r>
              <a:rPr lang="en-US" sz="1900" baseline="30000" dirty="0" smtClean="0">
                <a:solidFill>
                  <a:schemeClr val="tx1">
                    <a:lumMod val="75000"/>
                    <a:lumOff val="25000"/>
                  </a:schemeClr>
                </a:solidFill>
                <a:latin typeface="Myriad Pro" charset="0"/>
              </a:rPr>
              <a:t> 26</a:t>
            </a:r>
            <a:r>
              <a:rPr lang="en-US" sz="1900" dirty="0" smtClean="0">
                <a:solidFill>
                  <a:schemeClr val="tx1">
                    <a:lumMod val="75000"/>
                    <a:lumOff val="25000"/>
                  </a:schemeClr>
                </a:solidFill>
                <a:latin typeface="Myriad Pro" charset="0"/>
              </a:rPr>
              <a:t>Al(</a:t>
            </a:r>
            <a:r>
              <a:rPr lang="en-US" sz="1900" dirty="0" err="1" smtClean="0">
                <a:solidFill>
                  <a:schemeClr val="tx1">
                    <a:lumMod val="75000"/>
                    <a:lumOff val="25000"/>
                  </a:schemeClr>
                </a:solidFill>
                <a:latin typeface="Myriad Pro" charset="0"/>
              </a:rPr>
              <a:t>n,p</a:t>
            </a:r>
            <a:r>
              <a:rPr lang="en-US" sz="1900" dirty="0" smtClean="0">
                <a:solidFill>
                  <a:schemeClr val="tx1">
                    <a:lumMod val="75000"/>
                    <a:lumOff val="25000"/>
                  </a:schemeClr>
                </a:solidFill>
                <a:latin typeface="Myriad Pro" charset="0"/>
              </a:rPr>
              <a:t>/</a:t>
            </a:r>
            <a:r>
              <a:rPr lang="en-US" sz="1900" dirty="0" smtClean="0">
                <a:solidFill>
                  <a:schemeClr val="tx1">
                    <a:lumMod val="75000"/>
                    <a:lumOff val="25000"/>
                  </a:schemeClr>
                </a:solidFill>
                <a:latin typeface="Symbol" pitchFamily="18" charset="2"/>
              </a:rPr>
              <a:t>a</a:t>
            </a:r>
            <a:r>
              <a:rPr lang="en-US" sz="1900" dirty="0">
                <a:solidFill>
                  <a:schemeClr val="tx1">
                    <a:lumMod val="75000"/>
                    <a:lumOff val="25000"/>
                  </a:schemeClr>
                </a:solidFill>
                <a:latin typeface="Myriad Pro" charset="0"/>
              </a:rPr>
              <a:t>), </a:t>
            </a:r>
            <a:r>
              <a:rPr lang="en-US" sz="1900" baseline="30000" dirty="0">
                <a:solidFill>
                  <a:schemeClr val="tx1">
                    <a:lumMod val="75000"/>
                    <a:lumOff val="25000"/>
                  </a:schemeClr>
                </a:solidFill>
                <a:latin typeface="Myriad Pro" charset="0"/>
              </a:rPr>
              <a:t>26</a:t>
            </a:r>
            <a:r>
              <a:rPr lang="en-US" sz="1900" dirty="0">
                <a:solidFill>
                  <a:schemeClr val="tx1">
                    <a:lumMod val="75000"/>
                    <a:lumOff val="25000"/>
                  </a:schemeClr>
                </a:solidFill>
                <a:latin typeface="Myriad Pro" charset="0"/>
              </a:rPr>
              <a:t>Al(</a:t>
            </a:r>
            <a:r>
              <a:rPr lang="en-US" sz="1900" dirty="0" err="1">
                <a:solidFill>
                  <a:schemeClr val="tx1">
                    <a:lumMod val="75000"/>
                    <a:lumOff val="25000"/>
                  </a:schemeClr>
                </a:solidFill>
                <a:latin typeface="Myriad Pro" charset="0"/>
              </a:rPr>
              <a:t>d,p</a:t>
            </a:r>
            <a:r>
              <a:rPr lang="en-US" sz="1900" dirty="0">
                <a:solidFill>
                  <a:schemeClr val="tx1">
                    <a:lumMod val="75000"/>
                    <a:lumOff val="25000"/>
                  </a:schemeClr>
                </a:solidFill>
                <a:latin typeface="Myriad Pro" charset="0"/>
              </a:rPr>
              <a:t>), </a:t>
            </a:r>
            <a:r>
              <a:rPr lang="en-US" sz="1900" baseline="30000" dirty="0">
                <a:solidFill>
                  <a:schemeClr val="tx1">
                    <a:lumMod val="75000"/>
                    <a:lumOff val="25000"/>
                  </a:schemeClr>
                </a:solidFill>
                <a:latin typeface="Myriad Pro" charset="0"/>
              </a:rPr>
              <a:t>26</a:t>
            </a:r>
            <a:r>
              <a:rPr lang="en-US" sz="1900" dirty="0">
                <a:solidFill>
                  <a:schemeClr val="tx1">
                    <a:lumMod val="75000"/>
                    <a:lumOff val="25000"/>
                  </a:schemeClr>
                </a:solidFill>
                <a:latin typeface="Myriad Pro" charset="0"/>
              </a:rPr>
              <a:t>Al(</a:t>
            </a:r>
            <a:r>
              <a:rPr lang="en-US" sz="1900" baseline="30000" dirty="0">
                <a:solidFill>
                  <a:schemeClr val="tx1">
                    <a:lumMod val="75000"/>
                    <a:lumOff val="25000"/>
                  </a:schemeClr>
                </a:solidFill>
                <a:latin typeface="Myriad Pro" charset="0"/>
              </a:rPr>
              <a:t>3</a:t>
            </a:r>
            <a:r>
              <a:rPr lang="en-US" sz="1900" dirty="0">
                <a:solidFill>
                  <a:schemeClr val="tx1">
                    <a:lumMod val="75000"/>
                    <a:lumOff val="25000"/>
                  </a:schemeClr>
                </a:solidFill>
                <a:latin typeface="Myriad Pro" charset="0"/>
              </a:rPr>
              <a:t>He,d</a:t>
            </a:r>
            <a:r>
              <a:rPr lang="en-US" sz="1900" dirty="0" smtClean="0">
                <a:solidFill>
                  <a:schemeClr val="tx1">
                    <a:lumMod val="75000"/>
                    <a:lumOff val="25000"/>
                  </a:schemeClr>
                </a:solidFill>
                <a:latin typeface="Myriad Pro" charset="0"/>
              </a:rPr>
              <a:t>)</a:t>
            </a:r>
          </a:p>
          <a:p>
            <a:endParaRPr lang="en-CA" sz="1700" dirty="0" smtClean="0"/>
          </a:p>
          <a:p>
            <a:r>
              <a:rPr lang="en-CA" sz="2000" dirty="0" smtClean="0"/>
              <a:t>10</a:t>
            </a:r>
            <a:r>
              <a:rPr lang="en-CA" sz="2000" dirty="0" smtClean="0">
                <a:latin typeface="Symbol" pitchFamily="18" charset="2"/>
              </a:rPr>
              <a:t>m</a:t>
            </a:r>
            <a:r>
              <a:rPr lang="en-CA" sz="2000" dirty="0" smtClean="0"/>
              <a:t>A, 500 MeV protons on actinide targets from Dec. 2011</a:t>
            </a:r>
          </a:p>
          <a:p>
            <a:pPr lvl="1"/>
            <a:r>
              <a:rPr lang="en-CA" sz="1900" dirty="0">
                <a:solidFill>
                  <a:schemeClr val="tx1">
                    <a:lumMod val="75000"/>
                    <a:lumOff val="25000"/>
                  </a:schemeClr>
                </a:solidFill>
              </a:rPr>
              <a:t>h</a:t>
            </a:r>
            <a:r>
              <a:rPr lang="en-CA" sz="1900" dirty="0" smtClean="0">
                <a:solidFill>
                  <a:schemeClr val="tx1">
                    <a:lumMod val="75000"/>
                    <a:lumOff val="25000"/>
                  </a:schemeClr>
                </a:solidFill>
              </a:rPr>
              <a:t>igh intensity neutron rich beams towards r-process nuclei</a:t>
            </a:r>
          </a:p>
          <a:p>
            <a:endParaRPr lang="en-CA" sz="1700" dirty="0" smtClean="0"/>
          </a:p>
          <a:p>
            <a:r>
              <a:rPr lang="en-CA" sz="2000" dirty="0" smtClean="0"/>
              <a:t>The new ARIEL facility will enable</a:t>
            </a:r>
          </a:p>
          <a:p>
            <a:pPr lvl="1"/>
            <a:r>
              <a:rPr lang="en-CA" sz="1900" dirty="0">
                <a:solidFill>
                  <a:schemeClr val="tx1">
                    <a:lumMod val="75000"/>
                    <a:lumOff val="25000"/>
                  </a:schemeClr>
                </a:solidFill>
              </a:rPr>
              <a:t>h</a:t>
            </a:r>
            <a:r>
              <a:rPr lang="en-CA" sz="1900" dirty="0" smtClean="0">
                <a:solidFill>
                  <a:schemeClr val="tx1">
                    <a:lumMod val="75000"/>
                    <a:lumOff val="25000"/>
                  </a:schemeClr>
                </a:solidFill>
              </a:rPr>
              <a:t>igh intensity production of n-rich r-process nuclei from photo-fission</a:t>
            </a:r>
          </a:p>
          <a:p>
            <a:pPr lvl="1"/>
            <a:r>
              <a:rPr lang="en-CA" sz="1900" dirty="0">
                <a:solidFill>
                  <a:schemeClr val="tx1">
                    <a:lumMod val="75000"/>
                    <a:lumOff val="25000"/>
                  </a:schemeClr>
                </a:solidFill>
              </a:rPr>
              <a:t>m</a:t>
            </a:r>
            <a:r>
              <a:rPr lang="en-CA" sz="1900" dirty="0" smtClean="0">
                <a:solidFill>
                  <a:schemeClr val="tx1">
                    <a:lumMod val="75000"/>
                    <a:lumOff val="25000"/>
                  </a:schemeClr>
                </a:solidFill>
              </a:rPr>
              <a:t>ulti-user capability with 3 parallel ISOL targets for </a:t>
            </a:r>
          </a:p>
          <a:p>
            <a:pPr lvl="2"/>
            <a:r>
              <a:rPr lang="en-CA" sz="1900" dirty="0" smtClean="0">
                <a:solidFill>
                  <a:schemeClr val="tx1">
                    <a:lumMod val="75000"/>
                    <a:lumOff val="25000"/>
                  </a:schemeClr>
                </a:solidFill>
              </a:rPr>
              <a:t>long experiments for direct reactions (e.g. DRAGON, TUDA)</a:t>
            </a:r>
          </a:p>
          <a:p>
            <a:pPr lvl="2"/>
            <a:r>
              <a:rPr lang="en-CA" sz="1900" dirty="0">
                <a:solidFill>
                  <a:schemeClr val="tx1">
                    <a:lumMod val="75000"/>
                    <a:lumOff val="25000"/>
                  </a:schemeClr>
                </a:solidFill>
              </a:rPr>
              <a:t>m</a:t>
            </a:r>
            <a:r>
              <a:rPr lang="en-CA" sz="1900" dirty="0" smtClean="0">
                <a:solidFill>
                  <a:schemeClr val="tx1">
                    <a:lumMod val="75000"/>
                    <a:lumOff val="25000"/>
                  </a:schemeClr>
                </a:solidFill>
              </a:rPr>
              <a:t>ore time for beam development of high intensity beams (e.g. </a:t>
            </a:r>
            <a:r>
              <a:rPr lang="en-CA" sz="1900" baseline="30000" dirty="0" smtClean="0">
                <a:solidFill>
                  <a:schemeClr val="tx1">
                    <a:lumMod val="75000"/>
                    <a:lumOff val="25000"/>
                  </a:schemeClr>
                </a:solidFill>
              </a:rPr>
              <a:t>15</a:t>
            </a:r>
            <a:r>
              <a:rPr lang="en-CA" sz="1900" dirty="0" smtClean="0">
                <a:solidFill>
                  <a:schemeClr val="tx1">
                    <a:lumMod val="75000"/>
                    <a:lumOff val="25000"/>
                  </a:schemeClr>
                </a:solidFill>
              </a:rPr>
              <a:t>O)</a:t>
            </a:r>
          </a:p>
          <a:p>
            <a:pPr marL="914400" lvl="2" indent="0">
              <a:buNone/>
            </a:pPr>
            <a:endParaRPr lang="en-CA" sz="1600" dirty="0" smtClean="0"/>
          </a:p>
          <a:p>
            <a:pPr lvl="1"/>
            <a:endParaRPr lang="en-CA" sz="1600" dirty="0" smtClean="0"/>
          </a:p>
        </p:txBody>
      </p:sp>
      <p:sp>
        <p:nvSpPr>
          <p:cNvPr id="2" name="Title 1"/>
          <p:cNvSpPr>
            <a:spLocks noGrp="1"/>
          </p:cNvSpPr>
          <p:nvPr>
            <p:ph type="title"/>
          </p:nvPr>
        </p:nvSpPr>
        <p:spPr/>
        <p:txBody>
          <a:bodyPr/>
          <a:lstStyle/>
          <a:p>
            <a:r>
              <a:rPr lang="en-CA" dirty="0" smtClean="0"/>
              <a:t>Summary and Outlook</a:t>
            </a:r>
            <a:endParaRPr lang="en-CA"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45</a:t>
            </a:fld>
            <a:endParaRPr lang="en-US"/>
          </a:p>
        </p:txBody>
      </p:sp>
    </p:spTree>
    <p:extLst>
      <p:ext uri="{BB962C8B-B14F-4D97-AF65-F5344CB8AC3E}">
        <p14:creationId xmlns:p14="http://schemas.microsoft.com/office/powerpoint/2010/main" val="3201403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4"/>
          <p:cNvSpPr>
            <a:spLocks noGrp="1"/>
          </p:cNvSpPr>
          <p:nvPr>
            <p:ph type="body" sz="quarter" idx="10"/>
          </p:nvPr>
        </p:nvSpPr>
        <p:spPr>
          <a:xfrm>
            <a:off x="209550" y="1874839"/>
            <a:ext cx="6076950" cy="2144712"/>
          </a:xfrm>
        </p:spPr>
        <p:txBody>
          <a:bodyPr/>
          <a:lstStyle/>
          <a:p>
            <a:pPr algn="ctr"/>
            <a:r>
              <a:rPr lang="en-CA" sz="4000" dirty="0" smtClean="0">
                <a:latin typeface="Myriad Pro" charset="0"/>
                <a:cs typeface="Myriad Pro" charset="0"/>
              </a:rPr>
              <a:t>Thank  you</a:t>
            </a:r>
          </a:p>
          <a:p>
            <a:pPr algn="ctr"/>
            <a:endParaRPr lang="en-CA" sz="4000" dirty="0" smtClean="0">
              <a:latin typeface="Myriad Pro" charset="0"/>
              <a:cs typeface="Myriad Pro" charset="0"/>
            </a:endParaRPr>
          </a:p>
        </p:txBody>
      </p:sp>
      <p:pic>
        <p:nvPicPr>
          <p:cNvPr id="32771" name="Picture 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088" y="3487738"/>
            <a:ext cx="8651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863" y="3130550"/>
            <a:ext cx="12747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663" y="4103688"/>
            <a:ext cx="1217612"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0863" y="4103688"/>
            <a:ext cx="88265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7850" y="3130550"/>
            <a:ext cx="8604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16" descr="NRCan-Canada_E.jpg"/>
          <p:cNvPicPr>
            <a:picLocks noChangeAspect="1"/>
          </p:cNvPicPr>
          <p:nvPr/>
        </p:nvPicPr>
        <p:blipFill>
          <a:blip r:embed="rId7">
            <a:extLst>
              <a:ext uri="{28A0092B-C50C-407E-A947-70E740481C1C}">
                <a14:useLocalDpi xmlns:a14="http://schemas.microsoft.com/office/drawing/2010/main" val="0"/>
              </a:ext>
            </a:extLst>
          </a:blip>
          <a:srcRect b="59999"/>
          <a:stretch>
            <a:fillRect/>
          </a:stretch>
        </p:blipFill>
        <p:spPr bwMode="auto">
          <a:xfrm>
            <a:off x="6900863" y="4965700"/>
            <a:ext cx="2160587"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0863" y="4699000"/>
            <a:ext cx="216058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0863" y="3487738"/>
            <a:ext cx="115093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9"/>
          <p:cNvPicPr>
            <a:picLocks noChangeAspect="1" noChangeArrowheads="1"/>
          </p:cNvPicPr>
          <p:nvPr/>
        </p:nvPicPr>
        <p:blipFill>
          <a:blip r:embed="rId10">
            <a:extLst>
              <a:ext uri="{28A0092B-C50C-407E-A947-70E740481C1C}">
                <a14:useLocalDpi xmlns:a14="http://schemas.microsoft.com/office/drawing/2010/main" val="0"/>
              </a:ext>
            </a:extLst>
          </a:blip>
          <a:srcRect b="23074"/>
          <a:stretch>
            <a:fillRect/>
          </a:stretch>
        </p:blipFill>
        <p:spPr bwMode="auto">
          <a:xfrm>
            <a:off x="8577263" y="6135688"/>
            <a:ext cx="5095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83400" y="5538788"/>
            <a:ext cx="7000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19"/>
          <p:cNvPicPr>
            <a:picLocks noChangeAspect="1" noChangeArrowheads="1"/>
          </p:cNvPicPr>
          <p:nvPr/>
        </p:nvPicPr>
        <p:blipFill>
          <a:blip r:embed="rId12">
            <a:extLst>
              <a:ext uri="{28A0092B-C50C-407E-A947-70E740481C1C}">
                <a14:useLocalDpi xmlns:a14="http://schemas.microsoft.com/office/drawing/2010/main" val="0"/>
              </a:ext>
            </a:extLst>
          </a:blip>
          <a:srcRect l="18657" r="20706"/>
          <a:stretch>
            <a:fillRect/>
          </a:stretch>
        </p:blipFill>
        <p:spPr bwMode="auto">
          <a:xfrm>
            <a:off x="6883400" y="5842000"/>
            <a:ext cx="3667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85150" y="6135688"/>
            <a:ext cx="3571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3"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80425" y="6430963"/>
            <a:ext cx="6064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31113" y="5538788"/>
            <a:ext cx="55403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25" descr="Nordion_tag_colour.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8316913" y="5842000"/>
            <a:ext cx="525462"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6" name="Picture 2"/>
          <p:cNvPicPr>
            <a:picLocks noChangeAspect="1" noChangeArrowheads="1"/>
          </p:cNvPicPr>
          <p:nvPr/>
        </p:nvPicPr>
        <p:blipFill>
          <a:blip r:embed="rId17">
            <a:extLst>
              <a:ext uri="{28A0092B-C50C-407E-A947-70E740481C1C}">
                <a14:useLocalDpi xmlns:a14="http://schemas.microsoft.com/office/drawing/2010/main" val="0"/>
              </a:ext>
            </a:extLst>
          </a:blip>
          <a:srcRect l="2269" r="6447"/>
          <a:stretch>
            <a:fillRect/>
          </a:stretch>
        </p:blipFill>
        <p:spPr bwMode="auto">
          <a:xfrm>
            <a:off x="6883400" y="6430963"/>
            <a:ext cx="15367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83400" y="6135688"/>
            <a:ext cx="1271588"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8850" y="5842000"/>
            <a:ext cx="939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9"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896350" y="5842000"/>
            <a:ext cx="1905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0"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234363" y="5538788"/>
            <a:ext cx="268287"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91" name="Picture 6"/>
          <p:cNvPicPr>
            <a:picLocks noChangeAspect="1" noChangeArrowheads="1"/>
          </p:cNvPicPr>
          <p:nvPr/>
        </p:nvPicPr>
        <p:blipFill>
          <a:blip r:embed="rId22">
            <a:extLst>
              <a:ext uri="{28A0092B-C50C-407E-A947-70E740481C1C}">
                <a14:useLocalDpi xmlns:a14="http://schemas.microsoft.com/office/drawing/2010/main" val="0"/>
              </a:ext>
            </a:extLst>
          </a:blip>
          <a:srcRect l="3258" t="17670" r="90616" b="75131"/>
          <a:stretch>
            <a:fillRect/>
          </a:stretch>
        </p:blipFill>
        <p:spPr bwMode="auto">
          <a:xfrm>
            <a:off x="8543925" y="5538788"/>
            <a:ext cx="542925"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34"/>
          <p:cNvSpPr txBox="1">
            <a:spLocks noChangeArrowheads="1"/>
          </p:cNvSpPr>
          <p:nvPr/>
        </p:nvSpPr>
        <p:spPr bwMode="auto">
          <a:xfrm>
            <a:off x="6827571" y="2173288"/>
            <a:ext cx="2297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eaLnBrk="1" hangingPunct="1"/>
            <a:r>
              <a:rPr lang="en-US" sz="800" b="1" dirty="0">
                <a:solidFill>
                  <a:schemeClr val="bg1"/>
                </a:solidFill>
              </a:rPr>
              <a:t>TRIUMF: </a:t>
            </a:r>
            <a:endParaRPr lang="en-US" sz="800" b="1" dirty="0" smtClean="0">
              <a:solidFill>
                <a:schemeClr val="bg1"/>
              </a:solidFill>
            </a:endParaRPr>
          </a:p>
          <a:p>
            <a:pPr eaLnBrk="1" hangingPunct="1"/>
            <a:r>
              <a:rPr lang="en-US" sz="800" b="1" dirty="0" smtClean="0">
                <a:solidFill>
                  <a:schemeClr val="bg1"/>
                </a:solidFill>
              </a:rPr>
              <a:t>Alberta </a:t>
            </a:r>
            <a:r>
              <a:rPr lang="en-US" sz="800" b="1" dirty="0">
                <a:solidFill>
                  <a:schemeClr val="bg1"/>
                </a:solidFill>
              </a:rPr>
              <a:t>| British Columbia | Calgary | Carleton | Guelph | Manitoba | McMaster | Montréal | Northern British Columbia | Queen’s | Regina | Saint Mary’s Simon Fraser | Toronto | Victoria | W</a:t>
            </a:r>
            <a:r>
              <a:rPr lang="en-US" sz="800" b="1" dirty="0" smtClean="0">
                <a:solidFill>
                  <a:schemeClr val="bg1"/>
                </a:solidFill>
              </a:rPr>
              <a:t>innipeg | York</a:t>
            </a:r>
            <a:endParaRPr lang="en-US" sz="800" b="1" dirty="0">
              <a:solidFill>
                <a:schemeClr val="bg1"/>
              </a:solidFill>
            </a:endParaRPr>
          </a:p>
        </p:txBody>
      </p:sp>
      <p:sp>
        <p:nvSpPr>
          <p:cNvPr id="25" name="Text Box 38"/>
          <p:cNvSpPr txBox="1">
            <a:spLocks noChangeArrowheads="1"/>
          </p:cNvSpPr>
          <p:nvPr/>
        </p:nvSpPr>
        <p:spPr bwMode="auto">
          <a:xfrm>
            <a:off x="285750" y="3756780"/>
            <a:ext cx="639593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eaLnBrk="0" hangingPunct="0">
              <a:defRPr sz="2400">
                <a:solidFill>
                  <a:schemeClr val="tx1"/>
                </a:solidFill>
                <a:latin typeface="Arial" pitchFamily="34" charset="0"/>
                <a:ea typeface="ヒラギノ角ゴ Pro W3" charset="-128"/>
              </a:defRPr>
            </a:lvl1pPr>
            <a:lvl2pPr marL="742950" indent="-285750" eaLnBrk="0" hangingPunct="0">
              <a:defRPr sz="2400">
                <a:solidFill>
                  <a:schemeClr val="tx1"/>
                </a:solidFill>
                <a:latin typeface="Arial" pitchFamily="34" charset="0"/>
                <a:ea typeface="ヒラギノ角ゴ Pro W3" charset="-128"/>
              </a:defRPr>
            </a:lvl2pPr>
            <a:lvl3pPr marL="1143000" indent="-228600" eaLnBrk="0" hangingPunct="0">
              <a:defRPr sz="2400">
                <a:solidFill>
                  <a:schemeClr val="tx1"/>
                </a:solidFill>
                <a:latin typeface="Arial" pitchFamily="34" charset="0"/>
                <a:ea typeface="ヒラギノ角ゴ Pro W3" charset="-128"/>
              </a:defRPr>
            </a:lvl3pPr>
            <a:lvl4pPr marL="1600200" indent="-228600" eaLnBrk="0" hangingPunct="0">
              <a:defRPr sz="2400">
                <a:solidFill>
                  <a:schemeClr val="tx1"/>
                </a:solidFill>
                <a:latin typeface="Arial" pitchFamily="34" charset="0"/>
                <a:ea typeface="ヒラギノ角ゴ Pro W3" charset="-128"/>
              </a:defRPr>
            </a:lvl4pPr>
            <a:lvl5pPr marL="2057400" indent="-228600" eaLnBrk="0" hangingPunct="0">
              <a:defRPr sz="2400">
                <a:solidFill>
                  <a:schemeClr val="tx1"/>
                </a:solidFill>
                <a:latin typeface="Arial" pitchFamily="34"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ヒラギノ角ゴ Pro W3" charset="-128"/>
              </a:defRPr>
            </a:lvl9pPr>
          </a:lstStyle>
          <a:p>
            <a:pPr algn="just" eaLnBrk="1" hangingPunct="1"/>
            <a:r>
              <a:rPr lang="en-US" sz="1400" b="1" dirty="0">
                <a:solidFill>
                  <a:schemeClr val="tx1">
                    <a:lumMod val="85000"/>
                    <a:lumOff val="15000"/>
                  </a:schemeClr>
                </a:solidFill>
              </a:rPr>
              <a:t>Canada: </a:t>
            </a:r>
            <a:endParaRPr lang="en-US" sz="1400" b="1" dirty="0" smtClean="0">
              <a:solidFill>
                <a:schemeClr val="tx1">
                  <a:lumMod val="85000"/>
                  <a:lumOff val="15000"/>
                </a:schemeClr>
              </a:solidFill>
            </a:endParaRPr>
          </a:p>
          <a:p>
            <a:pPr algn="just" eaLnBrk="1" hangingPunct="1"/>
            <a:r>
              <a:rPr lang="en-US" sz="1400" dirty="0" smtClean="0">
                <a:solidFill>
                  <a:schemeClr val="tx1">
                    <a:lumMod val="85000"/>
                    <a:lumOff val="15000"/>
                  </a:schemeClr>
                </a:solidFill>
              </a:rPr>
              <a:t>TRIUMF</a:t>
            </a:r>
            <a:r>
              <a:rPr lang="en-US" sz="1400" dirty="0">
                <a:solidFill>
                  <a:schemeClr val="tx1">
                    <a:lumMod val="85000"/>
                    <a:lumOff val="15000"/>
                  </a:schemeClr>
                </a:solidFill>
              </a:rPr>
              <a:t>, </a:t>
            </a:r>
            <a:r>
              <a:rPr lang="en-US" sz="1400" dirty="0" smtClean="0">
                <a:solidFill>
                  <a:schemeClr val="tx1">
                    <a:lumMod val="85000"/>
                    <a:lumOff val="15000"/>
                  </a:schemeClr>
                </a:solidFill>
              </a:rPr>
              <a:t>UBC, SFU, U. Toronto, UNBC, U. Victoria, U. Alberta, McMaster, U. Guelph, U. PEI</a:t>
            </a:r>
          </a:p>
          <a:p>
            <a:pPr algn="just" eaLnBrk="1" hangingPunct="1"/>
            <a:endParaRPr lang="en-US" sz="1400" b="1" dirty="0" smtClean="0">
              <a:solidFill>
                <a:schemeClr val="tx1">
                  <a:lumMod val="85000"/>
                  <a:lumOff val="15000"/>
                </a:schemeClr>
              </a:solidFill>
            </a:endParaRPr>
          </a:p>
          <a:p>
            <a:pPr algn="just" eaLnBrk="1" hangingPunct="1"/>
            <a:r>
              <a:rPr lang="en-US" sz="1400" b="1" dirty="0" smtClean="0">
                <a:solidFill>
                  <a:schemeClr val="tx1">
                    <a:lumMod val="85000"/>
                    <a:lumOff val="15000"/>
                  </a:schemeClr>
                </a:solidFill>
              </a:rPr>
              <a:t>International:  </a:t>
            </a:r>
          </a:p>
          <a:p>
            <a:pPr algn="just" eaLnBrk="1" hangingPunct="1"/>
            <a:r>
              <a:rPr lang="en-US" sz="1400" dirty="0" smtClean="0">
                <a:solidFill>
                  <a:schemeClr val="tx1">
                    <a:lumMod val="85000"/>
                    <a:lumOff val="15000"/>
                  </a:schemeClr>
                </a:solidFill>
              </a:rPr>
              <a:t>Argonne, Yale U., Colorado </a:t>
            </a:r>
            <a:r>
              <a:rPr lang="en-US" sz="1400" dirty="0">
                <a:solidFill>
                  <a:schemeClr val="tx1">
                    <a:lumMod val="85000"/>
                    <a:lumOff val="15000"/>
                  </a:schemeClr>
                </a:solidFill>
              </a:rPr>
              <a:t>School of Mines, </a:t>
            </a:r>
            <a:r>
              <a:rPr lang="en-US" sz="1400" dirty="0" smtClean="0">
                <a:solidFill>
                  <a:schemeClr val="tx1">
                    <a:lumMod val="85000"/>
                    <a:lumOff val="15000"/>
                  </a:schemeClr>
                </a:solidFill>
              </a:rPr>
              <a:t>Clemson, </a:t>
            </a:r>
            <a:r>
              <a:rPr lang="en-US" altLang="ja-JP" sz="1400" dirty="0">
                <a:solidFill>
                  <a:schemeClr val="tx1">
                    <a:lumMod val="85000"/>
                    <a:lumOff val="15000"/>
                  </a:schemeClr>
                </a:solidFill>
              </a:rPr>
              <a:t>Ohio </a:t>
            </a:r>
            <a:r>
              <a:rPr lang="en-US" altLang="ja-JP" sz="1400" dirty="0" smtClean="0">
                <a:solidFill>
                  <a:schemeClr val="tx1">
                    <a:lumMod val="85000"/>
                    <a:lumOff val="15000"/>
                  </a:schemeClr>
                </a:solidFill>
              </a:rPr>
              <a:t>U., UW </a:t>
            </a:r>
            <a:r>
              <a:rPr lang="en-US" altLang="ja-JP" sz="1400" dirty="0" err="1" smtClean="0">
                <a:solidFill>
                  <a:schemeClr val="tx1">
                    <a:lumMod val="85000"/>
                    <a:lumOff val="15000"/>
                  </a:schemeClr>
                </a:solidFill>
              </a:rPr>
              <a:t>Seatlle</a:t>
            </a:r>
            <a:r>
              <a:rPr lang="en-US" altLang="ja-JP" sz="1400" dirty="0" smtClean="0">
                <a:solidFill>
                  <a:schemeClr val="tx1">
                    <a:lumMod val="85000"/>
                    <a:lumOff val="15000"/>
                  </a:schemeClr>
                </a:solidFill>
              </a:rPr>
              <a:t>, </a:t>
            </a:r>
            <a:r>
              <a:rPr lang="en-US" sz="1400" dirty="0" smtClean="0">
                <a:solidFill>
                  <a:schemeClr val="tx1">
                    <a:lumMod val="85000"/>
                    <a:lumOff val="15000"/>
                  </a:schemeClr>
                </a:solidFill>
              </a:rPr>
              <a:t>U. Edinburgh, </a:t>
            </a:r>
            <a:r>
              <a:rPr lang="en-US" altLang="ja-JP" sz="1400" dirty="0">
                <a:solidFill>
                  <a:schemeClr val="tx1">
                    <a:lumMod val="85000"/>
                    <a:lumOff val="15000"/>
                  </a:schemeClr>
                </a:solidFill>
              </a:rPr>
              <a:t>U. Liverpool</a:t>
            </a:r>
            <a:r>
              <a:rPr lang="en-US" altLang="ja-JP" sz="1400" dirty="0" smtClean="0">
                <a:solidFill>
                  <a:schemeClr val="tx1">
                    <a:lumMod val="85000"/>
                    <a:lumOff val="15000"/>
                  </a:schemeClr>
                </a:solidFill>
              </a:rPr>
              <a:t>, York U., </a:t>
            </a:r>
            <a:r>
              <a:rPr lang="en-US" altLang="ja-JP" sz="1400" dirty="0">
                <a:solidFill>
                  <a:schemeClr val="tx1">
                    <a:lumMod val="85000"/>
                    <a:lumOff val="15000"/>
                  </a:schemeClr>
                </a:solidFill>
              </a:rPr>
              <a:t>N.U. Ireland, KU Leuven</a:t>
            </a:r>
            <a:r>
              <a:rPr lang="en-US" altLang="ja-JP" sz="1400" dirty="0" smtClean="0">
                <a:solidFill>
                  <a:schemeClr val="tx1">
                    <a:lumMod val="85000"/>
                    <a:lumOff val="15000"/>
                  </a:schemeClr>
                </a:solidFill>
              </a:rPr>
              <a:t>,</a:t>
            </a:r>
            <a:r>
              <a:rPr lang="en-US" sz="1400" dirty="0" smtClean="0">
                <a:solidFill>
                  <a:schemeClr val="tx1">
                    <a:lumMod val="85000"/>
                    <a:lumOff val="15000"/>
                  </a:schemeClr>
                </a:solidFill>
              </a:rPr>
              <a:t> </a:t>
            </a:r>
            <a:r>
              <a:rPr lang="en-US" altLang="ja-JP" sz="1400" dirty="0">
                <a:solidFill>
                  <a:schemeClr val="tx1">
                    <a:lumMod val="85000"/>
                    <a:lumOff val="15000"/>
                  </a:schemeClr>
                </a:solidFill>
              </a:rPr>
              <a:t>ULP. </a:t>
            </a:r>
            <a:r>
              <a:rPr lang="en-US" altLang="ja-JP" sz="1400" dirty="0" smtClean="0">
                <a:solidFill>
                  <a:schemeClr val="tx1">
                    <a:lumMod val="85000"/>
                    <a:lumOff val="15000"/>
                  </a:schemeClr>
                </a:solidFill>
              </a:rPr>
              <a:t>Strasbourg, </a:t>
            </a:r>
            <a:r>
              <a:rPr lang="en-US" altLang="ja-JP" sz="1400" dirty="0">
                <a:solidFill>
                  <a:schemeClr val="tx1">
                    <a:lumMod val="85000"/>
                    <a:lumOff val="15000"/>
                  </a:schemeClr>
                </a:solidFill>
              </a:rPr>
              <a:t>U. Bochum, </a:t>
            </a:r>
            <a:r>
              <a:rPr lang="en-US" altLang="ja-JP" sz="1400" dirty="0" smtClean="0">
                <a:solidFill>
                  <a:schemeClr val="tx1">
                    <a:lumMod val="85000"/>
                    <a:lumOff val="15000"/>
                  </a:schemeClr>
                </a:solidFill>
              </a:rPr>
              <a:t>U. </a:t>
            </a:r>
            <a:r>
              <a:rPr lang="en-US" altLang="ja-JP" sz="1400" dirty="0" err="1">
                <a:solidFill>
                  <a:schemeClr val="tx1">
                    <a:lumMod val="85000"/>
                    <a:lumOff val="15000"/>
                  </a:schemeClr>
                </a:solidFill>
              </a:rPr>
              <a:t>Münster</a:t>
            </a:r>
            <a:r>
              <a:rPr lang="en-US" altLang="ja-JP" sz="1400" dirty="0">
                <a:solidFill>
                  <a:schemeClr val="tx1">
                    <a:lumMod val="85000"/>
                    <a:lumOff val="15000"/>
                  </a:schemeClr>
                </a:solidFill>
              </a:rPr>
              <a:t>, </a:t>
            </a:r>
            <a:r>
              <a:rPr lang="en-US" altLang="ja-JP" sz="1400" dirty="0" smtClean="0">
                <a:solidFill>
                  <a:schemeClr val="tx1">
                    <a:lumMod val="85000"/>
                    <a:lumOff val="15000"/>
                  </a:schemeClr>
                </a:solidFill>
              </a:rPr>
              <a:t>TU </a:t>
            </a:r>
            <a:r>
              <a:rPr lang="en-US" altLang="ja-JP" sz="1400" dirty="0" err="1" smtClean="0">
                <a:solidFill>
                  <a:schemeClr val="tx1">
                    <a:lumMod val="85000"/>
                    <a:lumOff val="15000"/>
                  </a:schemeClr>
                </a:solidFill>
              </a:rPr>
              <a:t>München</a:t>
            </a:r>
            <a:r>
              <a:rPr lang="en-US" altLang="ja-JP" sz="1400" dirty="0" smtClean="0">
                <a:solidFill>
                  <a:schemeClr val="tx1">
                    <a:lumMod val="85000"/>
                    <a:lumOff val="15000"/>
                  </a:schemeClr>
                </a:solidFill>
              </a:rPr>
              <a:t>, U</a:t>
            </a:r>
            <a:r>
              <a:rPr lang="en-US" altLang="ja-JP" sz="1400" dirty="0">
                <a:solidFill>
                  <a:schemeClr val="tx1">
                    <a:lumMod val="85000"/>
                    <a:lumOff val="15000"/>
                  </a:schemeClr>
                </a:solidFill>
              </a:rPr>
              <a:t>. Konstanz, </a:t>
            </a:r>
            <a:r>
              <a:rPr lang="en-US" altLang="ja-JP" sz="1400" dirty="0" smtClean="0">
                <a:solidFill>
                  <a:schemeClr val="tx1">
                    <a:lumMod val="85000"/>
                    <a:lumOff val="15000"/>
                  </a:schemeClr>
                </a:solidFill>
              </a:rPr>
              <a:t>VERA Vienna, </a:t>
            </a:r>
            <a:r>
              <a:rPr lang="en-US" altLang="ja-JP" sz="1400" dirty="0">
                <a:solidFill>
                  <a:schemeClr val="tx1">
                    <a:lumMod val="85000"/>
                    <a:lumOff val="15000"/>
                  </a:schemeClr>
                </a:solidFill>
              </a:rPr>
              <a:t>U. </a:t>
            </a:r>
            <a:r>
              <a:rPr lang="en-US" altLang="ja-JP" sz="1400" dirty="0" smtClean="0">
                <a:solidFill>
                  <a:schemeClr val="tx1">
                    <a:lumMod val="85000"/>
                    <a:lumOff val="15000"/>
                  </a:schemeClr>
                </a:solidFill>
              </a:rPr>
              <a:t>Napoli,</a:t>
            </a:r>
            <a:endParaRPr lang="en-US" sz="1400" dirty="0">
              <a:solidFill>
                <a:schemeClr val="tx1">
                  <a:lumMod val="85000"/>
                  <a:lumOff val="15000"/>
                </a:schemeClr>
              </a:solidFill>
            </a:endParaRPr>
          </a:p>
          <a:p>
            <a:pPr algn="just" eaLnBrk="1" hangingPunct="1"/>
            <a:r>
              <a:rPr lang="en-US" sz="1400" dirty="0" err="1" smtClean="0">
                <a:solidFill>
                  <a:schemeClr val="tx1">
                    <a:lumMod val="85000"/>
                    <a:lumOff val="15000"/>
                  </a:schemeClr>
                </a:solidFill>
              </a:rPr>
              <a:t>UPdC</a:t>
            </a:r>
            <a:r>
              <a:rPr lang="en-US" sz="1400" dirty="0" smtClean="0">
                <a:solidFill>
                  <a:schemeClr val="tx1">
                    <a:lumMod val="85000"/>
                    <a:lumOff val="15000"/>
                  </a:schemeClr>
                </a:solidFill>
              </a:rPr>
              <a:t> </a:t>
            </a:r>
            <a:r>
              <a:rPr lang="en-US" sz="1400" dirty="0">
                <a:solidFill>
                  <a:schemeClr val="tx1">
                    <a:lumMod val="85000"/>
                    <a:lumOff val="15000"/>
                  </a:schemeClr>
                </a:solidFill>
              </a:rPr>
              <a:t>&amp; </a:t>
            </a:r>
            <a:r>
              <a:rPr lang="en-US" sz="1400" dirty="0" err="1">
                <a:solidFill>
                  <a:schemeClr val="tx1">
                    <a:lumMod val="85000"/>
                    <a:lumOff val="15000"/>
                  </a:schemeClr>
                </a:solidFill>
              </a:rPr>
              <a:t>IdEEdC</a:t>
            </a:r>
            <a:r>
              <a:rPr lang="en-US" altLang="ja-JP" sz="1400" dirty="0">
                <a:solidFill>
                  <a:schemeClr val="tx1">
                    <a:lumMod val="85000"/>
                    <a:lumOff val="15000"/>
                  </a:schemeClr>
                </a:solidFill>
              </a:rPr>
              <a:t> Barcelona, </a:t>
            </a:r>
            <a:r>
              <a:rPr lang="en-US" altLang="ja-JP" sz="1400" dirty="0" smtClean="0">
                <a:solidFill>
                  <a:schemeClr val="tx1">
                    <a:lumMod val="85000"/>
                    <a:lumOff val="15000"/>
                  </a:schemeClr>
                </a:solidFill>
              </a:rPr>
              <a:t>Hebrew U. Jerusalem, </a:t>
            </a:r>
            <a:r>
              <a:rPr lang="en-US" altLang="ja-JP" sz="1400" dirty="0" err="1" smtClean="0">
                <a:solidFill>
                  <a:schemeClr val="tx1">
                    <a:lumMod val="85000"/>
                    <a:lumOff val="15000"/>
                  </a:schemeClr>
                </a:solidFill>
              </a:rPr>
              <a:t>Saha</a:t>
            </a:r>
            <a:r>
              <a:rPr lang="en-US" altLang="ja-JP" sz="1400" dirty="0" smtClean="0">
                <a:solidFill>
                  <a:schemeClr val="tx1">
                    <a:lumMod val="85000"/>
                    <a:lumOff val="15000"/>
                  </a:schemeClr>
                </a:solidFill>
              </a:rPr>
              <a:t> Institute Calcutta, CIAE Beijing, CNS  Tokyo</a:t>
            </a:r>
            <a:endParaRPr lang="en-US" sz="1400" dirty="0">
              <a:solidFill>
                <a:schemeClr val="tx1">
                  <a:lumMod val="85000"/>
                  <a:lumOff val="15000"/>
                </a:schemeClr>
              </a:solidFill>
            </a:endParaRPr>
          </a:p>
        </p:txBody>
      </p:sp>
    </p:spTree>
    <p:extLst>
      <p:ext uri="{BB962C8B-B14F-4D97-AF65-F5344CB8AC3E}">
        <p14:creationId xmlns:p14="http://schemas.microsoft.com/office/powerpoint/2010/main" val="28782897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3" name="Rectangle 7"/>
          <p:cNvSpPr>
            <a:spLocks noGrp="1" noChangeArrowheads="1"/>
          </p:cNvSpPr>
          <p:nvPr>
            <p:ph type="title"/>
          </p:nvPr>
        </p:nvSpPr>
        <p:spPr/>
        <p:txBody>
          <a:bodyPr/>
          <a:lstStyle/>
          <a:p>
            <a:r>
              <a:rPr lang="en-US" dirty="0" smtClean="0"/>
              <a:t>Canadian Nuclear Astrophysics Institute</a:t>
            </a:r>
            <a:endParaRPr lang="en-US" dirty="0"/>
          </a:p>
        </p:txBody>
      </p:sp>
      <p:sp>
        <p:nvSpPr>
          <p:cNvPr id="3" name="Date Placeholder 2"/>
          <p:cNvSpPr>
            <a:spLocks noGrp="1"/>
          </p:cNvSpPr>
          <p:nvPr>
            <p:ph type="dt" sz="half" idx="10"/>
          </p:nvPr>
        </p:nvSpPr>
        <p:spPr/>
        <p:txBody>
          <a:bodyPr/>
          <a:lstStyle/>
          <a:p>
            <a:pPr>
              <a:defRPr/>
            </a:pPr>
            <a:r>
              <a:rPr lang="en-US" smtClean="0"/>
              <a:t>02/09/2012</a:t>
            </a:r>
            <a:endParaRPr lang="en-US"/>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3512733-F38B-6A49-BC10-73E8D4B90B73}" type="slidenum">
              <a:rPr lang="en-US" smtClean="0"/>
              <a:pPr>
                <a:defRPr/>
              </a:pPr>
              <a:t>47</a:t>
            </a:fld>
            <a:endParaRPr lang="en-US"/>
          </a:p>
        </p:txBody>
      </p:sp>
      <p:sp>
        <p:nvSpPr>
          <p:cNvPr id="4104" name="Rectangle 8"/>
          <p:cNvSpPr>
            <a:spLocks noGrp="1" noChangeArrowheads="1"/>
          </p:cNvSpPr>
          <p:nvPr>
            <p:ph type="body" idx="4294967295"/>
          </p:nvPr>
        </p:nvSpPr>
        <p:spPr>
          <a:xfrm>
            <a:off x="268292" y="1070707"/>
            <a:ext cx="8229600" cy="3095625"/>
          </a:xfrm>
        </p:spPr>
        <p:txBody>
          <a:bodyPr/>
          <a:lstStyle/>
          <a:p>
            <a:pPr>
              <a:lnSpc>
                <a:spcPct val="150000"/>
              </a:lnSpc>
              <a:spcBef>
                <a:spcPts val="0"/>
              </a:spcBef>
            </a:pPr>
            <a:r>
              <a:rPr lang="en-US" sz="2000" dirty="0">
                <a:solidFill>
                  <a:schemeClr val="tx1"/>
                </a:solidFill>
              </a:rPr>
              <a:t>How do stars explode? </a:t>
            </a:r>
            <a:endParaRPr lang="en-US" sz="1100" dirty="0">
              <a:solidFill>
                <a:schemeClr val="tx1"/>
              </a:solidFill>
            </a:endParaRPr>
          </a:p>
          <a:p>
            <a:pPr>
              <a:lnSpc>
                <a:spcPct val="150000"/>
              </a:lnSpc>
              <a:spcBef>
                <a:spcPts val="0"/>
              </a:spcBef>
            </a:pPr>
            <a:r>
              <a:rPr lang="en-US" sz="2000" dirty="0">
                <a:solidFill>
                  <a:schemeClr val="tx1"/>
                </a:solidFill>
              </a:rPr>
              <a:t>How are the heavy elements formed in </a:t>
            </a:r>
            <a:r>
              <a:rPr lang="en-US" sz="2000" dirty="0" smtClean="0">
                <a:solidFill>
                  <a:schemeClr val="tx1"/>
                </a:solidFill>
              </a:rPr>
              <a:t>stars and star </a:t>
            </a:r>
            <a:r>
              <a:rPr lang="en-US" sz="2000" dirty="0">
                <a:solidFill>
                  <a:schemeClr val="tx1"/>
                </a:solidFill>
              </a:rPr>
              <a:t>explosions</a:t>
            </a:r>
            <a:r>
              <a:rPr lang="en-US" sz="2000" dirty="0" smtClean="0">
                <a:solidFill>
                  <a:schemeClr val="tx1"/>
                </a:solidFill>
              </a:rPr>
              <a:t>?</a:t>
            </a:r>
          </a:p>
          <a:p>
            <a:pPr>
              <a:lnSpc>
                <a:spcPct val="150000"/>
              </a:lnSpc>
              <a:spcBef>
                <a:spcPts val="0"/>
              </a:spcBef>
            </a:pPr>
            <a:r>
              <a:rPr lang="en-US" sz="2000" dirty="0" smtClean="0">
                <a:solidFill>
                  <a:schemeClr val="tx1"/>
                </a:solidFill>
              </a:rPr>
              <a:t>What are the properties of neutron stars? </a:t>
            </a:r>
          </a:p>
          <a:p>
            <a:endParaRPr lang="en-US" sz="2000" dirty="0">
              <a:solidFill>
                <a:schemeClr val="tx1"/>
              </a:solidFill>
            </a:endParaRPr>
          </a:p>
          <a:p>
            <a:endParaRPr lang="en-US" sz="2000" dirty="0">
              <a:solidFill>
                <a:schemeClr val="tx1"/>
              </a:solidFill>
            </a:endParaRPr>
          </a:p>
          <a:p>
            <a:endParaRPr lang="en-US" sz="1200" dirty="0">
              <a:solidFill>
                <a:schemeClr val="tx1"/>
              </a:solidFill>
            </a:endParaRPr>
          </a:p>
          <a:p>
            <a:pPr>
              <a:buFontTx/>
              <a:buNone/>
            </a:pPr>
            <a:endParaRPr lang="en-US" sz="2000" dirty="0">
              <a:solidFill>
                <a:schemeClr val="tx1"/>
              </a:solidFill>
            </a:endParaRPr>
          </a:p>
        </p:txBody>
      </p:sp>
      <p:sp>
        <p:nvSpPr>
          <p:cNvPr id="4106" name="Oval 10"/>
          <p:cNvSpPr>
            <a:spLocks noChangeArrowheads="1"/>
          </p:cNvSpPr>
          <p:nvPr/>
        </p:nvSpPr>
        <p:spPr bwMode="auto">
          <a:xfrm>
            <a:off x="2153138" y="2898789"/>
            <a:ext cx="2520000" cy="1440000"/>
          </a:xfrm>
          <a:prstGeom prst="ellipse">
            <a:avLst/>
          </a:prstGeom>
          <a:noFill/>
          <a:ln w="28575">
            <a:solidFill>
              <a:srgbClr val="0000FF"/>
            </a:solidFill>
            <a:round/>
            <a:headEnd/>
            <a:tailEnd/>
          </a:ln>
          <a:effectLst/>
        </p:spPr>
        <p:txBody>
          <a:bodyPr wrap="none" anchor="ctr"/>
          <a:lstStyle/>
          <a:p>
            <a:pPr algn="ctr"/>
            <a:r>
              <a:rPr lang="en-US" dirty="0"/>
              <a:t>Observations</a:t>
            </a:r>
          </a:p>
        </p:txBody>
      </p:sp>
      <p:sp>
        <p:nvSpPr>
          <p:cNvPr id="4107" name="Oval 11"/>
          <p:cNvSpPr>
            <a:spLocks noChangeArrowheads="1"/>
          </p:cNvSpPr>
          <p:nvPr/>
        </p:nvSpPr>
        <p:spPr bwMode="auto">
          <a:xfrm>
            <a:off x="4366109" y="2925776"/>
            <a:ext cx="2520000" cy="1440000"/>
          </a:xfrm>
          <a:prstGeom prst="ellipse">
            <a:avLst/>
          </a:prstGeom>
          <a:noFill/>
          <a:ln w="38100">
            <a:solidFill>
              <a:srgbClr val="008000"/>
            </a:solidFill>
            <a:round/>
            <a:headEnd/>
            <a:tailEnd/>
          </a:ln>
          <a:effectLst/>
        </p:spPr>
        <p:txBody>
          <a:bodyPr wrap="none" anchor="ctr"/>
          <a:lstStyle/>
          <a:p>
            <a:pPr algn="ctr"/>
            <a:r>
              <a:rPr lang="en-US"/>
              <a:t>Modeling</a:t>
            </a:r>
          </a:p>
        </p:txBody>
      </p:sp>
      <p:sp>
        <p:nvSpPr>
          <p:cNvPr id="4108" name="Oval 12"/>
          <p:cNvSpPr>
            <a:spLocks noChangeArrowheads="1"/>
          </p:cNvSpPr>
          <p:nvPr/>
        </p:nvSpPr>
        <p:spPr bwMode="auto">
          <a:xfrm>
            <a:off x="3123092" y="3813182"/>
            <a:ext cx="2520000" cy="1440000"/>
          </a:xfrm>
          <a:prstGeom prst="ellipse">
            <a:avLst/>
          </a:prstGeom>
          <a:noFill/>
          <a:ln w="38100">
            <a:solidFill>
              <a:srgbClr val="FF0000"/>
            </a:solidFill>
            <a:round/>
            <a:headEnd/>
            <a:tailEnd/>
          </a:ln>
          <a:effectLst/>
        </p:spPr>
        <p:txBody>
          <a:bodyPr wrap="none" anchor="ctr"/>
          <a:lstStyle/>
          <a:p>
            <a:pPr algn="ctr"/>
            <a:endParaRPr lang="en-US" dirty="0"/>
          </a:p>
          <a:p>
            <a:pPr algn="ctr"/>
            <a:r>
              <a:rPr lang="en-US" dirty="0"/>
              <a:t>Laboratory </a:t>
            </a:r>
          </a:p>
          <a:p>
            <a:pPr algn="ctr"/>
            <a:r>
              <a:rPr lang="en-US" dirty="0"/>
              <a:t>Experiments</a:t>
            </a:r>
          </a:p>
        </p:txBody>
      </p:sp>
      <p:pic>
        <p:nvPicPr>
          <p:cNvPr id="9" name="Picture 41" descr="dragon_schematic"/>
          <p:cNvPicPr>
            <a:picLocks noChangeAspect="1" noChangeArrowheads="1"/>
          </p:cNvPicPr>
          <p:nvPr/>
        </p:nvPicPr>
        <p:blipFill>
          <a:blip r:embed="rId2"/>
          <a:srcRect l="7407" t="4134" r="7407" b="4793"/>
          <a:stretch>
            <a:fillRect/>
          </a:stretch>
        </p:blipFill>
        <p:spPr bwMode="auto">
          <a:xfrm>
            <a:off x="5731513" y="4524911"/>
            <a:ext cx="2271059" cy="1876393"/>
          </a:xfrm>
          <a:prstGeom prst="rect">
            <a:avLst/>
          </a:prstGeom>
          <a:noFill/>
          <a:ln w="9525">
            <a:solidFill>
              <a:schemeClr val="accent1"/>
            </a:solidFill>
            <a:miter lim="800000"/>
            <a:headEnd/>
            <a:tailEnd/>
          </a:ln>
        </p:spPr>
      </p:pic>
      <p:pic>
        <p:nvPicPr>
          <p:cNvPr id="16" name="Picture 18" descr="http://www.nscl.msu.edu/files/images/1301_800.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837" y="2501175"/>
            <a:ext cx="2196163" cy="16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19376" y="3385717"/>
            <a:ext cx="1656223" cy="461665"/>
          </a:xfrm>
          <a:prstGeom prst="rect">
            <a:avLst/>
          </a:prstGeom>
          <a:noFill/>
        </p:spPr>
        <p:txBody>
          <a:bodyPr wrap="none" rtlCol="0">
            <a:spAutoFit/>
          </a:bodyPr>
          <a:lstStyle/>
          <a:p>
            <a:r>
              <a:rPr lang="en-CA" dirty="0" smtClean="0">
                <a:solidFill>
                  <a:srgbClr val="000099"/>
                </a:solidFill>
              </a:rPr>
              <a:t>Astronomy</a:t>
            </a:r>
            <a:endParaRPr lang="en-CA" dirty="0">
              <a:solidFill>
                <a:srgbClr val="000099"/>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47382"/>
            <a:ext cx="2057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7008826" y="2039510"/>
            <a:ext cx="1930337" cy="461665"/>
          </a:xfrm>
          <a:prstGeom prst="rect">
            <a:avLst/>
          </a:prstGeom>
          <a:noFill/>
        </p:spPr>
        <p:txBody>
          <a:bodyPr wrap="none" rtlCol="0">
            <a:spAutoFit/>
          </a:bodyPr>
          <a:lstStyle/>
          <a:p>
            <a:r>
              <a:rPr lang="en-CA" dirty="0" smtClean="0">
                <a:solidFill>
                  <a:srgbClr val="008000"/>
                </a:solidFill>
              </a:rPr>
              <a:t>Astrophysics</a:t>
            </a:r>
            <a:endParaRPr lang="en-CA" dirty="0">
              <a:solidFill>
                <a:srgbClr val="008000"/>
              </a:solidFill>
            </a:endParaRPr>
          </a:p>
        </p:txBody>
      </p:sp>
      <p:sp>
        <p:nvSpPr>
          <p:cNvPr id="19" name="TextBox 18"/>
          <p:cNvSpPr txBox="1"/>
          <p:nvPr/>
        </p:nvSpPr>
        <p:spPr>
          <a:xfrm>
            <a:off x="3266471" y="5793755"/>
            <a:ext cx="2393604" cy="461665"/>
          </a:xfrm>
          <a:prstGeom prst="rect">
            <a:avLst/>
          </a:prstGeom>
          <a:noFill/>
        </p:spPr>
        <p:txBody>
          <a:bodyPr wrap="none" rtlCol="0">
            <a:spAutoFit/>
          </a:bodyPr>
          <a:lstStyle/>
          <a:p>
            <a:r>
              <a:rPr lang="en-CA" dirty="0" smtClean="0">
                <a:solidFill>
                  <a:srgbClr val="C00000"/>
                </a:solidFill>
              </a:rPr>
              <a:t>Nuclear Physics</a:t>
            </a:r>
            <a:endParaRPr lang="en-CA" dirty="0">
              <a:solidFill>
                <a:srgbClr val="C00000"/>
              </a:solidFill>
            </a:endParaRPr>
          </a:p>
        </p:txBody>
      </p:sp>
    </p:spTree>
    <p:extLst>
      <p:ext uri="{BB962C8B-B14F-4D97-AF65-F5344CB8AC3E}">
        <p14:creationId xmlns:p14="http://schemas.microsoft.com/office/powerpoint/2010/main" val="316443341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Titel 1"/>
          <p:cNvSpPr>
            <a:spLocks noGrp="1"/>
          </p:cNvSpPr>
          <p:nvPr>
            <p:ph type="title"/>
          </p:nvPr>
        </p:nvSpPr>
        <p:spPr/>
        <p:txBody>
          <a:bodyPr/>
          <a:lstStyle/>
          <a:p>
            <a:r>
              <a:rPr lang="en-US" smtClean="0"/>
              <a:t>Indirect methods</a:t>
            </a:r>
          </a:p>
        </p:txBody>
      </p:sp>
      <p:sp>
        <p:nvSpPr>
          <p:cNvPr id="3" name="Fußzeilenplatzhalter 2"/>
          <p:cNvSpPr>
            <a:spLocks noGrp="1"/>
          </p:cNvSpPr>
          <p:nvPr>
            <p:ph type="ftr" sz="quarter" idx="11"/>
          </p:nvPr>
        </p:nvSpPr>
        <p:spPr/>
        <p:txBody>
          <a:bodyPr/>
          <a:lstStyle/>
          <a:p>
            <a:pPr>
              <a:defRPr/>
            </a:pPr>
            <a:r>
              <a:rPr lang="en-CA" smtClean="0"/>
              <a:t>TRIUMF  Nuclear Astrophysics  -  Bad Honnef 2012</a:t>
            </a:r>
            <a:endParaRPr lang="en-US"/>
          </a:p>
        </p:txBody>
      </p:sp>
      <p:sp>
        <p:nvSpPr>
          <p:cNvPr id="1029" name="Text Box 1028"/>
          <p:cNvSpPr txBox="1">
            <a:spLocks noChangeArrowheads="1"/>
          </p:cNvSpPr>
          <p:nvPr/>
        </p:nvSpPr>
        <p:spPr bwMode="auto">
          <a:xfrm>
            <a:off x="631642" y="1900148"/>
            <a:ext cx="21224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eaLnBrk="1" hangingPunct="1"/>
            <a:r>
              <a:rPr lang="en-GB" sz="1600" dirty="0">
                <a:solidFill>
                  <a:srgbClr val="000099"/>
                </a:solidFill>
                <a:latin typeface="+mj-lt"/>
              </a:rPr>
              <a:t>Resonant reactions :</a:t>
            </a:r>
          </a:p>
        </p:txBody>
      </p:sp>
      <p:sp>
        <p:nvSpPr>
          <p:cNvPr id="1030" name="Text Box 1030"/>
          <p:cNvSpPr txBox="1">
            <a:spLocks noChangeArrowheads="1"/>
          </p:cNvSpPr>
          <p:nvPr/>
        </p:nvSpPr>
        <p:spPr bwMode="auto">
          <a:xfrm>
            <a:off x="904875" y="3184525"/>
            <a:ext cx="7470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algn="just" eaLnBrk="1" hangingPunct="1"/>
            <a:r>
              <a:rPr lang="it-IT" sz="1600" dirty="0">
                <a:solidFill>
                  <a:srgbClr val="CC0000"/>
                </a:solidFill>
                <a:latin typeface="+mj-lt"/>
              </a:rPr>
              <a:t>Spectroscopic </a:t>
            </a:r>
            <a:r>
              <a:rPr lang="en-GB" sz="1600" dirty="0" smtClean="0">
                <a:solidFill>
                  <a:srgbClr val="CC0000"/>
                </a:solidFill>
                <a:latin typeface="+mj-lt"/>
              </a:rPr>
              <a:t>information </a:t>
            </a:r>
            <a:r>
              <a:rPr lang="en-GB" sz="1600" dirty="0">
                <a:solidFill>
                  <a:srgbClr val="CC0000"/>
                </a:solidFill>
                <a:latin typeface="+mj-lt"/>
              </a:rPr>
              <a:t>needed</a:t>
            </a:r>
            <a:r>
              <a:rPr lang="it-IT" sz="1600" dirty="0">
                <a:solidFill>
                  <a:srgbClr val="CC0000"/>
                </a:solidFill>
                <a:latin typeface="+mj-lt"/>
              </a:rPr>
              <a:t>: </a:t>
            </a:r>
            <a:r>
              <a:rPr lang="en-GB" sz="1600" dirty="0">
                <a:solidFill>
                  <a:srgbClr val="CC0000"/>
                </a:solidFill>
                <a:latin typeface="+mj-lt"/>
              </a:rPr>
              <a:t> spins, partial widths, branching ratios</a:t>
            </a:r>
            <a:r>
              <a:rPr lang="it-IT" sz="1600" dirty="0">
                <a:solidFill>
                  <a:srgbClr val="CC0000"/>
                </a:solidFill>
                <a:latin typeface="+mj-lt"/>
              </a:rPr>
              <a:t>…  </a:t>
            </a:r>
            <a:endParaRPr lang="en-GB" sz="1600" dirty="0">
              <a:solidFill>
                <a:srgbClr val="CC0000"/>
              </a:solidFill>
              <a:latin typeface="+mj-lt"/>
            </a:endParaRPr>
          </a:p>
        </p:txBody>
      </p:sp>
      <p:sp>
        <p:nvSpPr>
          <p:cNvPr id="1031" name="Text Box 1033"/>
          <p:cNvSpPr txBox="1">
            <a:spLocks noChangeArrowheads="1"/>
          </p:cNvSpPr>
          <p:nvPr/>
        </p:nvSpPr>
        <p:spPr bwMode="auto">
          <a:xfrm>
            <a:off x="354543" y="4380822"/>
            <a:ext cx="46312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eaLnBrk="1" hangingPunct="1"/>
            <a:r>
              <a:rPr lang="en-GB" sz="1600" dirty="0">
                <a:solidFill>
                  <a:srgbClr val="000099"/>
                </a:solidFill>
                <a:latin typeface="+mj-lt"/>
              </a:rPr>
              <a:t>Study of </a:t>
            </a:r>
            <a:r>
              <a:rPr lang="it-IT" sz="1600" dirty="0">
                <a:solidFill>
                  <a:srgbClr val="000099"/>
                </a:solidFill>
                <a:latin typeface="+mj-lt"/>
              </a:rPr>
              <a:t>T</a:t>
            </a:r>
            <a:r>
              <a:rPr lang="en-GB" sz="1600" dirty="0" err="1">
                <a:solidFill>
                  <a:srgbClr val="000099"/>
                </a:solidFill>
                <a:latin typeface="+mj-lt"/>
              </a:rPr>
              <a:t>ime</a:t>
            </a:r>
            <a:r>
              <a:rPr lang="en-GB" sz="1600" dirty="0">
                <a:solidFill>
                  <a:srgbClr val="000099"/>
                </a:solidFill>
                <a:latin typeface="+mj-lt"/>
              </a:rPr>
              <a:t> </a:t>
            </a:r>
            <a:r>
              <a:rPr lang="it-IT" sz="1600" dirty="0">
                <a:solidFill>
                  <a:srgbClr val="000099"/>
                </a:solidFill>
                <a:latin typeface="+mj-lt"/>
              </a:rPr>
              <a:t>I</a:t>
            </a:r>
            <a:r>
              <a:rPr lang="en-GB" sz="1600" dirty="0" err="1">
                <a:solidFill>
                  <a:srgbClr val="000099"/>
                </a:solidFill>
                <a:latin typeface="+mj-lt"/>
              </a:rPr>
              <a:t>nverse</a:t>
            </a:r>
            <a:r>
              <a:rPr lang="en-GB" sz="1600" dirty="0">
                <a:solidFill>
                  <a:srgbClr val="000099"/>
                </a:solidFill>
                <a:latin typeface="+mj-lt"/>
              </a:rPr>
              <a:t> </a:t>
            </a:r>
            <a:r>
              <a:rPr lang="it-IT" sz="1600" dirty="0">
                <a:solidFill>
                  <a:srgbClr val="000099"/>
                </a:solidFill>
                <a:latin typeface="+mj-lt"/>
              </a:rPr>
              <a:t>R</a:t>
            </a:r>
            <a:r>
              <a:rPr lang="en-GB" sz="1600" dirty="0" err="1">
                <a:solidFill>
                  <a:srgbClr val="000099"/>
                </a:solidFill>
                <a:latin typeface="+mj-lt"/>
              </a:rPr>
              <a:t>eactions</a:t>
            </a:r>
            <a:r>
              <a:rPr lang="en-GB" sz="1600" dirty="0">
                <a:solidFill>
                  <a:srgbClr val="000099"/>
                </a:solidFill>
                <a:latin typeface="+mj-lt"/>
              </a:rPr>
              <a:t>   </a:t>
            </a:r>
            <a:r>
              <a:rPr lang="en-GB" sz="1600" dirty="0" err="1">
                <a:solidFill>
                  <a:srgbClr val="000099"/>
                </a:solidFill>
                <a:latin typeface="+mj-lt"/>
              </a:rPr>
              <a:t>a+b</a:t>
            </a:r>
            <a:r>
              <a:rPr lang="en-GB" sz="1600" dirty="0">
                <a:solidFill>
                  <a:srgbClr val="000099"/>
                </a:solidFill>
                <a:latin typeface="+mj-lt"/>
              </a:rPr>
              <a:t>           </a:t>
            </a:r>
            <a:r>
              <a:rPr lang="it-IT" sz="1600" dirty="0">
                <a:solidFill>
                  <a:srgbClr val="000099"/>
                </a:solidFill>
                <a:latin typeface="+mj-lt"/>
              </a:rPr>
              <a:t>c</a:t>
            </a:r>
            <a:r>
              <a:rPr lang="en-GB" sz="1600" dirty="0">
                <a:solidFill>
                  <a:srgbClr val="000099"/>
                </a:solidFill>
                <a:latin typeface="+mj-lt"/>
              </a:rPr>
              <a:t>+</a:t>
            </a:r>
            <a:r>
              <a:rPr lang="it-IT" sz="1600" dirty="0">
                <a:solidFill>
                  <a:srgbClr val="000099"/>
                </a:solidFill>
                <a:latin typeface="+mj-lt"/>
              </a:rPr>
              <a:t>d</a:t>
            </a:r>
            <a:endParaRPr lang="en-GB" sz="1600" dirty="0">
              <a:solidFill>
                <a:srgbClr val="000099"/>
              </a:solidFill>
              <a:latin typeface="+mj-lt"/>
            </a:endParaRPr>
          </a:p>
        </p:txBody>
      </p:sp>
      <p:sp>
        <p:nvSpPr>
          <p:cNvPr id="1032" name="Line 1034"/>
          <p:cNvSpPr>
            <a:spLocks noChangeShapeType="1"/>
          </p:cNvSpPr>
          <p:nvPr/>
        </p:nvSpPr>
        <p:spPr bwMode="auto">
          <a:xfrm>
            <a:off x="3937736" y="4562978"/>
            <a:ext cx="533400" cy="0"/>
          </a:xfrm>
          <a:prstGeom prst="line">
            <a:avLst/>
          </a:prstGeom>
          <a:noFill/>
          <a:ln w="9525">
            <a:solidFill>
              <a:srgbClr val="000099"/>
            </a:solidFill>
            <a:round/>
            <a:headEnd type="triangle" w="med" len="med"/>
            <a:tailEnd type="none" w="med" len="med"/>
          </a:ln>
          <a:extLst>
            <a:ext uri="{909E8E84-426E-40DD-AFC4-6F175D3DCCD1}">
              <a14:hiddenFill xmlns:a14="http://schemas.microsoft.com/office/drawing/2010/main">
                <a:noFill/>
              </a14:hiddenFill>
            </a:ext>
          </a:extLst>
        </p:spPr>
        <p:txBody>
          <a:bodyPr/>
          <a:lstStyle/>
          <a:p>
            <a:endParaRPr lang="en-CA"/>
          </a:p>
        </p:txBody>
      </p:sp>
      <p:sp>
        <p:nvSpPr>
          <p:cNvPr id="1033" name="Text Box 1038"/>
          <p:cNvSpPr txBox="1">
            <a:spLocks noChangeArrowheads="1"/>
          </p:cNvSpPr>
          <p:nvPr/>
        </p:nvSpPr>
        <p:spPr bwMode="auto">
          <a:xfrm>
            <a:off x="1024927" y="4817470"/>
            <a:ext cx="55771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eaLnBrk="1" hangingPunct="1"/>
            <a:r>
              <a:rPr lang="en-GB" sz="1600" u="sng" dirty="0">
                <a:solidFill>
                  <a:srgbClr val="000099"/>
                </a:solidFill>
                <a:latin typeface="+mj-lt"/>
              </a:rPr>
              <a:t>Coulomb </a:t>
            </a:r>
            <a:r>
              <a:rPr lang="it-IT" sz="1600" u="sng" dirty="0">
                <a:solidFill>
                  <a:srgbClr val="000099"/>
                </a:solidFill>
                <a:latin typeface="+mj-lt"/>
              </a:rPr>
              <a:t>D</a:t>
            </a:r>
            <a:r>
              <a:rPr lang="en-GB" sz="1600" u="sng" dirty="0" err="1">
                <a:solidFill>
                  <a:srgbClr val="000099"/>
                </a:solidFill>
                <a:latin typeface="+mj-lt"/>
              </a:rPr>
              <a:t>issociation</a:t>
            </a:r>
            <a:r>
              <a:rPr lang="en-GB" sz="1600" u="sng" dirty="0">
                <a:solidFill>
                  <a:srgbClr val="000099"/>
                </a:solidFill>
                <a:latin typeface="+mj-lt"/>
              </a:rPr>
              <a:t> </a:t>
            </a:r>
            <a:r>
              <a:rPr lang="en-GB" sz="1600" dirty="0">
                <a:solidFill>
                  <a:srgbClr val="000099"/>
                </a:solidFill>
                <a:latin typeface="+mj-lt"/>
              </a:rPr>
              <a:t>and </a:t>
            </a:r>
            <a:r>
              <a:rPr lang="en-GB" sz="1600" dirty="0" err="1">
                <a:solidFill>
                  <a:srgbClr val="000099"/>
                </a:solidFill>
                <a:latin typeface="+mj-lt"/>
              </a:rPr>
              <a:t>radiative</a:t>
            </a:r>
            <a:r>
              <a:rPr lang="en-GB" sz="1600" dirty="0">
                <a:solidFill>
                  <a:srgbClr val="000099"/>
                </a:solidFill>
                <a:latin typeface="+mj-lt"/>
              </a:rPr>
              <a:t> capture </a:t>
            </a:r>
            <a:r>
              <a:rPr lang="en-GB" sz="1600" dirty="0" smtClean="0">
                <a:solidFill>
                  <a:srgbClr val="000099"/>
                </a:solidFill>
                <a:latin typeface="+mj-lt"/>
              </a:rPr>
              <a:t>reactions (GSI)</a:t>
            </a:r>
            <a:endParaRPr lang="en-GB" sz="1600" dirty="0">
              <a:solidFill>
                <a:srgbClr val="000099"/>
              </a:solidFill>
              <a:latin typeface="+mj-lt"/>
            </a:endParaRPr>
          </a:p>
        </p:txBody>
      </p:sp>
      <p:sp>
        <p:nvSpPr>
          <p:cNvPr id="1034" name="Text Box 1042"/>
          <p:cNvSpPr txBox="1">
            <a:spLocks noChangeArrowheads="1"/>
          </p:cNvSpPr>
          <p:nvPr/>
        </p:nvSpPr>
        <p:spPr bwMode="auto">
          <a:xfrm>
            <a:off x="1005876" y="5254626"/>
            <a:ext cx="74684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algn="just" eaLnBrk="1" hangingPunct="1"/>
            <a:r>
              <a:rPr lang="en-GB" sz="1600" u="sng" dirty="0" smtClean="0">
                <a:solidFill>
                  <a:srgbClr val="000099"/>
                </a:solidFill>
                <a:latin typeface="+mj-lt"/>
              </a:rPr>
              <a:t>Trojan  </a:t>
            </a:r>
            <a:r>
              <a:rPr lang="en-GB" sz="1600" u="sng" dirty="0">
                <a:solidFill>
                  <a:srgbClr val="000099"/>
                </a:solidFill>
                <a:latin typeface="+mj-lt"/>
              </a:rPr>
              <a:t>Horse </a:t>
            </a:r>
            <a:r>
              <a:rPr lang="en-GB" sz="1600" u="sng" dirty="0" smtClean="0">
                <a:solidFill>
                  <a:srgbClr val="000099"/>
                </a:solidFill>
                <a:latin typeface="+mj-lt"/>
              </a:rPr>
              <a:t>Method</a:t>
            </a:r>
            <a:r>
              <a:rPr lang="en-GB" sz="1600" dirty="0" smtClean="0">
                <a:solidFill>
                  <a:srgbClr val="000099"/>
                </a:solidFill>
                <a:latin typeface="+mj-lt"/>
              </a:rPr>
              <a:t> and  2-body  reactions induced by </a:t>
            </a:r>
            <a:r>
              <a:rPr lang="en-GB" sz="1600" dirty="0" err="1" smtClean="0">
                <a:solidFill>
                  <a:srgbClr val="000099"/>
                </a:solidFill>
                <a:latin typeface="+mj-lt"/>
              </a:rPr>
              <a:t>lig</a:t>
            </a:r>
            <a:r>
              <a:rPr lang="it-IT" sz="1600" dirty="0" smtClean="0">
                <a:solidFill>
                  <a:srgbClr val="000099"/>
                </a:solidFill>
                <a:latin typeface="+mj-lt"/>
              </a:rPr>
              <a:t>h</a:t>
            </a:r>
            <a:r>
              <a:rPr lang="en-GB" sz="1600" dirty="0" smtClean="0">
                <a:solidFill>
                  <a:srgbClr val="000099"/>
                </a:solidFill>
                <a:latin typeface="+mj-lt"/>
              </a:rPr>
              <a:t>t particles (Catania)</a:t>
            </a:r>
            <a:endParaRPr lang="en-GB" sz="1600" dirty="0">
              <a:solidFill>
                <a:srgbClr val="000099"/>
              </a:solidFill>
              <a:latin typeface="+mj-lt"/>
            </a:endParaRPr>
          </a:p>
        </p:txBody>
      </p:sp>
      <p:graphicFrame>
        <p:nvGraphicFramePr>
          <p:cNvPr id="1026" name="Object 1024"/>
          <p:cNvGraphicFramePr>
            <a:graphicFrameLocks noChangeAspect="1"/>
          </p:cNvGraphicFramePr>
          <p:nvPr/>
        </p:nvGraphicFramePr>
        <p:xfrm>
          <a:off x="2976563" y="1563688"/>
          <a:ext cx="4148137" cy="1562100"/>
        </p:xfrm>
        <a:graphic>
          <a:graphicData uri="http://schemas.openxmlformats.org/presentationml/2006/ole">
            <mc:AlternateContent xmlns:mc="http://schemas.openxmlformats.org/markup-compatibility/2006">
              <mc:Choice xmlns:v="urn:schemas-microsoft-com:vml" Requires="v">
                <p:oleObj spid="_x0000_s16430" name="Equation" r:id="rId3" imgW="2095200" imgH="1015920" progId="Equation.3">
                  <p:embed/>
                </p:oleObj>
              </mc:Choice>
              <mc:Fallback>
                <p:oleObj name="Equation" r:id="rId3" imgW="2095200" imgH="10159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6563" y="1563688"/>
                        <a:ext cx="4148137" cy="156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904875" y="3761619"/>
            <a:ext cx="6042039" cy="461665"/>
          </a:xfrm>
          <a:prstGeom prst="rect">
            <a:avLst/>
          </a:prstGeom>
          <a:noFill/>
        </p:spPr>
        <p:txBody>
          <a:bodyPr wrap="none" rtlCol="0">
            <a:spAutoFit/>
          </a:bodyPr>
          <a:lstStyle/>
          <a:p>
            <a:r>
              <a:rPr lang="en-CA" dirty="0" smtClean="0">
                <a:sym typeface="Wingdings" pitchFamily="2" charset="2"/>
              </a:rPr>
              <a:t> Study properties of relevant resonances</a:t>
            </a:r>
            <a:endParaRPr lang="en-CA" dirty="0"/>
          </a:p>
        </p:txBody>
      </p:sp>
      <p:sp>
        <p:nvSpPr>
          <p:cNvPr id="12" name="Text Box 1033"/>
          <p:cNvSpPr txBox="1">
            <a:spLocks noChangeArrowheads="1"/>
          </p:cNvSpPr>
          <p:nvPr/>
        </p:nvSpPr>
        <p:spPr bwMode="auto">
          <a:xfrm>
            <a:off x="496888" y="1225134"/>
            <a:ext cx="25875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itchFamily="66" charset="0"/>
                <a:cs typeface="Arial" pitchFamily="34" charset="0"/>
              </a:defRPr>
            </a:lvl1pPr>
            <a:lvl2pPr marL="742950" indent="-285750" eaLnBrk="0" hangingPunct="0">
              <a:defRPr>
                <a:solidFill>
                  <a:schemeClr val="tx1"/>
                </a:solidFill>
                <a:latin typeface="Comic Sans MS" pitchFamily="66" charset="0"/>
                <a:cs typeface="Arial" pitchFamily="34" charset="0"/>
              </a:defRPr>
            </a:lvl2pPr>
            <a:lvl3pPr marL="1143000" indent="-228600" eaLnBrk="0" hangingPunct="0">
              <a:defRPr>
                <a:solidFill>
                  <a:schemeClr val="tx1"/>
                </a:solidFill>
                <a:latin typeface="Comic Sans MS" pitchFamily="66" charset="0"/>
                <a:cs typeface="Arial" pitchFamily="34" charset="0"/>
              </a:defRPr>
            </a:lvl3pPr>
            <a:lvl4pPr marL="1600200" indent="-228600" eaLnBrk="0" hangingPunct="0">
              <a:defRPr>
                <a:solidFill>
                  <a:schemeClr val="tx1"/>
                </a:solidFill>
                <a:latin typeface="Comic Sans MS" pitchFamily="66" charset="0"/>
                <a:cs typeface="Arial" pitchFamily="34" charset="0"/>
              </a:defRPr>
            </a:lvl4pPr>
            <a:lvl5pPr marL="2057400" indent="-228600" eaLnBrk="0" hangingPunct="0">
              <a:defRPr>
                <a:solidFill>
                  <a:schemeClr val="tx1"/>
                </a:solidFill>
                <a:latin typeface="Comic Sans MS" pitchFamily="66" charset="0"/>
                <a:cs typeface="Arial" pitchFamily="34" charset="0"/>
              </a:defRPr>
            </a:lvl5pPr>
            <a:lvl6pPr marL="2514600" indent="-228600" eaLnBrk="0" fontAlgn="base" hangingPunct="0">
              <a:spcBef>
                <a:spcPct val="0"/>
              </a:spcBef>
              <a:spcAft>
                <a:spcPct val="0"/>
              </a:spcAft>
              <a:defRPr>
                <a:solidFill>
                  <a:schemeClr val="tx1"/>
                </a:solidFill>
                <a:latin typeface="Comic Sans MS" pitchFamily="66" charset="0"/>
                <a:cs typeface="Arial" pitchFamily="34" charset="0"/>
              </a:defRPr>
            </a:lvl6pPr>
            <a:lvl7pPr marL="2971800" indent="-228600" eaLnBrk="0" fontAlgn="base" hangingPunct="0">
              <a:spcBef>
                <a:spcPct val="0"/>
              </a:spcBef>
              <a:spcAft>
                <a:spcPct val="0"/>
              </a:spcAft>
              <a:defRPr>
                <a:solidFill>
                  <a:schemeClr val="tx1"/>
                </a:solidFill>
                <a:latin typeface="Comic Sans MS" pitchFamily="66" charset="0"/>
                <a:cs typeface="Arial" pitchFamily="34" charset="0"/>
              </a:defRPr>
            </a:lvl7pPr>
            <a:lvl8pPr marL="3429000" indent="-228600" eaLnBrk="0" fontAlgn="base" hangingPunct="0">
              <a:spcBef>
                <a:spcPct val="0"/>
              </a:spcBef>
              <a:spcAft>
                <a:spcPct val="0"/>
              </a:spcAft>
              <a:defRPr>
                <a:solidFill>
                  <a:schemeClr val="tx1"/>
                </a:solidFill>
                <a:latin typeface="Comic Sans MS" pitchFamily="66" charset="0"/>
                <a:cs typeface="Arial" pitchFamily="34" charset="0"/>
              </a:defRPr>
            </a:lvl8pPr>
            <a:lvl9pPr marL="3886200" indent="-228600" eaLnBrk="0" fontAlgn="base" hangingPunct="0">
              <a:spcBef>
                <a:spcPct val="0"/>
              </a:spcBef>
              <a:spcAft>
                <a:spcPct val="0"/>
              </a:spcAft>
              <a:defRPr>
                <a:solidFill>
                  <a:schemeClr val="tx1"/>
                </a:solidFill>
                <a:latin typeface="Comic Sans MS" pitchFamily="66" charset="0"/>
                <a:cs typeface="Arial" pitchFamily="34" charset="0"/>
              </a:defRPr>
            </a:lvl9pPr>
          </a:lstStyle>
          <a:p>
            <a:pPr eaLnBrk="1" hangingPunct="1"/>
            <a:r>
              <a:rPr lang="it-IT" sz="1600" dirty="0" smtClean="0">
                <a:solidFill>
                  <a:srgbClr val="000099"/>
                </a:solidFill>
                <a:latin typeface="+mj-lt"/>
              </a:rPr>
              <a:t>R</a:t>
            </a:r>
            <a:r>
              <a:rPr lang="en-GB" sz="1600" dirty="0" err="1">
                <a:solidFill>
                  <a:srgbClr val="000099"/>
                </a:solidFill>
                <a:latin typeface="+mj-lt"/>
              </a:rPr>
              <a:t>eactions</a:t>
            </a:r>
            <a:r>
              <a:rPr lang="en-GB" sz="1600" dirty="0">
                <a:solidFill>
                  <a:srgbClr val="000099"/>
                </a:solidFill>
                <a:latin typeface="+mj-lt"/>
              </a:rPr>
              <a:t>   </a:t>
            </a:r>
            <a:r>
              <a:rPr lang="en-GB" sz="1600" dirty="0" err="1">
                <a:solidFill>
                  <a:srgbClr val="000099"/>
                </a:solidFill>
                <a:latin typeface="+mj-lt"/>
              </a:rPr>
              <a:t>a+b</a:t>
            </a:r>
            <a:r>
              <a:rPr lang="en-GB" sz="1600" dirty="0">
                <a:solidFill>
                  <a:srgbClr val="000099"/>
                </a:solidFill>
                <a:latin typeface="+mj-lt"/>
              </a:rPr>
              <a:t>           </a:t>
            </a:r>
            <a:r>
              <a:rPr lang="it-IT" sz="1600" dirty="0">
                <a:solidFill>
                  <a:srgbClr val="000099"/>
                </a:solidFill>
                <a:latin typeface="+mj-lt"/>
              </a:rPr>
              <a:t>c</a:t>
            </a:r>
            <a:r>
              <a:rPr lang="en-GB" sz="1600" dirty="0">
                <a:solidFill>
                  <a:srgbClr val="000099"/>
                </a:solidFill>
                <a:latin typeface="+mj-lt"/>
              </a:rPr>
              <a:t>+</a:t>
            </a:r>
            <a:r>
              <a:rPr lang="it-IT" sz="1600" dirty="0">
                <a:solidFill>
                  <a:srgbClr val="000099"/>
                </a:solidFill>
                <a:latin typeface="+mj-lt"/>
              </a:rPr>
              <a:t>d</a:t>
            </a:r>
            <a:endParaRPr lang="en-GB" sz="1600" dirty="0">
              <a:solidFill>
                <a:srgbClr val="000099"/>
              </a:solidFill>
              <a:latin typeface="+mj-lt"/>
            </a:endParaRPr>
          </a:p>
        </p:txBody>
      </p:sp>
      <p:sp>
        <p:nvSpPr>
          <p:cNvPr id="13" name="Line 1034"/>
          <p:cNvSpPr>
            <a:spLocks noChangeShapeType="1"/>
          </p:cNvSpPr>
          <p:nvPr/>
        </p:nvSpPr>
        <p:spPr bwMode="auto">
          <a:xfrm>
            <a:off x="2068151" y="1407290"/>
            <a:ext cx="533400" cy="0"/>
          </a:xfrm>
          <a:prstGeom prst="line">
            <a:avLst/>
          </a:prstGeom>
          <a:noFill/>
          <a:ln w="9525">
            <a:solidFill>
              <a:srgbClr val="000099"/>
            </a:solidFill>
            <a:round/>
            <a:headEnd type="none" w="med" len="me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4" name="Date Placeholder 3"/>
          <p:cNvSpPr>
            <a:spLocks noGrp="1"/>
          </p:cNvSpPr>
          <p:nvPr>
            <p:ph type="dt" sz="half" idx="10"/>
          </p:nvPr>
        </p:nvSpPr>
        <p:spPr/>
        <p:txBody>
          <a:bodyPr/>
          <a:lstStyle/>
          <a:p>
            <a:pPr>
              <a:defRPr/>
            </a:pPr>
            <a:r>
              <a:rPr lang="en-US" smtClean="0"/>
              <a:t>02/09/2012</a:t>
            </a:r>
            <a:endParaRPr lang="en-US" dirty="0"/>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48</a:t>
            </a:fld>
            <a:endParaRPr lang="en-US"/>
          </a:p>
        </p:txBody>
      </p:sp>
    </p:spTree>
    <p:extLst>
      <p:ext uri="{BB962C8B-B14F-4D97-AF65-F5344CB8AC3E}">
        <p14:creationId xmlns:p14="http://schemas.microsoft.com/office/powerpoint/2010/main" val="1664671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2" name="Straight Connector 11"/>
          <p:cNvCxnSpPr/>
          <p:nvPr/>
        </p:nvCxnSpPr>
        <p:spPr>
          <a:xfrm rot="5400000">
            <a:off x="2060264" y="2116861"/>
            <a:ext cx="2275924"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4765157" y="978899"/>
            <a:ext cx="1643743" cy="707886"/>
          </a:xfrm>
          <a:prstGeom prst="rect">
            <a:avLst/>
          </a:prstGeom>
        </p:spPr>
        <p:txBody>
          <a:bodyPr wrap="square">
            <a:spAutoFit/>
          </a:bodyPr>
          <a:lstStyle/>
          <a:p>
            <a:r>
              <a:rPr lang="en-US" sz="2000" dirty="0" smtClean="0">
                <a:solidFill>
                  <a:srgbClr val="FF0000"/>
                </a:solidFill>
              </a:rPr>
              <a:t>TM3 Refurbishing</a:t>
            </a:r>
            <a:endParaRPr lang="en-CA" sz="2000" dirty="0">
              <a:solidFill>
                <a:srgbClr val="FF0000"/>
              </a:solidFill>
            </a:endParaRPr>
          </a:p>
        </p:txBody>
      </p:sp>
      <p:grpSp>
        <p:nvGrpSpPr>
          <p:cNvPr id="3" name="Group 35"/>
          <p:cNvGrpSpPr/>
          <p:nvPr/>
        </p:nvGrpSpPr>
        <p:grpSpPr>
          <a:xfrm>
            <a:off x="304800" y="996708"/>
            <a:ext cx="8697686" cy="4436090"/>
            <a:chOff x="304800" y="996708"/>
            <a:chExt cx="8697686" cy="4436090"/>
          </a:xfrm>
        </p:grpSpPr>
        <p:sp>
          <p:nvSpPr>
            <p:cNvPr id="2" name="Notched Right Arrow 1"/>
            <p:cNvSpPr/>
            <p:nvPr/>
          </p:nvSpPr>
          <p:spPr>
            <a:xfrm>
              <a:off x="304800" y="3058886"/>
              <a:ext cx="8697686" cy="424543"/>
            </a:xfrm>
            <a:prstGeom prst="notched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CA" dirty="0" smtClean="0"/>
                <a:t>2010                                                                                2015</a:t>
              </a:r>
              <a:endParaRPr lang="en-CA" dirty="0"/>
            </a:p>
          </p:txBody>
        </p:sp>
        <p:cxnSp>
          <p:nvCxnSpPr>
            <p:cNvPr id="4" name="Straight Connector 3"/>
            <p:cNvCxnSpPr/>
            <p:nvPr/>
          </p:nvCxnSpPr>
          <p:spPr>
            <a:xfrm flipV="1">
              <a:off x="1349829" y="1061937"/>
              <a:ext cx="18209" cy="2084039"/>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rot="16200000">
              <a:off x="522517" y="2219015"/>
              <a:ext cx="1290931" cy="400110"/>
            </a:xfrm>
            <a:prstGeom prst="rect">
              <a:avLst/>
            </a:prstGeom>
          </p:spPr>
          <p:txBody>
            <a:bodyPr wrap="none">
              <a:spAutoFit/>
            </a:bodyPr>
            <a:lstStyle/>
            <a:p>
              <a:r>
                <a:rPr lang="en-US" sz="2000" dirty="0" smtClean="0"/>
                <a:t>May 2011</a:t>
              </a:r>
              <a:endParaRPr lang="en-CA" sz="2000" dirty="0"/>
            </a:p>
          </p:txBody>
        </p:sp>
        <p:sp>
          <p:nvSpPr>
            <p:cNvPr id="7" name="Rectangle 6"/>
            <p:cNvSpPr/>
            <p:nvPr/>
          </p:nvSpPr>
          <p:spPr>
            <a:xfrm>
              <a:off x="1295401" y="1061937"/>
              <a:ext cx="1709055" cy="1015663"/>
            </a:xfrm>
            <a:prstGeom prst="rect">
              <a:avLst/>
            </a:prstGeom>
          </p:spPr>
          <p:txBody>
            <a:bodyPr wrap="square">
              <a:spAutoFit/>
            </a:bodyPr>
            <a:lstStyle/>
            <a:p>
              <a:r>
                <a:rPr lang="en-US" sz="2000" dirty="0" smtClean="0">
                  <a:solidFill>
                    <a:srgbClr val="00B050"/>
                  </a:solidFill>
                </a:rPr>
                <a:t>Conditioning Station: </a:t>
              </a:r>
            </a:p>
            <a:p>
              <a:r>
                <a:rPr lang="en-US" sz="2000" dirty="0" smtClean="0">
                  <a:solidFill>
                    <a:srgbClr val="00B050"/>
                  </a:solidFill>
                </a:rPr>
                <a:t>Phase I</a:t>
              </a:r>
              <a:endParaRPr lang="en-CA" sz="2000" dirty="0">
                <a:solidFill>
                  <a:srgbClr val="00B050"/>
                </a:solidFill>
              </a:endParaRPr>
            </a:p>
          </p:txBody>
        </p:sp>
        <p:sp>
          <p:nvSpPr>
            <p:cNvPr id="8" name="Rectangle 7"/>
            <p:cNvSpPr/>
            <p:nvPr/>
          </p:nvSpPr>
          <p:spPr>
            <a:xfrm rot="16200000">
              <a:off x="692897" y="3941164"/>
              <a:ext cx="1605119" cy="400110"/>
            </a:xfrm>
            <a:prstGeom prst="rect">
              <a:avLst/>
            </a:prstGeom>
          </p:spPr>
          <p:txBody>
            <a:bodyPr wrap="none">
              <a:spAutoFit/>
            </a:bodyPr>
            <a:lstStyle/>
            <a:p>
              <a:r>
                <a:rPr lang="en-US" sz="2000" dirty="0" smtClean="0"/>
                <a:t>August 2011</a:t>
              </a:r>
              <a:endParaRPr lang="en-CA" sz="2000" dirty="0"/>
            </a:p>
          </p:txBody>
        </p:sp>
        <p:cxnSp>
          <p:nvCxnSpPr>
            <p:cNvPr id="10" name="Straight Connector 9"/>
            <p:cNvCxnSpPr/>
            <p:nvPr/>
          </p:nvCxnSpPr>
          <p:spPr>
            <a:xfrm rot="5400000">
              <a:off x="728016" y="4337968"/>
              <a:ext cx="186145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613024" y="4615169"/>
              <a:ext cx="941283" cy="707886"/>
            </a:xfrm>
            <a:prstGeom prst="rect">
              <a:avLst/>
            </a:prstGeom>
          </p:spPr>
          <p:txBody>
            <a:bodyPr wrap="none">
              <a:spAutoFit/>
            </a:bodyPr>
            <a:lstStyle/>
            <a:p>
              <a:r>
                <a:rPr lang="en-US" sz="2000" dirty="0" smtClean="0">
                  <a:solidFill>
                    <a:srgbClr val="00B050"/>
                  </a:solidFill>
                </a:rPr>
                <a:t>TM1 </a:t>
              </a:r>
            </a:p>
            <a:p>
              <a:r>
                <a:rPr lang="en-US" sz="2000" dirty="0" smtClean="0">
                  <a:solidFill>
                    <a:srgbClr val="00B050"/>
                  </a:solidFill>
                </a:rPr>
                <a:t>Repair</a:t>
              </a:r>
              <a:endParaRPr lang="en-CA" sz="2000" dirty="0">
                <a:solidFill>
                  <a:srgbClr val="00B050"/>
                </a:solidFill>
              </a:endParaRPr>
            </a:p>
          </p:txBody>
        </p:sp>
        <p:sp>
          <p:nvSpPr>
            <p:cNvPr id="13" name="Rectangle 12"/>
            <p:cNvSpPr/>
            <p:nvPr/>
          </p:nvSpPr>
          <p:spPr>
            <a:xfrm rot="16200000">
              <a:off x="2281378" y="1993171"/>
              <a:ext cx="1537600" cy="400110"/>
            </a:xfrm>
            <a:prstGeom prst="rect">
              <a:avLst/>
            </a:prstGeom>
          </p:spPr>
          <p:txBody>
            <a:bodyPr wrap="none">
              <a:spAutoFit/>
            </a:bodyPr>
            <a:lstStyle/>
            <a:p>
              <a:r>
                <a:rPr lang="en-US" sz="2000" dirty="0" smtClean="0"/>
                <a:t>March 2012</a:t>
              </a:r>
              <a:endParaRPr lang="en-CA" sz="2000" dirty="0"/>
            </a:p>
          </p:txBody>
        </p:sp>
        <p:sp>
          <p:nvSpPr>
            <p:cNvPr id="15" name="Rectangle 14"/>
            <p:cNvSpPr/>
            <p:nvPr/>
          </p:nvSpPr>
          <p:spPr>
            <a:xfrm>
              <a:off x="3123113" y="1019969"/>
              <a:ext cx="1709055" cy="1015663"/>
            </a:xfrm>
            <a:prstGeom prst="rect">
              <a:avLst/>
            </a:prstGeom>
          </p:spPr>
          <p:txBody>
            <a:bodyPr wrap="square">
              <a:spAutoFit/>
            </a:bodyPr>
            <a:lstStyle/>
            <a:p>
              <a:r>
                <a:rPr lang="en-US" sz="2000" dirty="0" smtClean="0">
                  <a:solidFill>
                    <a:srgbClr val="0000FF"/>
                  </a:solidFill>
                </a:rPr>
                <a:t>Conditioning Station: </a:t>
              </a:r>
            </a:p>
            <a:p>
              <a:r>
                <a:rPr lang="en-US" sz="2000" dirty="0" smtClean="0">
                  <a:solidFill>
                    <a:srgbClr val="0000FF"/>
                  </a:solidFill>
                </a:rPr>
                <a:t>Phase II</a:t>
              </a:r>
              <a:endParaRPr lang="en-CA" sz="2000" dirty="0">
                <a:solidFill>
                  <a:srgbClr val="0000FF"/>
                </a:solidFill>
              </a:endParaRPr>
            </a:p>
          </p:txBody>
        </p:sp>
        <p:cxnSp>
          <p:nvCxnSpPr>
            <p:cNvPr id="16" name="Straight Connector 15"/>
            <p:cNvCxnSpPr/>
            <p:nvPr/>
          </p:nvCxnSpPr>
          <p:spPr>
            <a:xfrm rot="5400000">
              <a:off x="2160814" y="4322892"/>
              <a:ext cx="1861457"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rot="16200000">
              <a:off x="1950997" y="4158560"/>
              <a:ext cx="1989840" cy="400110"/>
            </a:xfrm>
            <a:prstGeom prst="rect">
              <a:avLst/>
            </a:prstGeom>
          </p:spPr>
          <p:txBody>
            <a:bodyPr wrap="none">
              <a:spAutoFit/>
            </a:bodyPr>
            <a:lstStyle/>
            <a:p>
              <a:r>
                <a:rPr lang="en-US" sz="2000" dirty="0" smtClean="0"/>
                <a:t>December 2011</a:t>
              </a:r>
              <a:endParaRPr lang="en-CA" sz="2000" dirty="0"/>
            </a:p>
          </p:txBody>
        </p:sp>
        <p:sp>
          <p:nvSpPr>
            <p:cNvPr id="18" name="Rectangle 17"/>
            <p:cNvSpPr/>
            <p:nvPr/>
          </p:nvSpPr>
          <p:spPr>
            <a:xfrm>
              <a:off x="3043917" y="4875616"/>
              <a:ext cx="1470296" cy="400110"/>
            </a:xfrm>
            <a:prstGeom prst="rect">
              <a:avLst/>
            </a:prstGeom>
          </p:spPr>
          <p:txBody>
            <a:bodyPr wrap="square">
              <a:spAutoFit/>
            </a:bodyPr>
            <a:lstStyle/>
            <a:p>
              <a:r>
                <a:rPr lang="en-US" sz="2000" dirty="0" smtClean="0">
                  <a:solidFill>
                    <a:srgbClr val="00B050"/>
                  </a:solidFill>
                </a:rPr>
                <a:t>10µA </a:t>
              </a:r>
              <a:r>
                <a:rPr lang="en-US" sz="2000" dirty="0" err="1" smtClean="0">
                  <a:solidFill>
                    <a:srgbClr val="00B050"/>
                  </a:solidFill>
                </a:rPr>
                <a:t>UC</a:t>
              </a:r>
              <a:r>
                <a:rPr lang="en-US" sz="2000" baseline="-25000" dirty="0" err="1" smtClean="0">
                  <a:solidFill>
                    <a:srgbClr val="00B050"/>
                  </a:solidFill>
                </a:rPr>
                <a:t>x</a:t>
              </a:r>
              <a:r>
                <a:rPr lang="en-US" sz="2000" dirty="0" smtClean="0">
                  <a:solidFill>
                    <a:srgbClr val="00B050"/>
                  </a:solidFill>
                </a:rPr>
                <a:t> </a:t>
              </a:r>
            </a:p>
          </p:txBody>
        </p:sp>
        <p:sp>
          <p:nvSpPr>
            <p:cNvPr id="19" name="Rectangle 18"/>
            <p:cNvSpPr/>
            <p:nvPr/>
          </p:nvSpPr>
          <p:spPr>
            <a:xfrm rot="16200000">
              <a:off x="3977080" y="2275958"/>
              <a:ext cx="1282723" cy="400110"/>
            </a:xfrm>
            <a:prstGeom prst="rect">
              <a:avLst/>
            </a:prstGeom>
          </p:spPr>
          <p:txBody>
            <a:bodyPr wrap="none">
              <a:spAutoFit/>
            </a:bodyPr>
            <a:lstStyle/>
            <a:p>
              <a:r>
                <a:rPr lang="en-CA" sz="2000" dirty="0" smtClean="0"/>
                <a:t>July 2012</a:t>
              </a:r>
              <a:endParaRPr lang="en-CA" sz="2000" dirty="0"/>
            </a:p>
          </p:txBody>
        </p:sp>
        <p:cxnSp>
          <p:nvCxnSpPr>
            <p:cNvPr id="20" name="Straight Connector 19"/>
            <p:cNvCxnSpPr/>
            <p:nvPr/>
          </p:nvCxnSpPr>
          <p:spPr>
            <a:xfrm rot="16200000" flipH="1">
              <a:off x="3788909" y="2133197"/>
              <a:ext cx="2025558" cy="1"/>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6496596" y="996708"/>
              <a:ext cx="1643743" cy="707886"/>
            </a:xfrm>
            <a:prstGeom prst="rect">
              <a:avLst/>
            </a:prstGeom>
          </p:spPr>
          <p:txBody>
            <a:bodyPr wrap="square">
              <a:spAutoFit/>
            </a:bodyPr>
            <a:lstStyle/>
            <a:p>
              <a:r>
                <a:rPr lang="en-US" sz="2000" dirty="0" smtClean="0">
                  <a:solidFill>
                    <a:srgbClr val="FF0000"/>
                  </a:solidFill>
                </a:rPr>
                <a:t>TM2 Refurbishing</a:t>
              </a:r>
              <a:endParaRPr lang="en-CA" sz="2000" dirty="0">
                <a:solidFill>
                  <a:srgbClr val="FF0000"/>
                </a:solidFill>
              </a:endParaRPr>
            </a:p>
          </p:txBody>
        </p:sp>
        <p:cxnSp>
          <p:nvCxnSpPr>
            <p:cNvPr id="24" name="Straight Connector 23"/>
            <p:cNvCxnSpPr/>
            <p:nvPr/>
          </p:nvCxnSpPr>
          <p:spPr>
            <a:xfrm rot="16200000" flipH="1">
              <a:off x="3579540" y="4420018"/>
              <a:ext cx="2025558" cy="1"/>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561838" y="4589836"/>
              <a:ext cx="1098378" cy="707886"/>
            </a:xfrm>
            <a:prstGeom prst="rect">
              <a:avLst/>
            </a:prstGeom>
          </p:spPr>
          <p:txBody>
            <a:bodyPr wrap="none">
              <a:spAutoFit/>
            </a:bodyPr>
            <a:lstStyle/>
            <a:p>
              <a:r>
                <a:rPr lang="en-US" sz="2000" dirty="0" smtClean="0">
                  <a:solidFill>
                    <a:srgbClr val="0000FF"/>
                  </a:solidFill>
                </a:rPr>
                <a:t>North </a:t>
              </a:r>
            </a:p>
            <a:p>
              <a:r>
                <a:rPr lang="en-US" sz="2000" dirty="0" smtClean="0">
                  <a:solidFill>
                    <a:srgbClr val="0000FF"/>
                  </a:solidFill>
                </a:rPr>
                <a:t>Hot Cell</a:t>
              </a:r>
              <a:endParaRPr lang="en-CA" sz="2000" dirty="0">
                <a:solidFill>
                  <a:srgbClr val="0000FF"/>
                </a:solidFill>
              </a:endParaRPr>
            </a:p>
          </p:txBody>
        </p:sp>
        <p:sp>
          <p:nvSpPr>
            <p:cNvPr id="26" name="Rectangle 25"/>
            <p:cNvSpPr/>
            <p:nvPr/>
          </p:nvSpPr>
          <p:spPr>
            <a:xfrm rot="16200000">
              <a:off x="5634423" y="2164261"/>
              <a:ext cx="1537600" cy="400110"/>
            </a:xfrm>
            <a:prstGeom prst="rect">
              <a:avLst/>
            </a:prstGeom>
          </p:spPr>
          <p:txBody>
            <a:bodyPr wrap="none">
              <a:spAutoFit/>
            </a:bodyPr>
            <a:lstStyle/>
            <a:p>
              <a:r>
                <a:rPr lang="en-CA" sz="2000" dirty="0" smtClean="0"/>
                <a:t>March 2013</a:t>
              </a:r>
              <a:endParaRPr lang="en-CA" sz="2000" dirty="0"/>
            </a:p>
          </p:txBody>
        </p:sp>
        <p:cxnSp>
          <p:nvCxnSpPr>
            <p:cNvPr id="27" name="Straight Connector 26"/>
            <p:cNvCxnSpPr/>
            <p:nvPr/>
          </p:nvCxnSpPr>
          <p:spPr>
            <a:xfrm rot="16200000" flipH="1">
              <a:off x="5529538" y="2170750"/>
              <a:ext cx="2025558" cy="1"/>
            </a:xfrm>
            <a:prstGeom prst="line">
              <a:avLst/>
            </a:prstGeom>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rot="16200000">
              <a:off x="3662335" y="3937111"/>
              <a:ext cx="1459855" cy="400110"/>
            </a:xfrm>
            <a:prstGeom prst="rect">
              <a:avLst/>
            </a:prstGeom>
          </p:spPr>
          <p:txBody>
            <a:bodyPr wrap="square">
              <a:spAutoFit/>
            </a:bodyPr>
            <a:lstStyle/>
            <a:p>
              <a:r>
                <a:rPr lang="en-CA" sz="2000" dirty="0" smtClean="0"/>
                <a:t>June 2012</a:t>
              </a:r>
              <a:endParaRPr lang="en-CA" sz="2000" dirty="0"/>
            </a:p>
          </p:txBody>
        </p:sp>
        <p:cxnSp>
          <p:nvCxnSpPr>
            <p:cNvPr id="29" name="Straight Connector 28"/>
            <p:cNvCxnSpPr/>
            <p:nvPr/>
          </p:nvCxnSpPr>
          <p:spPr>
            <a:xfrm rot="16200000" flipH="1">
              <a:off x="5660166" y="4404942"/>
              <a:ext cx="2025558" cy="1"/>
            </a:xfrm>
            <a:prstGeom prst="line">
              <a:avLst/>
            </a:prstGeom>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rot="16200000">
              <a:off x="5802674" y="3975984"/>
              <a:ext cx="1340432" cy="400110"/>
            </a:xfrm>
            <a:prstGeom prst="rect">
              <a:avLst/>
            </a:prstGeom>
          </p:spPr>
          <p:txBody>
            <a:bodyPr wrap="none">
              <a:spAutoFit/>
            </a:bodyPr>
            <a:lstStyle/>
            <a:p>
              <a:r>
                <a:rPr lang="en-CA" sz="2000" dirty="0" smtClean="0"/>
                <a:t>April 2013</a:t>
              </a:r>
              <a:endParaRPr lang="en-CA" sz="2000" dirty="0"/>
            </a:p>
          </p:txBody>
        </p:sp>
        <p:sp>
          <p:nvSpPr>
            <p:cNvPr id="31" name="Rectangle 30"/>
            <p:cNvSpPr/>
            <p:nvPr/>
          </p:nvSpPr>
          <p:spPr>
            <a:xfrm>
              <a:off x="6626138" y="4645649"/>
              <a:ext cx="1513113" cy="707886"/>
            </a:xfrm>
            <a:prstGeom prst="rect">
              <a:avLst/>
            </a:prstGeom>
          </p:spPr>
          <p:txBody>
            <a:bodyPr wrap="square">
              <a:spAutoFit/>
            </a:bodyPr>
            <a:lstStyle/>
            <a:p>
              <a:r>
                <a:rPr lang="en-US" sz="2000" dirty="0" smtClean="0">
                  <a:solidFill>
                    <a:srgbClr val="0000FF"/>
                  </a:solidFill>
                </a:rPr>
                <a:t>Quick Disconnect</a:t>
              </a:r>
              <a:endParaRPr lang="en-CA" sz="2000" dirty="0">
                <a:solidFill>
                  <a:srgbClr val="0000FF"/>
                </a:solidFill>
              </a:endParaRPr>
            </a:p>
          </p:txBody>
        </p:sp>
        <p:cxnSp>
          <p:nvCxnSpPr>
            <p:cNvPr id="32" name="Straight Connector 31"/>
            <p:cNvCxnSpPr/>
            <p:nvPr/>
          </p:nvCxnSpPr>
          <p:spPr>
            <a:xfrm rot="16200000" flipH="1">
              <a:off x="7173280" y="2119248"/>
              <a:ext cx="2025558" cy="1"/>
            </a:xfrm>
            <a:prstGeom prst="line">
              <a:avLst/>
            </a:prstGeom>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a:off x="7315787" y="2239985"/>
              <a:ext cx="1340432" cy="400110"/>
            </a:xfrm>
            <a:prstGeom prst="rect">
              <a:avLst/>
            </a:prstGeom>
          </p:spPr>
          <p:txBody>
            <a:bodyPr wrap="none">
              <a:spAutoFit/>
            </a:bodyPr>
            <a:lstStyle/>
            <a:p>
              <a:r>
                <a:rPr lang="en-CA" sz="2000" dirty="0" smtClean="0"/>
                <a:t>April 2014</a:t>
              </a:r>
              <a:endParaRPr lang="en-CA" sz="2000" dirty="0"/>
            </a:p>
          </p:txBody>
        </p:sp>
      </p:grpSp>
      <p:sp>
        <p:nvSpPr>
          <p:cNvPr id="34" name="Rectangle 33"/>
          <p:cNvSpPr/>
          <p:nvPr/>
        </p:nvSpPr>
        <p:spPr>
          <a:xfrm>
            <a:off x="8155579" y="983258"/>
            <a:ext cx="957940" cy="707886"/>
          </a:xfrm>
          <a:prstGeom prst="rect">
            <a:avLst/>
          </a:prstGeom>
        </p:spPr>
        <p:txBody>
          <a:bodyPr wrap="square">
            <a:spAutoFit/>
          </a:bodyPr>
          <a:lstStyle/>
          <a:p>
            <a:r>
              <a:rPr lang="en-US" sz="2000" b="1" dirty="0" smtClean="0">
                <a:solidFill>
                  <a:srgbClr val="FF0000"/>
                </a:solidFill>
              </a:rPr>
              <a:t>ARIEL TM1</a:t>
            </a:r>
            <a:endParaRPr lang="en-CA" sz="2000" b="1" dirty="0">
              <a:solidFill>
                <a:srgbClr val="FF0000"/>
              </a:solidFill>
            </a:endParaRPr>
          </a:p>
        </p:txBody>
      </p:sp>
      <p:sp>
        <p:nvSpPr>
          <p:cNvPr id="35" name="Title 1"/>
          <p:cNvSpPr txBox="1">
            <a:spLocks/>
          </p:cNvSpPr>
          <p:nvPr/>
        </p:nvSpPr>
        <p:spPr>
          <a:xfrm>
            <a:off x="31532" y="202376"/>
            <a:ext cx="9112468" cy="606425"/>
          </a:xfrm>
          <a:prstGeom prst="rect">
            <a:avLst/>
          </a:prstGeo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CA" sz="3200" b="1" i="0" u="none" strike="noStrike" kern="0" cap="none" spc="0" normalizeH="0" baseline="0" noProof="0" dirty="0" smtClean="0">
                <a:ln>
                  <a:noFill/>
                </a:ln>
                <a:solidFill>
                  <a:schemeClr val="bg1"/>
                </a:solidFill>
                <a:effectLst/>
                <a:uLnTx/>
                <a:uFillTx/>
                <a:latin typeface="Arial" pitchFamily="34" charset="0"/>
                <a:ea typeface="ＭＳ Ｐゴシック" pitchFamily="34" charset="-128"/>
                <a:cs typeface="Myriad Pro"/>
              </a:rPr>
              <a:t>ISAC Beam Development Plan</a:t>
            </a:r>
            <a:endParaRPr kumimoji="0" lang="en-CA" sz="3200" b="1" i="0" u="none" strike="noStrike" kern="0" cap="none" spc="0" normalizeH="0" baseline="0" noProof="0" dirty="0">
              <a:ln>
                <a:noFill/>
              </a:ln>
              <a:solidFill>
                <a:schemeClr val="bg1"/>
              </a:solidFill>
              <a:effectLst/>
              <a:uLnTx/>
              <a:uFillTx/>
              <a:latin typeface="Arial" pitchFamily="34" charset="0"/>
              <a:ea typeface="ＭＳ Ｐゴシック" pitchFamily="34" charset="-128"/>
              <a:cs typeface="Myriad Pro"/>
            </a:endParaRPr>
          </a:p>
        </p:txBody>
      </p:sp>
      <p:sp>
        <p:nvSpPr>
          <p:cNvPr id="37" name="TextBox 36"/>
          <p:cNvSpPr txBox="1"/>
          <p:nvPr/>
        </p:nvSpPr>
        <p:spPr>
          <a:xfrm>
            <a:off x="7469837" y="5737598"/>
            <a:ext cx="1338828" cy="923330"/>
          </a:xfrm>
          <a:prstGeom prst="rect">
            <a:avLst/>
          </a:prstGeom>
          <a:noFill/>
        </p:spPr>
        <p:txBody>
          <a:bodyPr wrap="none" rtlCol="0">
            <a:spAutoFit/>
          </a:bodyPr>
          <a:lstStyle/>
          <a:p>
            <a:r>
              <a:rPr lang="en-CA" sz="1800" dirty="0" smtClean="0">
                <a:solidFill>
                  <a:srgbClr val="00B050"/>
                </a:solidFill>
              </a:rPr>
              <a:t>Complete</a:t>
            </a:r>
          </a:p>
          <a:p>
            <a:r>
              <a:rPr lang="en-CA" sz="1800" dirty="0" smtClean="0">
                <a:solidFill>
                  <a:srgbClr val="0000FF"/>
                </a:solidFill>
              </a:rPr>
              <a:t>In progress</a:t>
            </a:r>
          </a:p>
          <a:p>
            <a:r>
              <a:rPr lang="en-CA" sz="1800" dirty="0" smtClean="0">
                <a:solidFill>
                  <a:srgbClr val="FF0000"/>
                </a:solidFill>
              </a:rPr>
              <a:t>Future</a:t>
            </a:r>
            <a:endParaRPr lang="en-CA" sz="1800" dirty="0">
              <a:solidFill>
                <a:srgbClr val="FF0000"/>
              </a:solidFill>
            </a:endParaRPr>
          </a:p>
        </p:txBody>
      </p:sp>
    </p:spTree>
    <p:extLst>
      <p:ext uri="{BB962C8B-B14F-4D97-AF65-F5344CB8AC3E}">
        <p14:creationId xmlns:p14="http://schemas.microsoft.com/office/powerpoint/2010/main" val="2138786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01040" y="39760"/>
            <a:ext cx="8229600" cy="1143000"/>
          </a:xfrm>
        </p:spPr>
        <p:txBody>
          <a:bodyPr>
            <a:noAutofit/>
          </a:bodyPr>
          <a:lstStyle/>
          <a:p>
            <a:pPr eaLnBrk="1" hangingPunct="1">
              <a:lnSpc>
                <a:spcPct val="100000"/>
              </a:lnSpc>
            </a:pPr>
            <a:r>
              <a:rPr lang="en-US" sz="2800" dirty="0" smtClean="0"/>
              <a:t/>
            </a:r>
            <a:br>
              <a:rPr lang="en-US" sz="2800" dirty="0" smtClean="0"/>
            </a:br>
            <a:r>
              <a:rPr lang="en-US" sz="2800" dirty="0" smtClean="0"/>
              <a:t>ISAC rare isotope facility</a:t>
            </a:r>
            <a:br>
              <a:rPr lang="en-US" sz="2800" dirty="0" smtClean="0"/>
            </a:br>
            <a:endParaRPr lang="en-US" sz="2400" dirty="0" smtClean="0">
              <a:solidFill>
                <a:srgbClr val="993300"/>
              </a:solidFill>
            </a:endParaRPr>
          </a:p>
        </p:txBody>
      </p:sp>
      <p:sp>
        <p:nvSpPr>
          <p:cNvPr id="11" name="Date Placeholder 10"/>
          <p:cNvSpPr>
            <a:spLocks noGrp="1"/>
          </p:cNvSpPr>
          <p:nvPr>
            <p:ph type="dt" sz="half" idx="10"/>
          </p:nvPr>
        </p:nvSpPr>
        <p:spPr/>
        <p:txBody>
          <a:bodyPr/>
          <a:lstStyle/>
          <a:p>
            <a:pPr>
              <a:defRPr/>
            </a:pPr>
            <a:r>
              <a:rPr lang="en-US" smtClean="0"/>
              <a:t>02/09/2012</a:t>
            </a:r>
            <a:endParaRPr lang="en-US"/>
          </a:p>
        </p:txBody>
      </p:sp>
      <p:sp>
        <p:nvSpPr>
          <p:cNvPr id="3" name="Slide Number Placeholder 2"/>
          <p:cNvSpPr>
            <a:spLocks noGrp="1"/>
          </p:cNvSpPr>
          <p:nvPr>
            <p:ph type="sldNum" sz="quarter" idx="12"/>
          </p:nvPr>
        </p:nvSpPr>
        <p:spPr/>
        <p:txBody>
          <a:bodyPr/>
          <a:lstStyle/>
          <a:p>
            <a:pPr>
              <a:defRPr/>
            </a:pPr>
            <a:fld id="{46A7D6E3-EA9D-E741-9881-B35FD4502932}" type="slidenum">
              <a:rPr lang="en-US" smtClean="0"/>
              <a:pPr>
                <a:defRPr/>
              </a:pPr>
              <a:t>5</a:t>
            </a:fld>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dirty="0"/>
          </a:p>
        </p:txBody>
      </p:sp>
      <p:sp>
        <p:nvSpPr>
          <p:cNvPr id="2" name="TextBox 1"/>
          <p:cNvSpPr txBox="1"/>
          <p:nvPr/>
        </p:nvSpPr>
        <p:spPr>
          <a:xfrm>
            <a:off x="647149" y="1055923"/>
            <a:ext cx="7789376" cy="923330"/>
          </a:xfrm>
          <a:prstGeom prst="rect">
            <a:avLst/>
          </a:prstGeom>
          <a:noFill/>
        </p:spPr>
        <p:txBody>
          <a:bodyPr wrap="none" rtlCol="0">
            <a:spAutoFit/>
          </a:bodyPr>
          <a:lstStyle/>
          <a:p>
            <a:pPr>
              <a:lnSpc>
                <a:spcPct val="150000"/>
              </a:lnSpc>
            </a:pPr>
            <a:r>
              <a:rPr lang="en-CA" sz="1800" dirty="0" smtClean="0"/>
              <a:t>ISOL facility with </a:t>
            </a:r>
            <a:r>
              <a:rPr lang="en-CA" sz="1800" b="1" i="1" dirty="0" smtClean="0"/>
              <a:t>highest primary beam intensity </a:t>
            </a:r>
            <a:r>
              <a:rPr lang="en-CA" sz="1800" dirty="0" smtClean="0"/>
              <a:t>(100 </a:t>
            </a:r>
            <a:r>
              <a:rPr lang="en-CA" sz="1800" dirty="0" smtClean="0">
                <a:latin typeface="Symbol" pitchFamily="18" charset="2"/>
              </a:rPr>
              <a:t>m</a:t>
            </a:r>
            <a:r>
              <a:rPr lang="en-CA" sz="1800" dirty="0" smtClean="0"/>
              <a:t>A, 500 MeV, p)</a:t>
            </a:r>
          </a:p>
          <a:p>
            <a:pPr>
              <a:lnSpc>
                <a:spcPct val="150000"/>
              </a:lnSpc>
            </a:pPr>
            <a:r>
              <a:rPr lang="en-CA" sz="1800" dirty="0" smtClean="0"/>
              <a:t>	</a:t>
            </a:r>
            <a:r>
              <a:rPr lang="en-CA" sz="1800" b="1" dirty="0" smtClean="0"/>
              <a:t>ISAC </a:t>
            </a:r>
            <a:r>
              <a:rPr lang="en-CA" sz="1800" b="1" dirty="0"/>
              <a:t>I</a:t>
            </a:r>
            <a:r>
              <a:rPr lang="en-CA" sz="1800" dirty="0"/>
              <a:t>: 60 </a:t>
            </a:r>
            <a:r>
              <a:rPr lang="en-CA" sz="1800" dirty="0" err="1"/>
              <a:t>keV</a:t>
            </a:r>
            <a:r>
              <a:rPr lang="en-CA" sz="1800" dirty="0"/>
              <a:t> &amp; </a:t>
            </a:r>
            <a:r>
              <a:rPr lang="en-CA" sz="1800" dirty="0" smtClean="0"/>
              <a:t>1.7 </a:t>
            </a:r>
            <a:r>
              <a:rPr lang="en-CA" sz="1800" dirty="0" err="1" smtClean="0"/>
              <a:t>AMeV</a:t>
            </a:r>
            <a:r>
              <a:rPr lang="en-CA" sz="1800" dirty="0" smtClean="0"/>
              <a:t> 	</a:t>
            </a:r>
            <a:r>
              <a:rPr lang="en-CA" sz="1800" b="1" dirty="0" smtClean="0"/>
              <a:t>ISAC </a:t>
            </a:r>
            <a:r>
              <a:rPr lang="en-CA" sz="1800" b="1" dirty="0"/>
              <a:t>II</a:t>
            </a:r>
            <a:r>
              <a:rPr lang="en-CA" sz="1800" dirty="0"/>
              <a:t>: </a:t>
            </a:r>
            <a:r>
              <a:rPr lang="en-CA" sz="1800" dirty="0" smtClean="0"/>
              <a:t>&gt; 6 </a:t>
            </a:r>
            <a:r>
              <a:rPr lang="en-CA" sz="1800" dirty="0" err="1"/>
              <a:t>A</a:t>
            </a:r>
            <a:r>
              <a:rPr lang="en-CA" sz="1800" dirty="0" err="1" smtClean="0"/>
              <a:t>MeV</a:t>
            </a:r>
            <a:r>
              <a:rPr lang="en-CA" sz="1800" dirty="0" smtClean="0"/>
              <a:t> for A&lt;150</a:t>
            </a:r>
            <a:endParaRPr lang="en-CA"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03" y="1947986"/>
            <a:ext cx="6377240" cy="4421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yclotank"/>
          <p:cNvPicPr>
            <a:picLocks noChangeAspect="1" noChangeArrowheads="1"/>
          </p:cNvPicPr>
          <p:nvPr/>
        </p:nvPicPr>
        <p:blipFill>
          <a:blip r:embed="rId3"/>
          <a:srcRect b="7804"/>
          <a:stretch>
            <a:fillRect/>
          </a:stretch>
        </p:blipFill>
        <p:spPr bwMode="auto">
          <a:xfrm>
            <a:off x="6519843" y="4791838"/>
            <a:ext cx="2543954" cy="1608962"/>
          </a:xfrm>
          <a:prstGeom prst="rect">
            <a:avLst/>
          </a:prstGeom>
          <a:noFill/>
          <a:ln w="9525">
            <a:noFill/>
            <a:miter lim="800000"/>
            <a:headEnd/>
            <a:tailEnd/>
          </a:ln>
        </p:spPr>
      </p:pic>
      <p:sp>
        <p:nvSpPr>
          <p:cNvPr id="5" name="TextBox 4"/>
          <p:cNvSpPr txBox="1"/>
          <p:nvPr/>
        </p:nvSpPr>
        <p:spPr>
          <a:xfrm>
            <a:off x="5136972" y="1938174"/>
            <a:ext cx="4063933" cy="1938992"/>
          </a:xfrm>
          <a:prstGeom prst="rect">
            <a:avLst/>
          </a:prstGeom>
          <a:solidFill>
            <a:schemeClr val="bg2"/>
          </a:solidFill>
          <a:scene3d>
            <a:camera prst="orthographicFront"/>
            <a:lightRig rig="threePt" dir="t"/>
          </a:scene3d>
          <a:sp3d>
            <a:bevelT/>
          </a:sp3d>
        </p:spPr>
        <p:txBody>
          <a:bodyPr wrap="none" rtlCol="0">
            <a:spAutoFit/>
          </a:bodyPr>
          <a:lstStyle/>
          <a:p>
            <a:pPr>
              <a:lnSpc>
                <a:spcPct val="150000"/>
              </a:lnSpc>
            </a:pPr>
            <a:r>
              <a:rPr lang="en-CA" sz="2000" dirty="0" smtClean="0">
                <a:solidFill>
                  <a:srgbClr val="0000FF"/>
                </a:solidFill>
              </a:rPr>
              <a:t>Programs in</a:t>
            </a:r>
          </a:p>
          <a:p>
            <a:pPr marL="285750" indent="-285750">
              <a:lnSpc>
                <a:spcPct val="150000"/>
              </a:lnSpc>
              <a:buFont typeface="Arial" pitchFamily="34" charset="0"/>
              <a:buChar char="•"/>
            </a:pPr>
            <a:r>
              <a:rPr lang="en-CA" sz="2000" dirty="0" smtClean="0">
                <a:solidFill>
                  <a:srgbClr val="0000FF"/>
                </a:solidFill>
              </a:rPr>
              <a:t>Nuclear Structure &amp; Dynamics</a:t>
            </a:r>
          </a:p>
          <a:p>
            <a:pPr marL="285750" indent="-285750">
              <a:lnSpc>
                <a:spcPct val="150000"/>
              </a:lnSpc>
              <a:buFont typeface="Arial" pitchFamily="34" charset="0"/>
              <a:buChar char="•"/>
            </a:pPr>
            <a:r>
              <a:rPr lang="en-CA" sz="2000" dirty="0" smtClean="0">
                <a:solidFill>
                  <a:srgbClr val="0000FF"/>
                </a:solidFill>
              </a:rPr>
              <a:t>Nuclear Astrophysics</a:t>
            </a:r>
          </a:p>
          <a:p>
            <a:pPr marL="285750" indent="-285750">
              <a:lnSpc>
                <a:spcPct val="150000"/>
              </a:lnSpc>
              <a:buFont typeface="Arial" pitchFamily="34" charset="0"/>
              <a:buChar char="•"/>
            </a:pPr>
            <a:r>
              <a:rPr lang="en-CA" sz="2000" dirty="0" smtClean="0">
                <a:solidFill>
                  <a:srgbClr val="0000FF"/>
                </a:solidFill>
              </a:rPr>
              <a:t>Electroweak Interaction Studies</a:t>
            </a:r>
            <a:endParaRPr lang="en-CA" sz="2000" dirty="0">
              <a:solidFill>
                <a:srgbClr val="0000FF"/>
              </a:solidFill>
            </a:endParaRPr>
          </a:p>
        </p:txBody>
      </p:sp>
    </p:spTree>
    <p:extLst>
      <p:ext uri="{BB962C8B-B14F-4D97-AF65-F5344CB8AC3E}">
        <p14:creationId xmlns:p14="http://schemas.microsoft.com/office/powerpoint/2010/main" val="1212218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baseline="30000" dirty="0" smtClean="0"/>
              <a:t>14</a:t>
            </a:r>
            <a:r>
              <a:rPr lang="pt-BR" dirty="0" smtClean="0"/>
              <a:t>N(p,</a:t>
            </a:r>
            <a:r>
              <a:rPr lang="pt-BR" dirty="0" smtClean="0">
                <a:latin typeface="Symbol" pitchFamily="18" charset="2"/>
              </a:rPr>
              <a:t>g</a:t>
            </a:r>
            <a:r>
              <a:rPr lang="pt-BR" dirty="0" smtClean="0"/>
              <a:t>)</a:t>
            </a:r>
            <a:r>
              <a:rPr lang="pt-BR" baseline="30000" dirty="0" smtClean="0"/>
              <a:t>15</a:t>
            </a:r>
            <a:r>
              <a:rPr lang="pt-BR" dirty="0" smtClean="0"/>
              <a:t>O</a:t>
            </a:r>
            <a:endParaRPr lang="en-CA"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50</a:t>
            </a:fld>
            <a:endParaRPr lang="en-US"/>
          </a:p>
        </p:txBody>
      </p:sp>
      <p:sp>
        <p:nvSpPr>
          <p:cNvPr id="6" name="Rectangle 5"/>
          <p:cNvSpPr/>
          <p:nvPr/>
        </p:nvSpPr>
        <p:spPr>
          <a:xfrm>
            <a:off x="19318" y="1679487"/>
            <a:ext cx="4572000" cy="4031873"/>
          </a:xfrm>
          <a:prstGeom prst="rect">
            <a:avLst/>
          </a:prstGeom>
        </p:spPr>
        <p:txBody>
          <a:bodyPr>
            <a:spAutoFit/>
          </a:bodyPr>
          <a:lstStyle/>
          <a:p>
            <a:r>
              <a:rPr lang="en-CA" sz="1600" dirty="0"/>
              <a:t>Reaction rate determines energy</a:t>
            </a:r>
          </a:p>
          <a:p>
            <a:r>
              <a:rPr lang="en-CA" sz="1600" dirty="0"/>
              <a:t>release and thereby age of oldest stars</a:t>
            </a:r>
          </a:p>
          <a:p>
            <a:r>
              <a:rPr lang="en-CA" sz="1600" dirty="0"/>
              <a:t>in our </a:t>
            </a:r>
            <a:r>
              <a:rPr lang="en-CA" sz="1600" dirty="0" smtClean="0"/>
              <a:t>galaxy</a:t>
            </a:r>
          </a:p>
          <a:p>
            <a:endParaRPr lang="en-CA" sz="1600" dirty="0"/>
          </a:p>
          <a:p>
            <a:r>
              <a:rPr lang="en-CA" sz="1600" dirty="0"/>
              <a:t>Temperature of solar core implies</a:t>
            </a:r>
          </a:p>
          <a:p>
            <a:r>
              <a:rPr lang="en-CA" sz="1600" dirty="0"/>
              <a:t>99% of energy released through </a:t>
            </a:r>
            <a:r>
              <a:rPr lang="en-CA" sz="1600" dirty="0" err="1"/>
              <a:t>pp</a:t>
            </a:r>
            <a:endParaRPr lang="en-CA" sz="1600" dirty="0"/>
          </a:p>
          <a:p>
            <a:r>
              <a:rPr lang="fr-FR" sz="1600" dirty="0" err="1"/>
              <a:t>chains</a:t>
            </a:r>
            <a:r>
              <a:rPr lang="fr-FR" sz="1600" dirty="0"/>
              <a:t>, ~ 1% via CN </a:t>
            </a:r>
            <a:r>
              <a:rPr lang="fr-FR" sz="1600" dirty="0" smtClean="0"/>
              <a:t>cycle</a:t>
            </a:r>
          </a:p>
          <a:p>
            <a:endParaRPr lang="fr-FR" sz="1600" dirty="0"/>
          </a:p>
          <a:p>
            <a:r>
              <a:rPr lang="en-CA" sz="1600" dirty="0"/>
              <a:t>Predicted solar neutrino fluxes due to</a:t>
            </a:r>
          </a:p>
          <a:p>
            <a:r>
              <a:rPr lang="en-CA" sz="1600" baseline="30000" dirty="0"/>
              <a:t>13</a:t>
            </a:r>
            <a:r>
              <a:rPr lang="en-CA" sz="1600" dirty="0"/>
              <a:t>N, </a:t>
            </a:r>
            <a:r>
              <a:rPr lang="en-CA" sz="1600" baseline="30000" dirty="0"/>
              <a:t>15</a:t>
            </a:r>
            <a:r>
              <a:rPr lang="en-CA" sz="1600" dirty="0"/>
              <a:t>O exceed 10</a:t>
            </a:r>
            <a:r>
              <a:rPr lang="en-CA" sz="1600" baseline="30000" dirty="0"/>
              <a:t>8</a:t>
            </a:r>
            <a:r>
              <a:rPr lang="en-CA" sz="1600" dirty="0"/>
              <a:t> cm</a:t>
            </a:r>
            <a:r>
              <a:rPr lang="en-CA" sz="1600" baseline="30000" dirty="0"/>
              <a:t>-2</a:t>
            </a:r>
            <a:r>
              <a:rPr lang="en-CA" sz="1600" dirty="0"/>
              <a:t> s</a:t>
            </a:r>
            <a:r>
              <a:rPr lang="en-CA" sz="1600" baseline="30000" dirty="0"/>
              <a:t>-1</a:t>
            </a:r>
            <a:r>
              <a:rPr lang="en-CA" sz="1600" dirty="0"/>
              <a:t> on </a:t>
            </a:r>
            <a:r>
              <a:rPr lang="en-CA" sz="1600" dirty="0" smtClean="0"/>
              <a:t>Earth</a:t>
            </a:r>
          </a:p>
          <a:p>
            <a:endParaRPr lang="en-CA" sz="1600" dirty="0"/>
          </a:p>
          <a:p>
            <a:r>
              <a:rPr lang="en-CA" sz="1600" dirty="0"/>
              <a:t>Measurements reveal primordial</a:t>
            </a:r>
          </a:p>
          <a:p>
            <a:r>
              <a:rPr lang="en-CA" sz="1600" dirty="0"/>
              <a:t>composition of solar </a:t>
            </a:r>
            <a:r>
              <a:rPr lang="en-CA" sz="1600" dirty="0" smtClean="0"/>
              <a:t>core</a:t>
            </a:r>
          </a:p>
          <a:p>
            <a:endParaRPr lang="en-CA" sz="1600" dirty="0"/>
          </a:p>
          <a:p>
            <a:r>
              <a:rPr lang="en-CA" sz="1600" dirty="0"/>
              <a:t>Flux predictions depend on </a:t>
            </a:r>
            <a:r>
              <a:rPr lang="en-CA" sz="1600" baseline="30000" dirty="0"/>
              <a:t>14</a:t>
            </a:r>
            <a:r>
              <a:rPr lang="en-CA" sz="1600" dirty="0"/>
              <a:t>N(p,</a:t>
            </a:r>
            <a:r>
              <a:rPr lang="el-GR" sz="1600" dirty="0" smtClean="0"/>
              <a:t>γ)</a:t>
            </a:r>
            <a:r>
              <a:rPr lang="en-CA" sz="1600" baseline="30000" dirty="0" smtClean="0"/>
              <a:t>15</a:t>
            </a:r>
            <a:r>
              <a:rPr lang="en-CA" sz="1600" dirty="0" smtClean="0"/>
              <a:t>O </a:t>
            </a:r>
            <a:r>
              <a:rPr lang="en-CA" sz="1600" dirty="0"/>
              <a:t>rate at very low energy, require </a:t>
            </a:r>
            <a:r>
              <a:rPr lang="en-CA" sz="1600" dirty="0" smtClean="0"/>
              <a:t>±3.5</a:t>
            </a:r>
            <a:r>
              <a:rPr lang="en-CA" sz="1600" dirty="0"/>
              <a:t>% error</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4961" y="1165540"/>
            <a:ext cx="5099039" cy="394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39063" y="6348128"/>
            <a:ext cx="1736373" cy="369332"/>
          </a:xfrm>
          <a:prstGeom prst="rect">
            <a:avLst/>
          </a:prstGeom>
          <a:noFill/>
        </p:spPr>
        <p:txBody>
          <a:bodyPr wrap="none" rtlCol="0">
            <a:spAutoFit/>
          </a:bodyPr>
          <a:lstStyle/>
          <a:p>
            <a:r>
              <a:rPr lang="en-CA" sz="1800" dirty="0" smtClean="0"/>
              <a:t>B. </a:t>
            </a:r>
            <a:r>
              <a:rPr lang="en-CA" sz="1800" dirty="0" err="1" smtClean="0"/>
              <a:t>Davids</a:t>
            </a:r>
            <a:r>
              <a:rPr lang="en-CA" sz="1800" dirty="0" smtClean="0"/>
              <a:t> et al.</a:t>
            </a:r>
            <a:endParaRPr lang="en-CA" sz="1800" dirty="0"/>
          </a:p>
        </p:txBody>
      </p:sp>
    </p:spTree>
    <p:extLst>
      <p:ext uri="{BB962C8B-B14F-4D97-AF65-F5344CB8AC3E}">
        <p14:creationId xmlns:p14="http://schemas.microsoft.com/office/powerpoint/2010/main" val="1438717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baseline="30000" dirty="0"/>
              <a:t>14</a:t>
            </a:r>
            <a:r>
              <a:rPr lang="pt-BR" dirty="0"/>
              <a:t>N(p,</a:t>
            </a:r>
            <a:r>
              <a:rPr lang="pt-BR" dirty="0">
                <a:latin typeface="Symbol" pitchFamily="18" charset="2"/>
              </a:rPr>
              <a:t>g</a:t>
            </a:r>
            <a:r>
              <a:rPr lang="pt-BR" dirty="0"/>
              <a:t>)</a:t>
            </a:r>
            <a:r>
              <a:rPr lang="pt-BR" baseline="30000" dirty="0"/>
              <a:t>15</a:t>
            </a:r>
            <a:r>
              <a:rPr lang="pt-BR" dirty="0"/>
              <a:t>O</a:t>
            </a:r>
            <a:endParaRPr lang="en-CA"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51</a:t>
            </a:fld>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 y="1143870"/>
            <a:ext cx="8177213" cy="506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1595" y="4963133"/>
            <a:ext cx="4784502" cy="1384995"/>
          </a:xfrm>
          <a:prstGeom prst="rect">
            <a:avLst/>
          </a:prstGeom>
          <a:solidFill>
            <a:schemeClr val="bg1"/>
          </a:solidFill>
        </p:spPr>
        <p:txBody>
          <a:bodyPr wrap="square">
            <a:spAutoFit/>
          </a:bodyPr>
          <a:lstStyle/>
          <a:p>
            <a:r>
              <a:rPr lang="en-CA" sz="1400" dirty="0">
                <a:solidFill>
                  <a:srgbClr val="0000FF"/>
                </a:solidFill>
              </a:rPr>
              <a:t>Largest remaining uncertainty in reaction rate is due to width, Γ, </a:t>
            </a:r>
            <a:r>
              <a:rPr lang="en-CA" sz="1400" dirty="0" smtClean="0">
                <a:solidFill>
                  <a:srgbClr val="0000FF"/>
                </a:solidFill>
              </a:rPr>
              <a:t>of  6.791 </a:t>
            </a:r>
            <a:r>
              <a:rPr lang="en-CA" sz="1400" dirty="0">
                <a:solidFill>
                  <a:srgbClr val="0000FF"/>
                </a:solidFill>
              </a:rPr>
              <a:t>MeV </a:t>
            </a:r>
            <a:r>
              <a:rPr lang="en-CA" sz="1400" dirty="0" smtClean="0">
                <a:solidFill>
                  <a:srgbClr val="0000FF"/>
                </a:solidFill>
              </a:rPr>
              <a:t>state</a:t>
            </a:r>
          </a:p>
          <a:p>
            <a:endParaRPr lang="en-CA" sz="1400" dirty="0">
              <a:solidFill>
                <a:srgbClr val="0000FF"/>
              </a:solidFill>
            </a:endParaRPr>
          </a:p>
          <a:p>
            <a:r>
              <a:rPr lang="en-CA" sz="1400" dirty="0" smtClean="0">
                <a:solidFill>
                  <a:srgbClr val="0000FF"/>
                </a:solidFill>
              </a:rPr>
              <a:t>Knowledge </a:t>
            </a:r>
            <a:r>
              <a:rPr lang="en-CA" sz="1400" dirty="0">
                <a:solidFill>
                  <a:srgbClr val="0000FF"/>
                </a:solidFill>
              </a:rPr>
              <a:t>of Γ would strongly constrain the R-matrix </a:t>
            </a:r>
            <a:r>
              <a:rPr lang="en-CA" sz="1400" dirty="0" smtClean="0">
                <a:solidFill>
                  <a:srgbClr val="0000FF"/>
                </a:solidFill>
              </a:rPr>
              <a:t>fit</a:t>
            </a:r>
          </a:p>
          <a:p>
            <a:endParaRPr lang="en-CA" sz="1400" dirty="0" smtClean="0">
              <a:solidFill>
                <a:srgbClr val="0000FF"/>
              </a:solidFill>
            </a:endParaRPr>
          </a:p>
          <a:p>
            <a:r>
              <a:rPr lang="en-CA" sz="1400" dirty="0" smtClean="0">
                <a:solidFill>
                  <a:srgbClr val="0000FF"/>
                </a:solidFill>
                <a:sym typeface="Wingdings" pitchFamily="2" charset="2"/>
              </a:rPr>
              <a:t> Measure lifetime to obtain width</a:t>
            </a:r>
            <a:endParaRPr lang="en-CA" sz="1400" dirty="0">
              <a:solidFill>
                <a:srgbClr val="0000FF"/>
              </a:solidFill>
            </a:endParaRPr>
          </a:p>
        </p:txBody>
      </p:sp>
      <p:sp>
        <p:nvSpPr>
          <p:cNvPr id="8" name="TextBox 7"/>
          <p:cNvSpPr txBox="1"/>
          <p:nvPr/>
        </p:nvSpPr>
        <p:spPr>
          <a:xfrm>
            <a:off x="6339063" y="6348128"/>
            <a:ext cx="1736373" cy="369332"/>
          </a:xfrm>
          <a:prstGeom prst="rect">
            <a:avLst/>
          </a:prstGeom>
          <a:noFill/>
        </p:spPr>
        <p:txBody>
          <a:bodyPr wrap="none" rtlCol="0">
            <a:spAutoFit/>
          </a:bodyPr>
          <a:lstStyle/>
          <a:p>
            <a:r>
              <a:rPr lang="en-CA" sz="1800" dirty="0" smtClean="0"/>
              <a:t>B. </a:t>
            </a:r>
            <a:r>
              <a:rPr lang="en-CA" sz="1800" dirty="0" err="1" smtClean="0"/>
              <a:t>Davids</a:t>
            </a:r>
            <a:r>
              <a:rPr lang="en-CA" sz="1800" dirty="0" smtClean="0"/>
              <a:t> et al.</a:t>
            </a:r>
            <a:endParaRPr lang="en-CA" sz="1800" dirty="0"/>
          </a:p>
        </p:txBody>
      </p:sp>
    </p:spTree>
    <p:extLst>
      <p:ext uri="{BB962C8B-B14F-4D97-AF65-F5344CB8AC3E}">
        <p14:creationId xmlns:p14="http://schemas.microsoft.com/office/powerpoint/2010/main" val="2445651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aseline="30000" dirty="0" smtClean="0">
                <a:latin typeface="Myriad Pro" charset="0"/>
              </a:rPr>
              <a:t>18</a:t>
            </a:r>
            <a:r>
              <a:rPr lang="en-US" sz="2800" dirty="0" smtClean="0">
                <a:latin typeface="Myriad Pro" charset="0"/>
              </a:rPr>
              <a:t>F(</a:t>
            </a:r>
            <a:r>
              <a:rPr lang="en-US" sz="2800" dirty="0" err="1" smtClean="0">
                <a:latin typeface="Myriad Pro" charset="0"/>
              </a:rPr>
              <a:t>p,</a:t>
            </a:r>
            <a:r>
              <a:rPr lang="en-US" sz="2800" dirty="0" err="1" smtClean="0">
                <a:latin typeface="Symbol" pitchFamily="18" charset="2"/>
              </a:rPr>
              <a:t>g</a:t>
            </a:r>
            <a:r>
              <a:rPr lang="en-US" sz="2800" dirty="0" smtClean="0">
                <a:latin typeface="Myriad Pro" charset="0"/>
              </a:rPr>
              <a:t>)</a:t>
            </a:r>
            <a:r>
              <a:rPr lang="en-US" sz="2800" baseline="30000" dirty="0" smtClean="0">
                <a:latin typeface="Myriad Pro" charset="0"/>
              </a:rPr>
              <a:t>19</a:t>
            </a:r>
            <a:r>
              <a:rPr lang="en-US" sz="2800" dirty="0" smtClean="0">
                <a:latin typeface="Myriad Pro" charset="0"/>
              </a:rPr>
              <a:t>Ne </a:t>
            </a:r>
            <a:r>
              <a:rPr lang="en-US" sz="2800" dirty="0">
                <a:latin typeface="Myriad Pro" charset="0"/>
              </a:rPr>
              <a:t>direct measurement at </a:t>
            </a:r>
            <a:r>
              <a:rPr lang="en-US" sz="2800" dirty="0" smtClean="0">
                <a:latin typeface="Myriad Pro" charset="0"/>
              </a:rPr>
              <a:t>DRAGON</a:t>
            </a:r>
            <a:endParaRPr lang="en-CA" sz="2800"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52</a:t>
            </a:fld>
            <a:endParaRPr lang="en-US"/>
          </a:p>
        </p:txBody>
      </p:sp>
      <p:pic>
        <p:nvPicPr>
          <p:cNvPr id="6" name="Picture 3"/>
          <p:cNvPicPr>
            <a:picLocks noChangeAspect="1" noChangeArrowheads="1"/>
          </p:cNvPicPr>
          <p:nvPr/>
        </p:nvPicPr>
        <p:blipFill>
          <a:blip r:embed="rId2"/>
          <a:srcRect/>
          <a:stretch>
            <a:fillRect/>
          </a:stretch>
        </p:blipFill>
        <p:spPr bwMode="auto">
          <a:xfrm>
            <a:off x="4852988" y="1020980"/>
            <a:ext cx="3605212" cy="5278219"/>
          </a:xfrm>
          <a:prstGeom prst="rect">
            <a:avLst/>
          </a:prstGeom>
          <a:noFill/>
          <a:ln w="9525">
            <a:noFill/>
            <a:miter lim="800000"/>
            <a:headEnd/>
            <a:tailEnd/>
          </a:ln>
          <a:effectLst>
            <a:outerShdw blurRad="63500" dist="38099" dir="2700000" algn="ctr" rotWithShape="0">
              <a:srgbClr val="000000">
                <a:alpha val="74998"/>
              </a:srgbClr>
            </a:outerShdw>
          </a:effectLst>
        </p:spPr>
      </p:pic>
      <p:sp>
        <p:nvSpPr>
          <p:cNvPr id="7" name="Text Box 4"/>
          <p:cNvSpPr txBox="1">
            <a:spLocks noChangeArrowheads="1"/>
          </p:cNvSpPr>
          <p:nvPr/>
        </p:nvSpPr>
        <p:spPr bwMode="auto">
          <a:xfrm>
            <a:off x="1576388" y="1111159"/>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US" sz="1200"/>
              <a:t>A. Coc </a:t>
            </a:r>
            <a:r>
              <a:rPr lang="en-US" sz="1200" i="1"/>
              <a:t>et al. </a:t>
            </a:r>
            <a:r>
              <a:rPr lang="en-US" sz="1200"/>
              <a:t>Astron. Astrophys. 357, 561-571 (2000)</a:t>
            </a:r>
          </a:p>
        </p:txBody>
      </p:sp>
      <p:sp>
        <p:nvSpPr>
          <p:cNvPr id="8" name="Text Box 5"/>
          <p:cNvSpPr txBox="1">
            <a:spLocks noChangeArrowheads="1"/>
          </p:cNvSpPr>
          <p:nvPr/>
        </p:nvSpPr>
        <p:spPr bwMode="auto">
          <a:xfrm>
            <a:off x="122238" y="2151984"/>
            <a:ext cx="4359610" cy="2677656"/>
          </a:xfrm>
          <a:prstGeom prst="rect">
            <a:avLst/>
          </a:prstGeom>
          <a:noFill/>
          <a:ln w="9525">
            <a:noFill/>
            <a:miter lim="800000"/>
            <a:headEnd/>
            <a:tailEnd/>
          </a:ln>
          <a:effectLst/>
        </p:spPr>
        <p:txBody>
          <a:bodyPr wrap="square">
            <a:spAutoFit/>
          </a:bodyPr>
          <a:lstStyle>
            <a:lvl1pPr>
              <a:defRPr sz="2400">
                <a:solidFill>
                  <a:schemeClr val="tx1"/>
                </a:solidFill>
                <a:latin typeface="Arial" pitchFamily="34" charset="0"/>
                <a:ea typeface="MS PGothic" pitchFamily="34" charset="-128"/>
              </a:defRPr>
            </a:lvl1pPr>
            <a:lvl2pPr marL="37931725" indent="-37474525">
              <a:defRPr sz="2400">
                <a:solidFill>
                  <a:schemeClr val="tx1"/>
                </a:solidFill>
                <a:latin typeface="Arial" pitchFamily="34" charset="0"/>
                <a:ea typeface="MS PGothic" pitchFamily="34" charset="-128"/>
              </a:defRPr>
            </a:lvl2pPr>
            <a:lvl3pPr>
              <a:defRPr sz="2400">
                <a:solidFill>
                  <a:schemeClr val="tx1"/>
                </a:solidFill>
                <a:latin typeface="Arial" pitchFamily="34" charset="0"/>
                <a:ea typeface="MS PGothic" pitchFamily="34" charset="-128"/>
              </a:defRPr>
            </a:lvl3pPr>
            <a:lvl4pPr>
              <a:defRPr sz="2400">
                <a:solidFill>
                  <a:schemeClr val="tx1"/>
                </a:solidFill>
                <a:latin typeface="Arial" pitchFamily="34" charset="0"/>
                <a:ea typeface="MS PGothic" pitchFamily="34" charset="-128"/>
              </a:defRPr>
            </a:lvl4pPr>
            <a:lvl5pPr>
              <a:defRPr sz="2400">
                <a:solidFill>
                  <a:schemeClr val="tx1"/>
                </a:solidFill>
                <a:latin typeface="Arial" pitchFamily="34" charset="0"/>
                <a:ea typeface="MS PGothic" pitchFamily="34" charset="-128"/>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buFont typeface="Times" pitchFamily="-1" charset="0"/>
              <a:buChar char="•"/>
            </a:pPr>
            <a:r>
              <a:rPr lang="en-US" sz="1600" dirty="0"/>
              <a:t> At nova temperatures, the 38 </a:t>
            </a:r>
            <a:r>
              <a:rPr lang="en-US" sz="1600" dirty="0" err="1"/>
              <a:t>keV</a:t>
            </a:r>
            <a:r>
              <a:rPr lang="en-US" sz="1600" dirty="0"/>
              <a:t>, 330 </a:t>
            </a:r>
            <a:r>
              <a:rPr lang="en-US" sz="1600" dirty="0" err="1"/>
              <a:t>keV</a:t>
            </a:r>
            <a:r>
              <a:rPr lang="en-US" sz="1600" dirty="0"/>
              <a:t> and 665 </a:t>
            </a:r>
            <a:r>
              <a:rPr lang="en-US" sz="1600" dirty="0" err="1"/>
              <a:t>keV</a:t>
            </a:r>
            <a:r>
              <a:rPr lang="en-US" sz="1600" dirty="0"/>
              <a:t> resonances dominate</a:t>
            </a:r>
          </a:p>
          <a:p>
            <a:pPr>
              <a:spcBef>
                <a:spcPct val="50000"/>
              </a:spcBef>
              <a:buFont typeface="Times" pitchFamily="-1" charset="0"/>
              <a:buChar char="•"/>
            </a:pPr>
            <a:r>
              <a:rPr lang="en-US" sz="1600" dirty="0"/>
              <a:t> 330 </a:t>
            </a:r>
            <a:r>
              <a:rPr lang="en-US" sz="1600" dirty="0" err="1"/>
              <a:t>keV</a:t>
            </a:r>
            <a:r>
              <a:rPr lang="en-US" sz="1600" dirty="0"/>
              <a:t> and 665 </a:t>
            </a:r>
            <a:r>
              <a:rPr lang="en-US" sz="1600" dirty="0" err="1"/>
              <a:t>keV</a:t>
            </a:r>
            <a:r>
              <a:rPr lang="en-US" sz="1600" dirty="0"/>
              <a:t> dominate for the higher peak temps seen in </a:t>
            </a:r>
            <a:r>
              <a:rPr lang="en-US" sz="1600" dirty="0" err="1"/>
              <a:t>Iliadis</a:t>
            </a:r>
            <a:r>
              <a:rPr lang="en-US" sz="1600" dirty="0"/>
              <a:t>’ O-Ne models</a:t>
            </a:r>
          </a:p>
          <a:p>
            <a:pPr>
              <a:spcBef>
                <a:spcPct val="50000"/>
              </a:spcBef>
              <a:buFont typeface="Times" pitchFamily="-1" charset="0"/>
              <a:buChar char="•"/>
            </a:pPr>
            <a:r>
              <a:rPr lang="en-US" sz="1600" dirty="0"/>
              <a:t> 330 </a:t>
            </a:r>
            <a:r>
              <a:rPr lang="en-US" sz="1600" dirty="0" err="1"/>
              <a:t>keV</a:t>
            </a:r>
            <a:r>
              <a:rPr lang="en-US" sz="1600" dirty="0"/>
              <a:t> strength constrained somewhat by </a:t>
            </a:r>
            <a:r>
              <a:rPr lang="en-US" sz="1600" dirty="0">
                <a:latin typeface="Symbol" pitchFamily="18" charset="2"/>
                <a:sym typeface="Symbol" pitchFamily="18" charset="2"/>
              </a:rPr>
              <a:t></a:t>
            </a:r>
            <a:r>
              <a:rPr lang="en-US" sz="1600" baseline="-25000" dirty="0">
                <a:latin typeface="Symbol" pitchFamily="18" charset="2"/>
                <a:sym typeface="Symbol" pitchFamily="18" charset="2"/>
              </a:rPr>
              <a:t></a:t>
            </a:r>
            <a:r>
              <a:rPr lang="en-US" sz="1600" dirty="0"/>
              <a:t> analogue assignment</a:t>
            </a:r>
          </a:p>
          <a:p>
            <a:pPr>
              <a:spcBef>
                <a:spcPct val="50000"/>
              </a:spcBef>
              <a:buFont typeface="Times" pitchFamily="-1" charset="0"/>
              <a:buChar char="•"/>
            </a:pPr>
            <a:r>
              <a:rPr lang="en-US" sz="1600" dirty="0"/>
              <a:t> 665 </a:t>
            </a:r>
            <a:r>
              <a:rPr lang="en-US" sz="1600" dirty="0" err="1"/>
              <a:t>keV</a:t>
            </a:r>
            <a:r>
              <a:rPr lang="en-US" sz="1600" dirty="0"/>
              <a:t> strength has no similar assignment: resonance strength unconstrained</a:t>
            </a:r>
          </a:p>
        </p:txBody>
      </p:sp>
      <p:sp>
        <p:nvSpPr>
          <p:cNvPr id="9" name="TextBox 8"/>
          <p:cNvSpPr txBox="1"/>
          <p:nvPr/>
        </p:nvSpPr>
        <p:spPr>
          <a:xfrm>
            <a:off x="6059396" y="3321535"/>
            <a:ext cx="526106" cy="338554"/>
          </a:xfrm>
          <a:prstGeom prst="rect">
            <a:avLst/>
          </a:prstGeom>
          <a:noFill/>
        </p:spPr>
        <p:txBody>
          <a:bodyPr wrap="none" rtlCol="0">
            <a:spAutoFit/>
          </a:bodyPr>
          <a:lstStyle/>
          <a:p>
            <a:r>
              <a:rPr lang="en-CA" sz="1600" b="1" dirty="0" smtClean="0">
                <a:solidFill>
                  <a:srgbClr val="0000FF"/>
                </a:solidFill>
              </a:rPr>
              <a:t>330</a:t>
            </a:r>
            <a:endParaRPr lang="en-CA" sz="1600" b="1" dirty="0">
              <a:solidFill>
                <a:srgbClr val="0000FF"/>
              </a:solidFill>
            </a:endParaRPr>
          </a:p>
        </p:txBody>
      </p:sp>
      <p:sp>
        <p:nvSpPr>
          <p:cNvPr id="10" name="TextBox 9"/>
          <p:cNvSpPr txBox="1"/>
          <p:nvPr/>
        </p:nvSpPr>
        <p:spPr>
          <a:xfrm>
            <a:off x="7086600" y="3343932"/>
            <a:ext cx="526106" cy="338554"/>
          </a:xfrm>
          <a:prstGeom prst="rect">
            <a:avLst/>
          </a:prstGeom>
          <a:noFill/>
        </p:spPr>
        <p:txBody>
          <a:bodyPr wrap="none" rtlCol="0">
            <a:spAutoFit/>
          </a:bodyPr>
          <a:lstStyle/>
          <a:p>
            <a:r>
              <a:rPr lang="en-CA" sz="1600" b="1" dirty="0" smtClean="0">
                <a:solidFill>
                  <a:srgbClr val="0000FF"/>
                </a:solidFill>
              </a:rPr>
              <a:t>665</a:t>
            </a:r>
            <a:endParaRPr lang="en-CA" sz="1600" b="1" dirty="0">
              <a:solidFill>
                <a:srgbClr val="0000FF"/>
              </a:solidFill>
            </a:endParaRPr>
          </a:p>
        </p:txBody>
      </p:sp>
      <p:sp>
        <p:nvSpPr>
          <p:cNvPr id="11" name="TextBox 10"/>
          <p:cNvSpPr txBox="1"/>
          <p:nvPr/>
        </p:nvSpPr>
        <p:spPr>
          <a:xfrm>
            <a:off x="5307169" y="3321535"/>
            <a:ext cx="412292" cy="338554"/>
          </a:xfrm>
          <a:prstGeom prst="rect">
            <a:avLst/>
          </a:prstGeom>
          <a:noFill/>
        </p:spPr>
        <p:txBody>
          <a:bodyPr wrap="none" rtlCol="0">
            <a:spAutoFit/>
          </a:bodyPr>
          <a:lstStyle/>
          <a:p>
            <a:r>
              <a:rPr lang="en-CA" sz="1600" b="1" dirty="0" smtClean="0">
                <a:solidFill>
                  <a:srgbClr val="0000FF"/>
                </a:solidFill>
              </a:rPr>
              <a:t>38</a:t>
            </a:r>
            <a:endParaRPr lang="en-CA" sz="1600" b="1" dirty="0">
              <a:solidFill>
                <a:srgbClr val="0000FF"/>
              </a:solidFill>
            </a:endParaRPr>
          </a:p>
        </p:txBody>
      </p:sp>
      <p:cxnSp>
        <p:nvCxnSpPr>
          <p:cNvPr id="13" name="Straight Connector 12"/>
          <p:cNvCxnSpPr/>
          <p:nvPr/>
        </p:nvCxnSpPr>
        <p:spPr>
          <a:xfrm>
            <a:off x="6335328" y="1687132"/>
            <a:ext cx="0" cy="412124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311016" y="1684984"/>
            <a:ext cx="0" cy="412124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455469" y="1695715"/>
            <a:ext cx="0" cy="4121240"/>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0" y="6129685"/>
            <a:ext cx="2364237" cy="307777"/>
          </a:xfrm>
          <a:prstGeom prst="rect">
            <a:avLst/>
          </a:prstGeom>
          <a:noFill/>
        </p:spPr>
        <p:txBody>
          <a:bodyPr wrap="none" rtlCol="0">
            <a:spAutoFit/>
          </a:bodyPr>
          <a:lstStyle/>
          <a:p>
            <a:r>
              <a:rPr lang="en-CA" sz="1400" dirty="0" smtClean="0">
                <a:solidFill>
                  <a:srgbClr val="0000FF"/>
                </a:solidFill>
              </a:rPr>
              <a:t>Courtesy U. Hager, A. Laird</a:t>
            </a:r>
            <a:endParaRPr lang="en-CA" sz="1400" dirty="0">
              <a:solidFill>
                <a:srgbClr val="0000FF"/>
              </a:solidFill>
            </a:endParaRPr>
          </a:p>
        </p:txBody>
      </p:sp>
    </p:spTree>
    <p:extLst>
      <p:ext uri="{BB962C8B-B14F-4D97-AF65-F5344CB8AC3E}">
        <p14:creationId xmlns:p14="http://schemas.microsoft.com/office/powerpoint/2010/main" val="1488224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aseline="30000" dirty="0">
                <a:latin typeface="Myriad Pro" charset="0"/>
              </a:rPr>
              <a:t>18</a:t>
            </a:r>
            <a:r>
              <a:rPr lang="en-US" sz="2800" dirty="0">
                <a:latin typeface="Myriad Pro" charset="0"/>
              </a:rPr>
              <a:t>F(</a:t>
            </a:r>
            <a:r>
              <a:rPr lang="en-US" sz="2800" dirty="0" err="1">
                <a:latin typeface="Myriad Pro" charset="0"/>
              </a:rPr>
              <a:t>p,</a:t>
            </a:r>
            <a:r>
              <a:rPr lang="en-US" sz="2800" dirty="0" err="1">
                <a:latin typeface="Symbol" pitchFamily="18" charset="2"/>
              </a:rPr>
              <a:t>g</a:t>
            </a:r>
            <a:r>
              <a:rPr lang="en-US" sz="2800" dirty="0">
                <a:latin typeface="Myriad Pro" charset="0"/>
              </a:rPr>
              <a:t>)</a:t>
            </a:r>
            <a:r>
              <a:rPr lang="en-US" sz="2800" baseline="30000" dirty="0">
                <a:latin typeface="Myriad Pro" charset="0"/>
              </a:rPr>
              <a:t>19</a:t>
            </a:r>
            <a:r>
              <a:rPr lang="en-US" sz="2800" dirty="0">
                <a:latin typeface="Myriad Pro" charset="0"/>
              </a:rPr>
              <a:t>Ne direct measurement at DRAGON</a:t>
            </a:r>
            <a:endParaRPr lang="en-CA" sz="2800"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53</a:t>
            </a:fld>
            <a:endParaRPr lang="en-US"/>
          </a:p>
        </p:txBody>
      </p:sp>
      <p:sp>
        <p:nvSpPr>
          <p:cNvPr id="6" name="Rectangle 5"/>
          <p:cNvSpPr/>
          <p:nvPr/>
        </p:nvSpPr>
        <p:spPr>
          <a:xfrm>
            <a:off x="251138" y="1390764"/>
            <a:ext cx="4572000" cy="4247317"/>
          </a:xfrm>
          <a:prstGeom prst="rect">
            <a:avLst/>
          </a:prstGeom>
        </p:spPr>
        <p:txBody>
          <a:bodyPr>
            <a:spAutoFit/>
          </a:bodyPr>
          <a:lstStyle/>
          <a:p>
            <a:r>
              <a:rPr lang="en-US" sz="1800" dirty="0" smtClean="0">
                <a:latin typeface="+mj-lt"/>
              </a:rPr>
              <a:t>Measurement of 665 </a:t>
            </a:r>
            <a:r>
              <a:rPr lang="en-US" sz="1800" dirty="0" err="1" smtClean="0">
                <a:latin typeface="+mj-lt"/>
              </a:rPr>
              <a:t>keV</a:t>
            </a:r>
            <a:r>
              <a:rPr lang="en-US" sz="1800" dirty="0" smtClean="0">
                <a:latin typeface="+mj-lt"/>
              </a:rPr>
              <a:t> resonance (</a:t>
            </a:r>
            <a:r>
              <a:rPr lang="en-US" sz="1800" dirty="0" smtClean="0"/>
              <a:t>one on-resonance </a:t>
            </a:r>
            <a:r>
              <a:rPr lang="en-US" sz="1800" dirty="0"/>
              <a:t>point as total width known)</a:t>
            </a:r>
            <a:endParaRPr lang="en-US" sz="1800" dirty="0" smtClean="0">
              <a:latin typeface="+mj-lt"/>
            </a:endParaRPr>
          </a:p>
          <a:p>
            <a:endParaRPr lang="en-US" sz="1800" dirty="0" smtClean="0">
              <a:latin typeface="+mj-lt"/>
            </a:endParaRPr>
          </a:p>
          <a:p>
            <a:r>
              <a:rPr lang="en-US" sz="1800" dirty="0" smtClean="0">
                <a:latin typeface="+mj-lt"/>
              </a:rPr>
              <a:t>Beam intensity </a:t>
            </a:r>
            <a:r>
              <a:rPr lang="en-US" sz="1800" dirty="0">
                <a:latin typeface="+mj-lt"/>
              </a:rPr>
              <a:t>around 3 x 10</a:t>
            </a:r>
            <a:r>
              <a:rPr lang="en-US" sz="1800" baseline="30000" dirty="0">
                <a:latin typeface="+mj-lt"/>
              </a:rPr>
              <a:t>6</a:t>
            </a:r>
            <a:r>
              <a:rPr lang="en-US" sz="1800" dirty="0">
                <a:latin typeface="+mj-lt"/>
              </a:rPr>
              <a:t> </a:t>
            </a:r>
            <a:r>
              <a:rPr lang="en-US" sz="1800" dirty="0" err="1" smtClean="0">
                <a:latin typeface="+mj-lt"/>
              </a:rPr>
              <a:t>pps</a:t>
            </a:r>
            <a:r>
              <a:rPr lang="en-US" sz="1800" dirty="0" smtClean="0">
                <a:latin typeface="+mj-lt"/>
              </a:rPr>
              <a:t> (need 10</a:t>
            </a:r>
            <a:r>
              <a:rPr lang="en-US" sz="1800" baseline="30000" dirty="0" smtClean="0">
                <a:latin typeface="+mj-lt"/>
              </a:rPr>
              <a:t>8</a:t>
            </a:r>
            <a:r>
              <a:rPr lang="en-US" sz="1800" dirty="0" smtClean="0">
                <a:latin typeface="+mj-lt"/>
              </a:rPr>
              <a:t> for 330 </a:t>
            </a:r>
            <a:r>
              <a:rPr lang="en-US" sz="1800" dirty="0" err="1" smtClean="0">
                <a:latin typeface="+mj-lt"/>
              </a:rPr>
              <a:t>keV</a:t>
            </a:r>
            <a:r>
              <a:rPr lang="en-US" sz="1800" dirty="0" smtClean="0">
                <a:latin typeface="+mj-lt"/>
              </a:rPr>
              <a:t> resonance)</a:t>
            </a:r>
          </a:p>
          <a:p>
            <a:endParaRPr lang="en-US" sz="1800" dirty="0">
              <a:latin typeface="+mj-lt"/>
            </a:endParaRPr>
          </a:p>
          <a:p>
            <a:r>
              <a:rPr lang="en-US" sz="1800" baseline="30000" dirty="0"/>
              <a:t>18</a:t>
            </a:r>
            <a:r>
              <a:rPr lang="en-US" sz="1800" dirty="0"/>
              <a:t>O:</a:t>
            </a:r>
            <a:r>
              <a:rPr lang="en-US" sz="1800" baseline="30000" dirty="0"/>
              <a:t>18</a:t>
            </a:r>
            <a:r>
              <a:rPr lang="en-US" sz="1800" dirty="0"/>
              <a:t>F ratios of 2:98</a:t>
            </a:r>
          </a:p>
          <a:p>
            <a:endParaRPr lang="en-US" sz="1800" dirty="0"/>
          </a:p>
          <a:p>
            <a:r>
              <a:rPr lang="en-US" sz="1800" dirty="0"/>
              <a:t>DRAGON total on-target intensity measured via cups, elastic scattering, and mini ion chamber in charge slit box</a:t>
            </a:r>
          </a:p>
          <a:p>
            <a:pPr>
              <a:buFont typeface="Wingdings" pitchFamily="2" charset="2"/>
              <a:buNone/>
            </a:pPr>
            <a:endParaRPr lang="en-US" sz="1800" dirty="0"/>
          </a:p>
          <a:p>
            <a:r>
              <a:rPr lang="en-US" sz="1800" dirty="0"/>
              <a:t>Ratio measured using attenuated RIB in </a:t>
            </a:r>
            <a:r>
              <a:rPr lang="en-US" sz="1800" dirty="0" err="1"/>
              <a:t>ionisation</a:t>
            </a:r>
            <a:r>
              <a:rPr lang="en-US" sz="1800" dirty="0"/>
              <a:t> chamber</a:t>
            </a:r>
          </a:p>
          <a:p>
            <a:endParaRPr lang="en-US" sz="1800" dirty="0">
              <a:latin typeface="+mj-lt"/>
            </a:endParaRPr>
          </a:p>
        </p:txBody>
      </p:sp>
      <p:pic>
        <p:nvPicPr>
          <p:cNvPr id="7" name="Picture 3" descr="F18pg66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90186" y="1210613"/>
            <a:ext cx="3797233" cy="39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763149" y="5197960"/>
            <a:ext cx="4224270" cy="880241"/>
          </a:xfrm>
          <a:prstGeom prst="rect">
            <a:avLst/>
          </a:prstGeom>
        </p:spPr>
        <p:txBody>
          <a:bodyPr wrap="square">
            <a:spAutoFit/>
          </a:bodyPr>
          <a:lstStyle/>
          <a:p>
            <a:pPr>
              <a:lnSpc>
                <a:spcPct val="80000"/>
              </a:lnSpc>
            </a:pPr>
            <a:r>
              <a:rPr lang="en-US" sz="1600" dirty="0"/>
              <a:t>2 possible events identified </a:t>
            </a:r>
            <a:r>
              <a:rPr lang="en-US" sz="1600" dirty="0" smtClean="0"/>
              <a:t>in </a:t>
            </a:r>
            <a:r>
              <a:rPr lang="en-US" sz="1600" dirty="0"/>
              <a:t>~ 40 hours</a:t>
            </a:r>
          </a:p>
          <a:p>
            <a:pPr>
              <a:lnSpc>
                <a:spcPct val="80000"/>
              </a:lnSpc>
              <a:buFont typeface="Wingdings" pitchFamily="2" charset="2"/>
              <a:buNone/>
            </a:pPr>
            <a:endParaRPr lang="en-US" sz="1600" dirty="0"/>
          </a:p>
          <a:p>
            <a:pPr>
              <a:lnSpc>
                <a:spcPct val="80000"/>
              </a:lnSpc>
            </a:pPr>
            <a:r>
              <a:rPr lang="en-US" sz="1600" dirty="0" smtClean="0">
                <a:sym typeface="Wingdings" pitchFamily="2" charset="2"/>
              </a:rPr>
              <a:t></a:t>
            </a:r>
            <a:r>
              <a:rPr lang="en-US" sz="1600" dirty="0" smtClean="0"/>
              <a:t> </a:t>
            </a:r>
            <a:r>
              <a:rPr lang="en-US" sz="1600" dirty="0"/>
              <a:t>~ 30 times lower resonance strength then expected (assuming above is valid)</a:t>
            </a:r>
          </a:p>
        </p:txBody>
      </p:sp>
      <p:sp>
        <p:nvSpPr>
          <p:cNvPr id="9" name="TextBox 8"/>
          <p:cNvSpPr txBox="1"/>
          <p:nvPr/>
        </p:nvSpPr>
        <p:spPr>
          <a:xfrm>
            <a:off x="5750635" y="3529703"/>
            <a:ext cx="3236784" cy="369332"/>
          </a:xfrm>
          <a:prstGeom prst="rect">
            <a:avLst/>
          </a:prstGeom>
          <a:noFill/>
        </p:spPr>
        <p:txBody>
          <a:bodyPr wrap="none" rtlCol="0">
            <a:spAutoFit/>
          </a:bodyPr>
          <a:lstStyle/>
          <a:p>
            <a:r>
              <a:rPr lang="en-CA" sz="1800" dirty="0" smtClean="0">
                <a:latin typeface="Symbol" pitchFamily="18" charset="2"/>
              </a:rPr>
              <a:t>D</a:t>
            </a:r>
            <a:r>
              <a:rPr lang="en-CA" sz="1800" dirty="0" smtClean="0"/>
              <a:t>E-E in DRAGON focal plane</a:t>
            </a:r>
            <a:endParaRPr lang="en-CA" sz="1800" dirty="0"/>
          </a:p>
        </p:txBody>
      </p:sp>
      <p:sp>
        <p:nvSpPr>
          <p:cNvPr id="11" name="TextBox 10"/>
          <p:cNvSpPr txBox="1"/>
          <p:nvPr/>
        </p:nvSpPr>
        <p:spPr>
          <a:xfrm>
            <a:off x="251138" y="5962918"/>
            <a:ext cx="2364237" cy="307777"/>
          </a:xfrm>
          <a:prstGeom prst="rect">
            <a:avLst/>
          </a:prstGeom>
          <a:noFill/>
        </p:spPr>
        <p:txBody>
          <a:bodyPr wrap="none" rtlCol="0">
            <a:spAutoFit/>
          </a:bodyPr>
          <a:lstStyle/>
          <a:p>
            <a:r>
              <a:rPr lang="en-CA" sz="1400" dirty="0" smtClean="0">
                <a:solidFill>
                  <a:srgbClr val="0000FF"/>
                </a:solidFill>
              </a:rPr>
              <a:t>Courtesy U. Hager, A. Laird</a:t>
            </a:r>
            <a:endParaRPr lang="en-CA" sz="1400" dirty="0">
              <a:solidFill>
                <a:srgbClr val="0000FF"/>
              </a:solidFill>
            </a:endParaRPr>
          </a:p>
        </p:txBody>
      </p:sp>
    </p:spTree>
    <p:extLst>
      <p:ext uri="{BB962C8B-B14F-4D97-AF65-F5344CB8AC3E}">
        <p14:creationId xmlns:p14="http://schemas.microsoft.com/office/powerpoint/2010/main" val="3844873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targ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075" y="990600"/>
            <a:ext cx="5749925" cy="5765800"/>
          </a:xfrm>
          <a:prstGeom prst="rect">
            <a:avLst/>
          </a:prstGeom>
          <a:noFill/>
          <a:extLst>
            <a:ext uri="{909E8E84-426E-40DD-AFC4-6F175D3DCCD1}">
              <a14:hiddenFill xmlns:a14="http://schemas.microsoft.com/office/drawing/2010/main">
                <a:solidFill>
                  <a:srgbClr val="FFFFFF"/>
                </a:solidFill>
              </a14:hiddenFill>
            </a:ext>
          </a:extLst>
        </p:spPr>
      </p:pic>
      <p:pic>
        <p:nvPicPr>
          <p:cNvPr id="77827" name="Picture 3" descr="target with pu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3581400" cy="2684463"/>
          </a:xfrm>
          <a:prstGeom prst="rect">
            <a:avLst/>
          </a:prstGeom>
          <a:noFill/>
          <a:extLst>
            <a:ext uri="{909E8E84-426E-40DD-AFC4-6F175D3DCCD1}">
              <a14:hiddenFill xmlns:a14="http://schemas.microsoft.com/office/drawing/2010/main">
                <a:solidFill>
                  <a:srgbClr val="FFFFFF"/>
                </a:solidFill>
              </a14:hiddenFill>
            </a:ext>
          </a:extLst>
        </p:spPr>
      </p:pic>
      <p:grpSp>
        <p:nvGrpSpPr>
          <p:cNvPr id="77828" name="Group 4"/>
          <p:cNvGrpSpPr>
            <a:grpSpLocks/>
          </p:cNvGrpSpPr>
          <p:nvPr/>
        </p:nvGrpSpPr>
        <p:grpSpPr bwMode="auto">
          <a:xfrm>
            <a:off x="539750" y="692150"/>
            <a:ext cx="2011363" cy="5434013"/>
            <a:chOff x="336" y="432"/>
            <a:chExt cx="1267" cy="3423"/>
          </a:xfrm>
        </p:grpSpPr>
        <p:sp>
          <p:nvSpPr>
            <p:cNvPr id="77829" name="Line 5"/>
            <p:cNvSpPr>
              <a:spLocks noChangeShapeType="1"/>
            </p:cNvSpPr>
            <p:nvPr/>
          </p:nvSpPr>
          <p:spPr bwMode="auto">
            <a:xfrm flipV="1">
              <a:off x="1008" y="432"/>
              <a:ext cx="528" cy="201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7830" name="Text Box 6"/>
            <p:cNvSpPr txBox="1">
              <a:spLocks noChangeArrowheads="1"/>
            </p:cNvSpPr>
            <p:nvPr/>
          </p:nvSpPr>
          <p:spPr bwMode="auto">
            <a:xfrm>
              <a:off x="470" y="2474"/>
              <a:ext cx="1133"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a:latin typeface="Times New Roman" pitchFamily="18" charset="0"/>
                </a:rPr>
                <a:t>500 MeV</a:t>
              </a:r>
            </a:p>
            <a:p>
              <a:r>
                <a:rPr lang="en-US" sz="2400" dirty="0">
                  <a:latin typeface="Times New Roman" pitchFamily="18" charset="0"/>
                </a:rPr>
                <a:t>Proton Beam</a:t>
              </a:r>
            </a:p>
          </p:txBody>
        </p:sp>
        <p:pic>
          <p:nvPicPr>
            <p:cNvPr id="77831" name="Picture 7" descr="trlogo_3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024"/>
              <a:ext cx="864" cy="8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832" name="Group 8"/>
          <p:cNvGrpSpPr>
            <a:grpSpLocks/>
          </p:cNvGrpSpPr>
          <p:nvPr/>
        </p:nvGrpSpPr>
        <p:grpSpPr bwMode="auto">
          <a:xfrm>
            <a:off x="381000" y="762000"/>
            <a:ext cx="1371600" cy="2308226"/>
            <a:chOff x="240" y="480"/>
            <a:chExt cx="864" cy="1454"/>
          </a:xfrm>
        </p:grpSpPr>
        <p:sp>
          <p:nvSpPr>
            <p:cNvPr id="77833" name="AutoShape 9"/>
            <p:cNvSpPr>
              <a:spLocks/>
            </p:cNvSpPr>
            <p:nvPr/>
          </p:nvSpPr>
          <p:spPr bwMode="auto">
            <a:xfrm rot="11400000">
              <a:off x="816" y="720"/>
              <a:ext cx="288" cy="864"/>
            </a:xfrm>
            <a:prstGeom prst="rightBrace">
              <a:avLst>
                <a:gd name="adj1" fmla="val 25000"/>
                <a:gd name="adj2" fmla="val 50000"/>
              </a:avLst>
            </a:prstGeom>
            <a:noFill/>
            <a:ln w="381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a:p>
          </p:txBody>
        </p:sp>
        <p:sp>
          <p:nvSpPr>
            <p:cNvPr id="77834" name="Text Box 10"/>
            <p:cNvSpPr txBox="1">
              <a:spLocks noChangeArrowheads="1"/>
            </p:cNvSpPr>
            <p:nvPr/>
          </p:nvSpPr>
          <p:spPr bwMode="auto">
            <a:xfrm>
              <a:off x="240" y="480"/>
              <a:ext cx="428" cy="145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dirty="0" smtClean="0">
                  <a:latin typeface="Times New Roman" pitchFamily="18" charset="0"/>
                </a:rPr>
                <a:t>Ta</a:t>
              </a:r>
              <a:endParaRPr lang="en-US" sz="2400" dirty="0">
                <a:latin typeface="Times New Roman" pitchFamily="18" charset="0"/>
              </a:endParaRPr>
            </a:p>
            <a:p>
              <a:r>
                <a:rPr lang="en-US" sz="2400" dirty="0" err="1">
                  <a:latin typeface="Times New Roman" pitchFamily="18" charset="0"/>
                </a:rPr>
                <a:t>SiC</a:t>
              </a:r>
              <a:endParaRPr lang="en-US" sz="2400" dirty="0">
                <a:latin typeface="Times New Roman" pitchFamily="18" charset="0"/>
              </a:endParaRPr>
            </a:p>
            <a:p>
              <a:r>
                <a:rPr lang="en-US" sz="2400" dirty="0" err="1" smtClean="0">
                  <a:latin typeface="Times New Roman" pitchFamily="18" charset="0"/>
                </a:rPr>
                <a:t>ZrC</a:t>
              </a:r>
              <a:endParaRPr lang="en-US" dirty="0">
                <a:latin typeface="Times New Roman" pitchFamily="18" charset="0"/>
              </a:endParaRPr>
            </a:p>
            <a:p>
              <a:r>
                <a:rPr lang="en-US" sz="2400" dirty="0" err="1" smtClean="0">
                  <a:latin typeface="Times New Roman" pitchFamily="18" charset="0"/>
                </a:rPr>
                <a:t>Nb</a:t>
              </a:r>
              <a:endParaRPr lang="en-US" sz="2400" dirty="0" smtClean="0">
                <a:latin typeface="Times New Roman" pitchFamily="18" charset="0"/>
              </a:endParaRPr>
            </a:p>
            <a:p>
              <a:r>
                <a:rPr lang="en-US" dirty="0" smtClean="0">
                  <a:latin typeface="Times New Roman" pitchFamily="18" charset="0"/>
                </a:rPr>
                <a:t>UC</a:t>
              </a:r>
            </a:p>
            <a:p>
              <a:r>
                <a:rPr lang="en-US" sz="2400" dirty="0" smtClean="0">
                  <a:latin typeface="Times New Roman" pitchFamily="18" charset="0"/>
                </a:rPr>
                <a:t>UO</a:t>
              </a:r>
              <a:endParaRPr lang="en-US" sz="2400" dirty="0">
                <a:latin typeface="Times New Roman" pitchFamily="18" charset="0"/>
              </a:endParaRPr>
            </a:p>
          </p:txBody>
        </p:sp>
      </p:grpSp>
      <p:grpSp>
        <p:nvGrpSpPr>
          <p:cNvPr id="77835" name="Group 11"/>
          <p:cNvGrpSpPr>
            <a:grpSpLocks/>
          </p:cNvGrpSpPr>
          <p:nvPr/>
        </p:nvGrpSpPr>
        <p:grpSpPr bwMode="auto">
          <a:xfrm>
            <a:off x="1912938" y="1390651"/>
            <a:ext cx="4135438" cy="590550"/>
            <a:chOff x="1205" y="876"/>
            <a:chExt cx="2605" cy="372"/>
          </a:xfrm>
        </p:grpSpPr>
        <p:sp>
          <p:nvSpPr>
            <p:cNvPr id="77836" name="Line 12"/>
            <p:cNvSpPr>
              <a:spLocks noChangeShapeType="1"/>
            </p:cNvSpPr>
            <p:nvPr/>
          </p:nvSpPr>
          <p:spPr bwMode="auto">
            <a:xfrm flipH="1" flipV="1">
              <a:off x="1205" y="876"/>
              <a:ext cx="85" cy="26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7837" name="Text Box 13"/>
            <p:cNvSpPr txBox="1">
              <a:spLocks noChangeArrowheads="1"/>
            </p:cNvSpPr>
            <p:nvPr/>
          </p:nvSpPr>
          <p:spPr bwMode="auto">
            <a:xfrm>
              <a:off x="1488" y="960"/>
              <a:ext cx="2322" cy="28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rPr>
                <a:t>Extracted ion beam &lt;60 keV</a:t>
              </a:r>
            </a:p>
          </p:txBody>
        </p:sp>
      </p:grpSp>
      <p:grpSp>
        <p:nvGrpSpPr>
          <p:cNvPr id="77838" name="Group 14"/>
          <p:cNvGrpSpPr>
            <a:grpSpLocks/>
          </p:cNvGrpSpPr>
          <p:nvPr/>
        </p:nvGrpSpPr>
        <p:grpSpPr bwMode="auto">
          <a:xfrm>
            <a:off x="4398963" y="4994275"/>
            <a:ext cx="4648200" cy="1162050"/>
            <a:chOff x="2771" y="3146"/>
            <a:chExt cx="2928" cy="732"/>
          </a:xfrm>
        </p:grpSpPr>
        <p:sp>
          <p:nvSpPr>
            <p:cNvPr id="77839" name="Line 15"/>
            <p:cNvSpPr>
              <a:spLocks noChangeShapeType="1"/>
            </p:cNvSpPr>
            <p:nvPr/>
          </p:nvSpPr>
          <p:spPr bwMode="auto">
            <a:xfrm>
              <a:off x="2976" y="3264"/>
              <a:ext cx="2160" cy="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77840" name="Text Box 16"/>
            <p:cNvSpPr txBox="1">
              <a:spLocks noChangeArrowheads="1"/>
            </p:cNvSpPr>
            <p:nvPr/>
          </p:nvSpPr>
          <p:spPr bwMode="auto">
            <a:xfrm>
              <a:off x="4848" y="3360"/>
              <a:ext cx="851" cy="51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000099"/>
                  </a:solidFill>
                  <a:latin typeface="Times New Roman" pitchFamily="18" charset="0"/>
                </a:rPr>
                <a:t>To Mass</a:t>
              </a:r>
            </a:p>
            <a:p>
              <a:r>
                <a:rPr lang="en-US" sz="2400">
                  <a:solidFill>
                    <a:srgbClr val="000099"/>
                  </a:solidFill>
                  <a:latin typeface="Times New Roman" pitchFamily="18" charset="0"/>
                </a:rPr>
                <a:t>Separator</a:t>
              </a:r>
            </a:p>
          </p:txBody>
        </p:sp>
        <p:sp>
          <p:nvSpPr>
            <p:cNvPr id="77841" name="Text Box 17"/>
            <p:cNvSpPr txBox="1">
              <a:spLocks noChangeArrowheads="1"/>
            </p:cNvSpPr>
            <p:nvPr/>
          </p:nvSpPr>
          <p:spPr bwMode="auto">
            <a:xfrm>
              <a:off x="2771" y="3146"/>
              <a:ext cx="2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smtClean="0">
                  <a:solidFill>
                    <a:srgbClr val="CC0000"/>
                  </a:solidFill>
                  <a:latin typeface="Times New Roman" pitchFamily="18" charset="0"/>
                  <a:cs typeface="Times New Roman" pitchFamily="18" charset="0"/>
                </a:rPr>
                <a:t>×</a:t>
              </a:r>
              <a:endParaRPr lang="en-US" sz="3600" b="1" dirty="0">
                <a:solidFill>
                  <a:srgbClr val="CC0000"/>
                </a:solidFill>
                <a:latin typeface="Times New Roman" pitchFamily="18" charset="0"/>
              </a:endParaRPr>
            </a:p>
          </p:txBody>
        </p:sp>
      </p:grpSp>
      <p:sp>
        <p:nvSpPr>
          <p:cNvPr id="77843" name="Rectangle 19"/>
          <p:cNvSpPr>
            <a:spLocks noGrp="1" noChangeArrowheads="1"/>
          </p:cNvSpPr>
          <p:nvPr>
            <p:ph type="title"/>
          </p:nvPr>
        </p:nvSpPr>
        <p:spPr/>
        <p:txBody>
          <a:bodyPr/>
          <a:lstStyle/>
          <a:p>
            <a:r>
              <a:rPr lang="en-US" smtClean="0"/>
              <a:t>ISAC Production Target</a:t>
            </a:r>
            <a:endParaRPr lang="en-US"/>
          </a:p>
        </p:txBody>
      </p:sp>
      <p:sp>
        <p:nvSpPr>
          <p:cNvPr id="2" name="TextBox 1"/>
          <p:cNvSpPr txBox="1"/>
          <p:nvPr/>
        </p:nvSpPr>
        <p:spPr>
          <a:xfrm>
            <a:off x="7134461" y="1043970"/>
            <a:ext cx="1912703" cy="1569660"/>
          </a:xfrm>
          <a:prstGeom prst="rect">
            <a:avLst/>
          </a:prstGeom>
          <a:noFill/>
        </p:spPr>
        <p:txBody>
          <a:bodyPr wrap="none" rtlCol="0">
            <a:spAutoFit/>
          </a:bodyPr>
          <a:lstStyle/>
          <a:p>
            <a:r>
              <a:rPr lang="en-CA" dirty="0" smtClean="0"/>
              <a:t>Ion Sources:</a:t>
            </a:r>
          </a:p>
          <a:p>
            <a:r>
              <a:rPr lang="en-CA" dirty="0" smtClean="0"/>
              <a:t>Surface</a:t>
            </a:r>
          </a:p>
          <a:p>
            <a:r>
              <a:rPr lang="en-CA" dirty="0" smtClean="0"/>
              <a:t>FEBIAD</a:t>
            </a:r>
          </a:p>
          <a:p>
            <a:r>
              <a:rPr lang="en-CA" dirty="0" smtClean="0"/>
              <a:t>RILIS</a:t>
            </a:r>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6</a:t>
            </a:fld>
            <a:endParaRPr lang="en-US"/>
          </a:p>
        </p:txBody>
      </p:sp>
    </p:spTree>
    <p:extLst>
      <p:ext uri="{BB962C8B-B14F-4D97-AF65-F5344CB8AC3E}">
        <p14:creationId xmlns:p14="http://schemas.microsoft.com/office/powerpoint/2010/main" val="14952233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additive="base">
                                        <p:cTn id="7" dur="500" fill="hold"/>
                                        <p:tgtEl>
                                          <p:spTgt spid="77828"/>
                                        </p:tgtEl>
                                        <p:attrNameLst>
                                          <p:attrName>ppt_x</p:attrName>
                                        </p:attrNameLst>
                                      </p:cBhvr>
                                      <p:tavLst>
                                        <p:tav tm="0">
                                          <p:val>
                                            <p:strVal val="#ppt_x"/>
                                          </p:val>
                                        </p:tav>
                                        <p:tav tm="100000">
                                          <p:val>
                                            <p:strVal val="#ppt_x"/>
                                          </p:val>
                                        </p:tav>
                                      </p:tavLst>
                                    </p:anim>
                                    <p:anim calcmode="lin" valueType="num">
                                      <p:cBhvr additive="base">
                                        <p:cTn id="8" dur="500" fill="hold"/>
                                        <p:tgtEl>
                                          <p:spTgt spid="7782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77832"/>
                                        </p:tgtEl>
                                        <p:attrNameLst>
                                          <p:attrName>style.visibility</p:attrName>
                                        </p:attrNameLst>
                                      </p:cBhvr>
                                      <p:to>
                                        <p:strVal val="visible"/>
                                      </p:to>
                                    </p:set>
                                    <p:animEffect transition="in" filter="dissolve">
                                      <p:cBhvr>
                                        <p:cTn id="13" dur="500"/>
                                        <p:tgtEl>
                                          <p:spTgt spid="778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77835"/>
                                        </p:tgtEl>
                                        <p:attrNameLst>
                                          <p:attrName>style.visibility</p:attrName>
                                        </p:attrNameLst>
                                      </p:cBhvr>
                                      <p:to>
                                        <p:strVal val="visible"/>
                                      </p:to>
                                    </p:set>
                                    <p:anim calcmode="lin" valueType="num">
                                      <p:cBhvr additive="base">
                                        <p:cTn id="18" dur="500" fill="hold"/>
                                        <p:tgtEl>
                                          <p:spTgt spid="77835"/>
                                        </p:tgtEl>
                                        <p:attrNameLst>
                                          <p:attrName>ppt_x</p:attrName>
                                        </p:attrNameLst>
                                      </p:cBhvr>
                                      <p:tavLst>
                                        <p:tav tm="0">
                                          <p:val>
                                            <p:strVal val="1+#ppt_w/2"/>
                                          </p:val>
                                        </p:tav>
                                        <p:tav tm="100000">
                                          <p:val>
                                            <p:strVal val="#ppt_x"/>
                                          </p:val>
                                        </p:tav>
                                      </p:tavLst>
                                    </p:anim>
                                    <p:anim calcmode="lin" valueType="num">
                                      <p:cBhvr additive="base">
                                        <p:cTn id="19" dur="500" fill="hold"/>
                                        <p:tgtEl>
                                          <p:spTgt spid="77835"/>
                                        </p:tgtEl>
                                        <p:attrNameLst>
                                          <p:attrName>ppt_y</p:attrName>
                                        </p:attrNameLst>
                                      </p:cBhvr>
                                      <p:tavLst>
                                        <p:tav tm="0">
                                          <p:val>
                                            <p:strVal val="#ppt_y"/>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77826"/>
                                        </p:tgtEl>
                                        <p:attrNameLst>
                                          <p:attrName>style.visibility</p:attrName>
                                        </p:attrNameLst>
                                      </p:cBhvr>
                                      <p:to>
                                        <p:strVal val="visible"/>
                                      </p:to>
                                    </p:set>
                                    <p:animEffect transition="in" filter="checkerboard(across)">
                                      <p:cBhvr>
                                        <p:cTn id="26" dur="500"/>
                                        <p:tgtEl>
                                          <p:spTgt spid="7782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77838"/>
                                        </p:tgtEl>
                                        <p:attrNameLst>
                                          <p:attrName>style.visibility</p:attrName>
                                        </p:attrNameLst>
                                      </p:cBhvr>
                                      <p:to>
                                        <p:strVal val="visible"/>
                                      </p:to>
                                    </p:set>
                                    <p:animEffect transition="in" filter="dissolve">
                                      <p:cBhvr>
                                        <p:cTn id="31" dur="500"/>
                                        <p:tgtEl>
                                          <p:spTgt spid="77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Target Module</a:t>
            </a:r>
            <a:endParaRPr lang="en-CA" dirty="0"/>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
        <p:nvSpPr>
          <p:cNvPr id="4" name="Footer Placeholder 3"/>
          <p:cNvSpPr>
            <a:spLocks noGrp="1"/>
          </p:cNvSpPr>
          <p:nvPr>
            <p:ph type="ftr" sz="quarter" idx="11"/>
          </p:nvPr>
        </p:nvSpPr>
        <p:spPr/>
        <p:txBody>
          <a:bodyPr/>
          <a:lstStyle/>
          <a:p>
            <a:pPr>
              <a:defRPr/>
            </a:pPr>
            <a:r>
              <a:rPr lang="en-CA" smtClean="0"/>
              <a:t>TRIUMF  Nuclear Astrophysics  -  Bad Honnef 2012</a:t>
            </a:r>
            <a:endParaRPr lang="en-US"/>
          </a:p>
        </p:txBody>
      </p:sp>
      <p:sp>
        <p:nvSpPr>
          <p:cNvPr id="5" name="Slide Number Placeholder 4"/>
          <p:cNvSpPr>
            <a:spLocks noGrp="1"/>
          </p:cNvSpPr>
          <p:nvPr>
            <p:ph type="sldNum" sz="quarter" idx="12"/>
          </p:nvPr>
        </p:nvSpPr>
        <p:spPr/>
        <p:txBody>
          <a:bodyPr/>
          <a:lstStyle/>
          <a:p>
            <a:pPr>
              <a:defRPr/>
            </a:pPr>
            <a:fld id="{09D6A19E-1960-4DCB-B72B-9DF0DF4ED74A}" type="slidenum">
              <a:rPr lang="en-US" smtClean="0"/>
              <a:pPr>
                <a:defRPr/>
              </a:pPr>
              <a:t>7</a:t>
            </a:fld>
            <a:endParaRPr lang="en-US"/>
          </a:p>
        </p:txBody>
      </p:sp>
      <p:pic>
        <p:nvPicPr>
          <p:cNvPr id="6" name="Picture 5" descr="P0000535.jpg"/>
          <p:cNvPicPr>
            <a:picLocks noChangeAspect="1"/>
          </p:cNvPicPr>
          <p:nvPr/>
        </p:nvPicPr>
        <p:blipFill>
          <a:blip r:embed="rId2" cstate="print"/>
          <a:stretch>
            <a:fillRect/>
          </a:stretch>
        </p:blipFill>
        <p:spPr>
          <a:xfrm>
            <a:off x="4643975" y="1299946"/>
            <a:ext cx="3601257" cy="4801675"/>
          </a:xfrm>
          <a:prstGeom prst="rect">
            <a:avLst/>
          </a:prstGeom>
        </p:spPr>
      </p:pic>
      <p:pic>
        <p:nvPicPr>
          <p:cNvPr id="7" name="Picture 6" descr="TM3D2 [Converted]_1.jpg"/>
          <p:cNvPicPr>
            <a:picLocks noChangeAspect="1"/>
          </p:cNvPicPr>
          <p:nvPr/>
        </p:nvPicPr>
        <p:blipFill>
          <a:blip r:embed="rId3" cstate="print"/>
          <a:stretch>
            <a:fillRect/>
          </a:stretch>
        </p:blipFill>
        <p:spPr>
          <a:xfrm>
            <a:off x="530606" y="1181072"/>
            <a:ext cx="3815002" cy="5039424"/>
          </a:xfrm>
          <a:prstGeom prst="rect">
            <a:avLst/>
          </a:prstGeom>
        </p:spPr>
      </p:pic>
    </p:spTree>
    <p:extLst>
      <p:ext uri="{BB962C8B-B14F-4D97-AF65-F5344CB8AC3E}">
        <p14:creationId xmlns:p14="http://schemas.microsoft.com/office/powerpoint/2010/main" val="1921016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225425"/>
            <a:ext cx="8229600" cy="606425"/>
          </a:xfrm>
        </p:spPr>
        <p:txBody>
          <a:bodyPr/>
          <a:lstStyle/>
          <a:p>
            <a:pPr algn="r"/>
            <a:r>
              <a:rPr lang="en-CA" dirty="0" smtClean="0"/>
              <a:t>2011 TRILIS in East and West </a:t>
            </a:r>
            <a:endParaRPr lang="en-CA" dirty="0"/>
          </a:p>
        </p:txBody>
      </p:sp>
      <p:sp>
        <p:nvSpPr>
          <p:cNvPr id="3" name="Footer Placeholder 2"/>
          <p:cNvSpPr>
            <a:spLocks noGrp="1"/>
          </p:cNvSpPr>
          <p:nvPr>
            <p:ph type="ftr" sz="quarter" idx="11"/>
          </p:nvPr>
        </p:nvSpPr>
        <p:spPr/>
        <p:txBody>
          <a:bodyPr/>
          <a:lstStyle/>
          <a:p>
            <a:pPr>
              <a:defRPr/>
            </a:pPr>
            <a:r>
              <a:rPr lang="en-CA" smtClean="0"/>
              <a:t>TRIUMF  Nuclear Astrophysics  -  Bad Honnef 2012</a:t>
            </a:r>
            <a:endParaRPr lang="en-US"/>
          </a:p>
        </p:txBody>
      </p:sp>
      <p:sp>
        <p:nvSpPr>
          <p:cNvPr id="4" name="Slide Number Placeholder 3"/>
          <p:cNvSpPr>
            <a:spLocks noGrp="1"/>
          </p:cNvSpPr>
          <p:nvPr>
            <p:ph type="sldNum" sz="quarter" idx="12"/>
          </p:nvPr>
        </p:nvSpPr>
        <p:spPr/>
        <p:txBody>
          <a:bodyPr/>
          <a:lstStyle/>
          <a:p>
            <a:pPr>
              <a:defRPr/>
            </a:pPr>
            <a:fld id="{7125CFE9-6FFD-4F47-A186-060797074F49}" type="slidenum">
              <a:rPr lang="en-US" smtClean="0"/>
              <a:pPr>
                <a:defRPr/>
              </a:pPr>
              <a:t>8</a:t>
            </a:fld>
            <a:endParaRPr lang="en-US"/>
          </a:p>
        </p:txBody>
      </p:sp>
      <p:pic>
        <p:nvPicPr>
          <p:cNvPr id="7170" name="Picture 2"/>
          <p:cNvPicPr>
            <a:picLocks noChangeAspect="1" noChangeArrowheads="1"/>
          </p:cNvPicPr>
          <p:nvPr/>
        </p:nvPicPr>
        <p:blipFill>
          <a:blip r:embed="rId2" cstate="print"/>
          <a:srcRect/>
          <a:stretch>
            <a:fillRect/>
          </a:stretch>
        </p:blipFill>
        <p:spPr bwMode="auto">
          <a:xfrm>
            <a:off x="457200" y="1066800"/>
            <a:ext cx="7682984" cy="53340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02/09/2012</a:t>
            </a:r>
            <a:endParaRPr lang="en-US" dirty="0"/>
          </a:p>
        </p:txBody>
      </p:sp>
    </p:spTree>
    <p:extLst>
      <p:ext uri="{BB962C8B-B14F-4D97-AF65-F5344CB8AC3E}">
        <p14:creationId xmlns:p14="http://schemas.microsoft.com/office/powerpoint/2010/main" val="1056631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8"/>
          <p:cNvSpPr>
            <a:spLocks noChangeArrowheads="1"/>
          </p:cNvSpPr>
          <p:nvPr/>
        </p:nvSpPr>
        <p:spPr bwMode="auto">
          <a:xfrm>
            <a:off x="85725" y="6110870"/>
            <a:ext cx="5724525" cy="261937"/>
          </a:xfrm>
          <a:prstGeom prst="rect">
            <a:avLst/>
          </a:prstGeom>
          <a:noFill/>
          <a:ln w="9525">
            <a:noFill/>
            <a:miter lim="800000"/>
            <a:headEnd/>
            <a:tailEnd/>
          </a:ln>
        </p:spPr>
        <p:txBody>
          <a:bodyPr wrap="none">
            <a:spAutoFit/>
          </a:bodyPr>
          <a:lstStyle/>
          <a:p>
            <a:pPr>
              <a:spcBef>
                <a:spcPct val="20000"/>
              </a:spcBef>
            </a:pPr>
            <a:r>
              <a:rPr lang="en-US" sz="1100" b="1" dirty="0">
                <a:solidFill>
                  <a:srgbClr val="004C84"/>
                </a:solidFill>
                <a:latin typeface="Myriad Pro" charset="0"/>
              </a:rPr>
              <a:t>Jens Lassen </a:t>
            </a:r>
            <a:r>
              <a:rPr lang="en-US" sz="1100" b="1" dirty="0">
                <a:solidFill>
                  <a:srgbClr val="A7A295"/>
                </a:solidFill>
                <a:latin typeface="Myriad Pro" charset="0"/>
              </a:rPr>
              <a:t>|</a:t>
            </a:r>
            <a:r>
              <a:rPr lang="en-US" sz="1100" b="1" dirty="0">
                <a:solidFill>
                  <a:srgbClr val="695C4C"/>
                </a:solidFill>
                <a:latin typeface="Myriad Pro" charset="0"/>
              </a:rPr>
              <a:t> </a:t>
            </a:r>
            <a:r>
              <a:rPr lang="en-US" sz="1100" b="1" dirty="0">
                <a:solidFill>
                  <a:srgbClr val="004C84"/>
                </a:solidFill>
                <a:latin typeface="Myriad Pro" charset="0"/>
              </a:rPr>
              <a:t>TRIUMF Resonant Ionization Laser Ion Source                                		</a:t>
            </a:r>
          </a:p>
        </p:txBody>
      </p:sp>
      <p:pic>
        <p:nvPicPr>
          <p:cNvPr id="15364" name="Picture 1" descr="TRILIS_PSE_10a_2011j.png"/>
          <p:cNvPicPr>
            <a:picLocks noChangeAspect="1"/>
          </p:cNvPicPr>
          <p:nvPr/>
        </p:nvPicPr>
        <p:blipFill>
          <a:blip r:embed="rId3" cstate="print"/>
          <a:srcRect/>
          <a:stretch>
            <a:fillRect/>
          </a:stretch>
        </p:blipFill>
        <p:spPr bwMode="auto">
          <a:xfrm>
            <a:off x="457199" y="1681397"/>
            <a:ext cx="7819054" cy="4597766"/>
          </a:xfrm>
          <a:prstGeom prst="rect">
            <a:avLst/>
          </a:prstGeom>
          <a:noFill/>
          <a:ln w="9525">
            <a:noFill/>
            <a:miter lim="800000"/>
            <a:headEnd/>
            <a:tailEnd/>
          </a:ln>
        </p:spPr>
      </p:pic>
      <p:sp>
        <p:nvSpPr>
          <p:cNvPr id="6" name="Rectangle 5"/>
          <p:cNvSpPr/>
          <p:nvPr/>
        </p:nvSpPr>
        <p:spPr>
          <a:xfrm>
            <a:off x="457200" y="1120924"/>
            <a:ext cx="5901612" cy="646331"/>
          </a:xfrm>
          <a:prstGeom prst="rect">
            <a:avLst/>
          </a:prstGeom>
          <a:solidFill>
            <a:schemeClr val="bg2"/>
          </a:solidFill>
          <a:scene3d>
            <a:camera prst="orthographicFront"/>
            <a:lightRig rig="threePt" dir="t"/>
          </a:scene3d>
          <a:sp3d>
            <a:bevelT/>
          </a:sp3d>
        </p:spPr>
        <p:txBody>
          <a:bodyPr wrap="square">
            <a:spAutoFit/>
          </a:bodyPr>
          <a:lstStyle/>
          <a:p>
            <a:r>
              <a:rPr lang="en-US" sz="1800" b="1" dirty="0" smtClean="0">
                <a:solidFill>
                  <a:srgbClr val="C00000"/>
                </a:solidFill>
                <a:latin typeface="Myriad Pro" charset="0"/>
              </a:rPr>
              <a:t>2011 T RILIS RIB</a:t>
            </a:r>
            <a:r>
              <a:rPr lang="en-US" altLang="en-US" sz="1800" b="1" dirty="0" smtClean="0">
                <a:solidFill>
                  <a:srgbClr val="C00000"/>
                </a:solidFill>
                <a:latin typeface="Myriad Pro" charset="0"/>
              </a:rPr>
              <a:t>’</a:t>
            </a:r>
            <a:r>
              <a:rPr lang="en-US" sz="1800" b="1" dirty="0" smtClean="0">
                <a:solidFill>
                  <a:srgbClr val="C00000"/>
                </a:solidFill>
                <a:latin typeface="Myriad Pro" charset="0"/>
              </a:rPr>
              <a:t>s:  Be, Ca, Mg, Al, In, </a:t>
            </a:r>
            <a:r>
              <a:rPr lang="en-US" sz="1800" b="1" dirty="0" err="1" smtClean="0">
                <a:solidFill>
                  <a:srgbClr val="C00000"/>
                </a:solidFill>
                <a:latin typeface="Myriad Pro" charset="0"/>
              </a:rPr>
              <a:t>Ge</a:t>
            </a:r>
            <a:r>
              <a:rPr lang="en-US" sz="1800" b="1" dirty="0" smtClean="0">
                <a:solidFill>
                  <a:srgbClr val="C00000"/>
                </a:solidFill>
                <a:latin typeface="Myriad Pro" charset="0"/>
              </a:rPr>
              <a:t>, Ac, </a:t>
            </a:r>
            <a:r>
              <a:rPr lang="en-US" sz="1800" b="1" dirty="0" err="1" smtClean="0">
                <a:solidFill>
                  <a:srgbClr val="C00000"/>
                </a:solidFill>
                <a:latin typeface="Myriad Pro" charset="0"/>
              </a:rPr>
              <a:t>Tc</a:t>
            </a:r>
            <a:r>
              <a:rPr lang="en-US" sz="1800" b="1" dirty="0" smtClean="0">
                <a:solidFill>
                  <a:srgbClr val="C00000"/>
                </a:solidFill>
                <a:latin typeface="Myriad Pro" charset="0"/>
              </a:rPr>
              <a:t>, At</a:t>
            </a:r>
          </a:p>
          <a:p>
            <a:r>
              <a:rPr lang="en-US" sz="1800" b="1" dirty="0" smtClean="0">
                <a:solidFill>
                  <a:srgbClr val="C00000"/>
                </a:solidFill>
                <a:latin typeface="Myriad Pro" charset="0"/>
              </a:rPr>
              <a:t>2011 off-line developments: Sc, Y, </a:t>
            </a:r>
            <a:r>
              <a:rPr lang="en-US" sz="1800" b="1" dirty="0" err="1" smtClean="0">
                <a:solidFill>
                  <a:srgbClr val="C00000"/>
                </a:solidFill>
                <a:latin typeface="Myriad Pro" charset="0"/>
              </a:rPr>
              <a:t>Sb</a:t>
            </a:r>
            <a:endParaRPr lang="en-US" sz="1800" b="1" dirty="0">
              <a:solidFill>
                <a:srgbClr val="C00000"/>
              </a:solidFill>
              <a:latin typeface="Myriad Pro" charset="0"/>
            </a:endParaRPr>
          </a:p>
        </p:txBody>
      </p:sp>
      <p:sp>
        <p:nvSpPr>
          <p:cNvPr id="2" name="Title 1"/>
          <p:cNvSpPr>
            <a:spLocks noGrp="1"/>
          </p:cNvSpPr>
          <p:nvPr>
            <p:ph type="title"/>
          </p:nvPr>
        </p:nvSpPr>
        <p:spPr/>
        <p:txBody>
          <a:bodyPr/>
          <a:lstStyle/>
          <a:p>
            <a:r>
              <a:rPr lang="en-US" dirty="0">
                <a:solidFill>
                  <a:srgbClr val="FFFFFF"/>
                </a:solidFill>
                <a:latin typeface="Chalkboard Bold" charset="0"/>
              </a:rPr>
              <a:t> TRILIS RIB Development</a:t>
            </a:r>
            <a:endParaRPr lang="en-CA" dirty="0"/>
          </a:p>
        </p:txBody>
      </p:sp>
      <p:sp>
        <p:nvSpPr>
          <p:cNvPr id="8" name="Footer Placeholder 7"/>
          <p:cNvSpPr>
            <a:spLocks noGrp="1"/>
          </p:cNvSpPr>
          <p:nvPr>
            <p:ph type="ftr" sz="quarter" idx="11"/>
          </p:nvPr>
        </p:nvSpPr>
        <p:spPr/>
        <p:txBody>
          <a:bodyPr/>
          <a:lstStyle/>
          <a:p>
            <a:pPr>
              <a:defRPr/>
            </a:pPr>
            <a:r>
              <a:rPr lang="en-CA" smtClean="0"/>
              <a:t>TRIUMF  Nuclear Astrophysics  -  Bad Honnef 2012</a:t>
            </a:r>
            <a:endParaRPr lang="en-US"/>
          </a:p>
        </p:txBody>
      </p:sp>
      <p:sp>
        <p:nvSpPr>
          <p:cNvPr id="7" name="Slide Number Placeholder 6"/>
          <p:cNvSpPr>
            <a:spLocks noGrp="1"/>
          </p:cNvSpPr>
          <p:nvPr>
            <p:ph type="sldNum" sz="quarter" idx="12"/>
          </p:nvPr>
        </p:nvSpPr>
        <p:spPr/>
        <p:txBody>
          <a:bodyPr/>
          <a:lstStyle/>
          <a:p>
            <a:pPr>
              <a:defRPr/>
            </a:pPr>
            <a:fld id="{BCAD9AE1-87DB-4491-8F63-2AB4E7F85BDF}" type="slidenum">
              <a:rPr lang="en-US" smtClean="0"/>
              <a:pPr>
                <a:defRPr/>
              </a:pPr>
              <a:t>9</a:t>
            </a:fld>
            <a:endParaRPr lang="en-US"/>
          </a:p>
        </p:txBody>
      </p:sp>
      <p:sp>
        <p:nvSpPr>
          <p:cNvPr id="3" name="Date Placeholder 2"/>
          <p:cNvSpPr>
            <a:spLocks noGrp="1"/>
          </p:cNvSpPr>
          <p:nvPr>
            <p:ph type="dt" sz="half" idx="10"/>
          </p:nvPr>
        </p:nvSpPr>
        <p:spPr/>
        <p:txBody>
          <a:bodyPr/>
          <a:lstStyle/>
          <a:p>
            <a:pPr>
              <a:defRPr/>
            </a:pPr>
            <a:r>
              <a:rPr lang="en-US" smtClean="0"/>
              <a:t>02/09/2012</a:t>
            </a:r>
            <a:endParaRPr lang="en-US" dirty="0"/>
          </a:p>
        </p:txBody>
      </p:sp>
    </p:spTree>
    <p:extLst>
      <p:ext uri="{BB962C8B-B14F-4D97-AF65-F5344CB8AC3E}">
        <p14:creationId xmlns:p14="http://schemas.microsoft.com/office/powerpoint/2010/main" val="200519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5.3|43.1"/>
</p:tagLst>
</file>

<file path=ppt/tags/tag2.xml><?xml version="1.0" encoding="utf-8"?>
<p:tagLst xmlns:a="http://schemas.openxmlformats.org/drawingml/2006/main" xmlns:r="http://schemas.openxmlformats.org/officeDocument/2006/relationships" xmlns:p="http://schemas.openxmlformats.org/presentationml/2006/main">
  <p:tag name="TIMING" val="|7.8|8.3|32.|45.2|0.9|0.8"/>
</p:tagLst>
</file>

<file path=ppt/theme/theme1.xml><?xml version="1.0" encoding="utf-8"?>
<a:theme xmlns:a="http://schemas.openxmlformats.org/drawingml/2006/main" name="TRIUMF_presentation">
  <a:themeElements>
    <a:clrScheme name="TRIUMF">
      <a:dk1>
        <a:srgbClr val="000000"/>
      </a:dk1>
      <a:lt1>
        <a:sysClr val="window" lastClr="FFFFFF"/>
      </a:lt1>
      <a:dk2>
        <a:srgbClr val="6E615D"/>
      </a:dk2>
      <a:lt2>
        <a:srgbClr val="EAE6E3"/>
      </a:lt2>
      <a:accent1>
        <a:srgbClr val="005BA8"/>
      </a:accent1>
      <a:accent2>
        <a:srgbClr val="A02A17"/>
      </a:accent2>
      <a:accent3>
        <a:srgbClr val="689550"/>
      </a:accent3>
      <a:accent4>
        <a:srgbClr val="F47B29"/>
      </a:accent4>
      <a:accent5>
        <a:srgbClr val="6E615D"/>
      </a:accent5>
      <a:accent6>
        <a:srgbClr val="AFA9A6"/>
      </a:accent6>
      <a:hlink>
        <a:srgbClr val="0000FF"/>
      </a:hlink>
      <a:folHlink>
        <a:srgbClr val="AFA9A6"/>
      </a:folHlink>
    </a:clrScheme>
    <a:fontScheme name="TRIUMF Preferred">
      <a:majorFont>
        <a:latin typeface="Myriad Pro"/>
        <a:ea typeface=""/>
        <a:cs typeface=""/>
        <a:font script="Grek" typeface="Arial"/>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aramond"/>
        <a:ea typeface=""/>
        <a:cs typeface=""/>
        <a:font script="Grek" typeface="Times New Roman"/>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RIUMF_PPT_07-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RIUMF_PPT_07-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RIUMF_PPT_07-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RIUMF_PPT_07-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RIUMF_PPT_07-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RIUMF_PPT_07-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RIUMF_PPT_07-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RIUMF_PPT_07-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RIUMF_PPT_07-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RIUMF_PPT_07-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RIUMF_PPT_07-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RIUMF_PPT_07-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TRIUMF_presentation</Template>
  <TotalTime>33764</TotalTime>
  <Words>3476</Words>
  <Application>Microsoft Office PowerPoint</Application>
  <PresentationFormat>On-screen Show (4:3)</PresentationFormat>
  <Paragraphs>681</Paragraphs>
  <Slides>53</Slides>
  <Notes>16</Notes>
  <HiddenSlides>7</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TRIUMF_presentation</vt:lpstr>
      <vt:lpstr>Equation</vt:lpstr>
      <vt:lpstr>PowerPoint Presentation</vt:lpstr>
      <vt:lpstr>   TRIUMF: A National Science Laboratory</vt:lpstr>
      <vt:lpstr>TRIUMF’s 500 MeV cyclotron</vt:lpstr>
      <vt:lpstr>Nucleosynthesis processes</vt:lpstr>
      <vt:lpstr> ISAC rare isotope facility </vt:lpstr>
      <vt:lpstr>ISAC Production Target</vt:lpstr>
      <vt:lpstr>Target Module</vt:lpstr>
      <vt:lpstr>2011 TRILIS in East and West </vt:lpstr>
      <vt:lpstr> TRILIS RIB Development</vt:lpstr>
      <vt:lpstr>ISAC experimental areas</vt:lpstr>
      <vt:lpstr>ISAC experimental areas</vt:lpstr>
      <vt:lpstr>ISAC experimental areas</vt:lpstr>
      <vt:lpstr>ISAC – Facility for Nuclear Astrophysics</vt:lpstr>
      <vt:lpstr>Explosive H and He burning</vt:lpstr>
      <vt:lpstr>Explosive H &amp; He burning</vt:lpstr>
      <vt:lpstr>Radiative capture in inverse kinematics</vt:lpstr>
      <vt:lpstr>Detector of Recoils And Gammas Of Nuclear reactions DRAGON</vt:lpstr>
      <vt:lpstr>Textbook example:  21Na(p,g)22Mg</vt:lpstr>
      <vt:lpstr>23Mg(p,g)24Al direct measurement at DRAGON</vt:lpstr>
      <vt:lpstr>TUDA - The TRIUMF UK Detector Array</vt:lpstr>
      <vt:lpstr>18F(p,a)15O direct measurement at TUDA</vt:lpstr>
      <vt:lpstr>Novae observables: 18F(p,g)19Ne reaction</vt:lpstr>
      <vt:lpstr>Direct measurement of 22Na(p,g)23Mg</vt:lpstr>
      <vt:lpstr>stellar burning</vt:lpstr>
      <vt:lpstr>3He(a,g)7Be with DRAGON</vt:lpstr>
      <vt:lpstr>Ab initio reactions calculations</vt:lpstr>
      <vt:lpstr>Doppler-shift Lifetime (DSL) station</vt:lpstr>
      <vt:lpstr>p-process</vt:lpstr>
      <vt:lpstr>Capture reactions for p-nuclei</vt:lpstr>
      <vt:lpstr>s-process</vt:lpstr>
      <vt:lpstr>NEURAL: a detector for neutron-induced astrophysical reactions </vt:lpstr>
      <vt:lpstr>r-process</vt:lpstr>
      <vt:lpstr>Shell structure and the r-process</vt:lpstr>
      <vt:lpstr>TACTIC – An Active Target TPC</vt:lpstr>
      <vt:lpstr>What information needs to be measured?</vt:lpstr>
      <vt:lpstr>PowerPoint Presentation</vt:lpstr>
      <vt:lpstr>132Sn(d,p)133Sn measurement at ORNL</vt:lpstr>
      <vt:lpstr>Relevance of odd-N nuclei</vt:lpstr>
      <vt:lpstr>Decay and in-beam spectroscopy at ISAC</vt:lpstr>
      <vt:lpstr>Towards the r-process path: 10 mA 500MeV protons on 16 mg/cm2 UCx</vt:lpstr>
      <vt:lpstr>Advanced Rare Isotope Laboratory</vt:lpstr>
      <vt:lpstr>Advanced Rare Isotope Laboratory</vt:lpstr>
      <vt:lpstr>ARIEL construction and development</vt:lpstr>
      <vt:lpstr>ARIEL science reach</vt:lpstr>
      <vt:lpstr>Summary and Outlook</vt:lpstr>
      <vt:lpstr>PowerPoint Presentation</vt:lpstr>
      <vt:lpstr>Canadian Nuclear Astrophysics Institute</vt:lpstr>
      <vt:lpstr>Indirect methods</vt:lpstr>
      <vt:lpstr>PowerPoint Presentation</vt:lpstr>
      <vt:lpstr>14N(p,g)15O</vt:lpstr>
      <vt:lpstr>14N(p,g)15O</vt:lpstr>
      <vt:lpstr>18F(p,g)19Ne direct measurement at DRAGON</vt:lpstr>
      <vt:lpstr>18F(p,g)19Ne direct measurement at DRAGON</vt:lpstr>
    </vt:vector>
  </TitlesOfParts>
  <Company>TRIUMF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Remy Dawson</dc:creator>
  <cp:lastModifiedBy>Reiner Kruecken</cp:lastModifiedBy>
  <cp:revision>1311</cp:revision>
  <cp:lastPrinted>2011-11-16T02:42:02Z</cp:lastPrinted>
  <dcterms:created xsi:type="dcterms:W3CDTF">2010-09-16T21:06:07Z</dcterms:created>
  <dcterms:modified xsi:type="dcterms:W3CDTF">2012-02-09T07:20:49Z</dcterms:modified>
</cp:coreProperties>
</file>