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5"/>
  </p:notesMasterIdLst>
  <p:handoutMasterIdLst>
    <p:handoutMasterId r:id="rId36"/>
  </p:handoutMasterIdLst>
  <p:sldIdLst>
    <p:sldId id="256" r:id="rId3"/>
    <p:sldId id="260" r:id="rId4"/>
    <p:sldId id="290" r:id="rId5"/>
    <p:sldId id="262" r:id="rId6"/>
    <p:sldId id="261" r:id="rId7"/>
    <p:sldId id="273" r:id="rId8"/>
    <p:sldId id="271" r:id="rId9"/>
    <p:sldId id="275" r:id="rId10"/>
    <p:sldId id="288" r:id="rId11"/>
    <p:sldId id="266" r:id="rId12"/>
    <p:sldId id="287" r:id="rId13"/>
    <p:sldId id="285" r:id="rId14"/>
    <p:sldId id="291" r:id="rId15"/>
    <p:sldId id="307" r:id="rId16"/>
    <p:sldId id="306" r:id="rId17"/>
    <p:sldId id="294" r:id="rId18"/>
    <p:sldId id="295" r:id="rId19"/>
    <p:sldId id="296" r:id="rId20"/>
    <p:sldId id="297" r:id="rId21"/>
    <p:sldId id="300" r:id="rId22"/>
    <p:sldId id="301" r:id="rId23"/>
    <p:sldId id="303" r:id="rId24"/>
    <p:sldId id="298" r:id="rId25"/>
    <p:sldId id="286" r:id="rId26"/>
    <p:sldId id="292" r:id="rId27"/>
    <p:sldId id="309" r:id="rId28"/>
    <p:sldId id="308" r:id="rId29"/>
    <p:sldId id="310" r:id="rId30"/>
    <p:sldId id="258" r:id="rId31"/>
    <p:sldId id="272" r:id="rId32"/>
    <p:sldId id="281" r:id="rId33"/>
    <p:sldId id="274" r:id="rId34"/>
  </p:sldIdLst>
  <p:sldSz cx="9144000" cy="6858000" type="screen4x3"/>
  <p:notesSz cx="7104063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68B86A"/>
    <a:srgbClr val="333399"/>
    <a:srgbClr val="66FF66"/>
    <a:srgbClr val="85B66A"/>
    <a:srgbClr val="5FC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402" y="-84"/>
      </p:cViewPr>
      <p:guideLst>
        <p:guide orient="horz" pos="2964"/>
        <p:guide pos="22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280 keV</c:v>
          </c:tx>
          <c:spPr>
            <a:ln w="28575">
              <a:noFill/>
            </a:ln>
          </c:spPr>
          <c:marker>
            <c:symbol val="diamond"/>
            <c:size val="9"/>
          </c:marker>
          <c:xVal>
            <c:numRef>
              <c:f>Tabelle1!$B$31:$T$31</c:f>
              <c:numCache>
                <c:formatCode>General</c:formatCode>
                <c:ptCount val="19"/>
                <c:pt idx="0">
                  <c:v>9.5301805759999993</c:v>
                </c:pt>
                <c:pt idx="1">
                  <c:v>49.837481151999995</c:v>
                </c:pt>
                <c:pt idx="6">
                  <c:v>301.61270595200006</c:v>
                </c:pt>
                <c:pt idx="7">
                  <c:v>400.31364751500007</c:v>
                </c:pt>
                <c:pt idx="12">
                  <c:v>704.26529101649999</c:v>
                </c:pt>
                <c:pt idx="13">
                  <c:v>790.77829487899999</c:v>
                </c:pt>
                <c:pt idx="14">
                  <c:v>884.61999718899995</c:v>
                </c:pt>
                <c:pt idx="15">
                  <c:v>928.56369983499985</c:v>
                </c:pt>
              </c:numCache>
            </c:numRef>
          </c:xVal>
          <c:yVal>
            <c:numRef>
              <c:f>Tabelle1!$B$32:$T$32</c:f>
              <c:numCache>
                <c:formatCode>General</c:formatCode>
                <c:ptCount val="19"/>
                <c:pt idx="0">
                  <c:v>0.89325652668514555</c:v>
                </c:pt>
                <c:pt idx="1">
                  <c:v>1.2395436610053183</c:v>
                </c:pt>
                <c:pt idx="6">
                  <c:v>1.3759200187780476</c:v>
                </c:pt>
                <c:pt idx="7">
                  <c:v>1.7840298255988898</c:v>
                </c:pt>
                <c:pt idx="12">
                  <c:v>1.9252964362978471</c:v>
                </c:pt>
                <c:pt idx="13">
                  <c:v>2.3289517641889468</c:v>
                </c:pt>
                <c:pt idx="14">
                  <c:v>2.4866455574010504</c:v>
                </c:pt>
                <c:pt idx="15">
                  <c:v>2.3500105887875788</c:v>
                </c:pt>
              </c:numCache>
            </c:numRef>
          </c:yVal>
          <c:smooth val="0"/>
        </c:ser>
        <c:ser>
          <c:idx val="1"/>
          <c:order val="1"/>
          <c:tx>
            <c:v>400 keV</c:v>
          </c:tx>
          <c:spPr>
            <a:ln w="28575">
              <a:noFill/>
            </a:ln>
          </c:spPr>
          <c:xVal>
            <c:numRef>
              <c:f>Tabelle1!$B$33:$T$33</c:f>
              <c:numCache>
                <c:formatCode>General</c:formatCode>
                <c:ptCount val="19"/>
                <c:pt idx="2">
                  <c:v>103.049484118</c:v>
                </c:pt>
                <c:pt idx="3">
                  <c:v>143.66387658400001</c:v>
                </c:pt>
                <c:pt idx="4">
                  <c:v>164.059546084</c:v>
                </c:pt>
                <c:pt idx="5">
                  <c:v>217.22624208400001</c:v>
                </c:pt>
                <c:pt idx="8">
                  <c:v>485.21656482000009</c:v>
                </c:pt>
                <c:pt idx="9">
                  <c:v>515.2058109300001</c:v>
                </c:pt>
                <c:pt idx="10">
                  <c:v>533.57075343000008</c:v>
                </c:pt>
                <c:pt idx="11">
                  <c:v>618.80361654900003</c:v>
                </c:pt>
                <c:pt idx="16">
                  <c:v>978.46740018499975</c:v>
                </c:pt>
                <c:pt idx="17">
                  <c:v>1007.6765051849997</c:v>
                </c:pt>
                <c:pt idx="18">
                  <c:v>1033.3073509529995</c:v>
                </c:pt>
              </c:numCache>
            </c:numRef>
          </c:xVal>
          <c:yVal>
            <c:numRef>
              <c:f>Tabelle1!$B$34:$T$34</c:f>
              <c:numCache>
                <c:formatCode>General</c:formatCode>
                <c:ptCount val="19"/>
                <c:pt idx="2" formatCode="0.00">
                  <c:v>1.3956330883228374</c:v>
                </c:pt>
                <c:pt idx="3" formatCode="0.00">
                  <c:v>1.5747268923839777</c:v>
                </c:pt>
                <c:pt idx="4" formatCode="0.00">
                  <c:v>1.788888888888889</c:v>
                </c:pt>
                <c:pt idx="5" formatCode="0.00">
                  <c:v>1.8315071700128924</c:v>
                </c:pt>
                <c:pt idx="8" formatCode="0.00">
                  <c:v>1.8884426635598504</c:v>
                </c:pt>
                <c:pt idx="9" formatCode="0.00">
                  <c:v>2.1123332553241281</c:v>
                </c:pt>
                <c:pt idx="10" formatCode="0.00">
                  <c:v>2.4054166666666665</c:v>
                </c:pt>
                <c:pt idx="11">
                  <c:v>2.1219333045926856</c:v>
                </c:pt>
                <c:pt idx="16">
                  <c:v>2.4207898579110432</c:v>
                </c:pt>
                <c:pt idx="17">
                  <c:v>2.3706957813812264</c:v>
                </c:pt>
                <c:pt idx="18">
                  <c:v>2.488430651296254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311552"/>
        <c:axId val="114313088"/>
      </c:scatterChart>
      <c:valAx>
        <c:axId val="11431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114313088"/>
        <c:crosses val="autoZero"/>
        <c:crossBetween val="midCat"/>
      </c:valAx>
      <c:valAx>
        <c:axId val="11431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114311552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de-DE"/>
          </a:p>
        </c:txPr>
      </c:legendEntry>
      <c:layout>
        <c:manualLayout>
          <c:xMode val="edge"/>
          <c:yMode val="edge"/>
          <c:x val="0.58905351935637562"/>
          <c:y val="0.40425739680024947"/>
          <c:w val="0.13333594639616961"/>
          <c:h val="0.1735492456041364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09" cy="511487"/>
          </a:xfrm>
          <a:prstGeom prst="rect">
            <a:avLst/>
          </a:prstGeom>
        </p:spPr>
        <p:txBody>
          <a:bodyPr vert="horz" lIns="94185" tIns="47092" rIns="94185" bIns="4709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4701" y="0"/>
            <a:ext cx="3077708" cy="511487"/>
          </a:xfrm>
          <a:prstGeom prst="rect">
            <a:avLst/>
          </a:prstGeom>
        </p:spPr>
        <p:txBody>
          <a:bodyPr vert="horz" lIns="94185" tIns="47092" rIns="94185" bIns="47092" rtlCol="0"/>
          <a:lstStyle>
            <a:lvl1pPr algn="r">
              <a:defRPr sz="1200"/>
            </a:lvl1pPr>
          </a:lstStyle>
          <a:p>
            <a:fld id="{A5CC0F62-8116-434F-BFD6-705ACA07E508}" type="datetimeFigureOut">
              <a:rPr lang="de-DE" smtClean="0"/>
              <a:t>08.02.2012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494"/>
            <a:ext cx="3077709" cy="511486"/>
          </a:xfrm>
          <a:prstGeom prst="rect">
            <a:avLst/>
          </a:prstGeom>
        </p:spPr>
        <p:txBody>
          <a:bodyPr vert="horz" lIns="94185" tIns="47092" rIns="94185" bIns="4709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4701" y="9721494"/>
            <a:ext cx="3077708" cy="511486"/>
          </a:xfrm>
          <a:prstGeom prst="rect">
            <a:avLst/>
          </a:prstGeom>
        </p:spPr>
        <p:txBody>
          <a:bodyPr vert="horz" lIns="94185" tIns="47092" rIns="94185" bIns="47092" rtlCol="0" anchor="b"/>
          <a:lstStyle>
            <a:lvl1pPr algn="r">
              <a:defRPr sz="1200"/>
            </a:lvl1pPr>
          </a:lstStyle>
          <a:p>
            <a:fld id="{6B2A470B-C425-4CA9-A19E-F4DBFE212D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1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1" y="1"/>
            <a:ext cx="7104063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185" tIns="47092" rIns="94185" bIns="47092" anchor="ctr"/>
          <a:lstStyle/>
          <a:p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3076054" cy="50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1" tIns="48205" rIns="92701" bIns="48205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45628" algn="l"/>
                <a:tab pos="1491255" algn="l"/>
                <a:tab pos="2236883" algn="l"/>
                <a:tab pos="298251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4698" y="1"/>
            <a:ext cx="3076054" cy="50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1" tIns="48205" rIns="92701" bIns="48205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45628" algn="l"/>
                <a:tab pos="1491255" algn="l"/>
                <a:tab pos="2236883" algn="l"/>
                <a:tab pos="298251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6763"/>
            <a:ext cx="5114925" cy="38369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10242" y="4861566"/>
            <a:ext cx="5681926" cy="460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1" tIns="48205" rIns="92701" bIns="4820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9719860"/>
            <a:ext cx="3076054" cy="50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1" tIns="48205" rIns="92701" bIns="48205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45628" algn="l"/>
                <a:tab pos="1491255" algn="l"/>
                <a:tab pos="2236883" algn="l"/>
                <a:tab pos="298251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4698" y="9719860"/>
            <a:ext cx="3076054" cy="50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1" tIns="48205" rIns="92701" bIns="48205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45628" algn="l"/>
                <a:tab pos="1491255" algn="l"/>
                <a:tab pos="2236883" algn="l"/>
                <a:tab pos="298251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360D1C13-E77F-41D1-A4FF-4C4659563D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940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90076" indent="-235462" defTabSz="4627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3060998" indent="-235462" defTabSz="4627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531921" indent="-235462" defTabSz="4627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4002843" indent="-235462" defTabSz="4627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E7D9C986-F3AB-4A47-9B32-FA89C1BF8E45}" type="slidenum">
              <a:rPr lang="de-DE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</a:t>
            </a:fld>
            <a:endParaRPr lang="de-D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385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242" y="4861566"/>
            <a:ext cx="5683581" cy="4606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90076" indent="-235462" defTabSz="4627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3060998" indent="-235462" defTabSz="4627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531921" indent="-235462" defTabSz="4627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4002843" indent="-235462" defTabSz="4627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5628" algn="l"/>
                <a:tab pos="1491255" algn="l"/>
                <a:tab pos="2236883" algn="l"/>
                <a:tab pos="298251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9E0E62CC-D47E-4CA8-A71C-7C5F4FE9F6DB}" type="slidenum">
              <a:rPr lang="de-DE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29</a:t>
            </a:fld>
            <a:endParaRPr lang="de-D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385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242" y="4861565"/>
            <a:ext cx="5683581" cy="451349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50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8228013" cy="452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50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97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41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85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6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5956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72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779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828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09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464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4818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1001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28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16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90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98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20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507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662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870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0697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0" y="6584950"/>
            <a:ext cx="91503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563"/>
              </a:spcBef>
              <a:buClrTx/>
              <a:buFontTx/>
              <a:buNone/>
              <a:defRPr/>
            </a:pPr>
            <a:r>
              <a:rPr lang="en-US" sz="900" smtClean="0">
                <a:solidFill>
                  <a:srgbClr val="FFFFFF"/>
                </a:solidFill>
              </a:rPr>
              <a:t>Text optional: Institutsname</a:t>
            </a:r>
            <a:r>
              <a:rPr lang="en-US" sz="90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900" smtClean="0">
                <a:solidFill>
                  <a:srgbClr val="FFFFFF"/>
                </a:solidFill>
                <a:latin typeface="Wingdings 2" charset="2"/>
              </a:rPr>
              <a:t></a:t>
            </a:r>
            <a:r>
              <a:rPr lang="en-US" sz="900" smtClean="0">
                <a:solidFill>
                  <a:srgbClr val="FFFFFF"/>
                </a:solidFill>
              </a:rPr>
              <a:t> Prof. Dr. Hans Mustermann </a:t>
            </a:r>
            <a:r>
              <a:rPr lang="en-US" sz="900" smtClean="0">
                <a:solidFill>
                  <a:srgbClr val="FFFFFF"/>
                </a:solidFill>
                <a:latin typeface="Wingdings 2" charset="2"/>
              </a:rPr>
              <a:t></a:t>
            </a:r>
            <a:r>
              <a:rPr lang="en-US" sz="900" smtClean="0"/>
              <a:t> </a:t>
            </a:r>
            <a:r>
              <a:rPr lang="en-US" sz="900" smtClean="0">
                <a:solidFill>
                  <a:srgbClr val="FFFFFF"/>
                </a:solidFill>
                <a:cs typeface="Arial" charset="0"/>
              </a:rPr>
              <a:t>www.fzd.de </a:t>
            </a:r>
            <a:r>
              <a:rPr lang="en-US" sz="900" smtClean="0">
                <a:solidFill>
                  <a:srgbClr val="FFFFFF"/>
                </a:solidFill>
                <a:latin typeface="Wingdings 2" charset="2"/>
              </a:rPr>
              <a:t></a:t>
            </a:r>
            <a:r>
              <a:rPr lang="en-US" sz="900" smtClean="0"/>
              <a:t>  </a:t>
            </a:r>
            <a:r>
              <a:rPr lang="de-DE" sz="900" smtClean="0">
                <a:solidFill>
                  <a:srgbClr val="FFFFFF"/>
                </a:solidFill>
              </a:rPr>
              <a:t>Mitglied der Leibniz-Gemeinschaft</a:t>
            </a:r>
            <a:r>
              <a:rPr lang="de-DE" sz="900" smtClean="0"/>
              <a:t> 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7938" y="5667375"/>
            <a:ext cx="9142412" cy="1588"/>
          </a:xfrm>
          <a:prstGeom prst="line">
            <a:avLst/>
          </a:prstGeom>
          <a:noFill/>
          <a:ln w="19080" cap="rnd">
            <a:solidFill>
              <a:srgbClr val="FFFF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0" y="790575"/>
            <a:ext cx="9142413" cy="1588"/>
          </a:xfrm>
          <a:prstGeom prst="line">
            <a:avLst/>
          </a:prstGeom>
          <a:noFill/>
          <a:ln w="19080" cap="rnd">
            <a:solidFill>
              <a:srgbClr val="FFFF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6472238"/>
            <a:ext cx="3048000" cy="125412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358775" y="990600"/>
            <a:ext cx="83820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Direct measurement of the d(</a:t>
            </a:r>
            <a:r>
              <a:rPr lang="el-GR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lang="de-DE" sz="2800" dirty="0" smtClean="0">
                <a:solidFill>
                  <a:srgbClr val="FFFFFF"/>
                </a:solidFill>
                <a:latin typeface="+mn-lt"/>
                <a:cs typeface="Times New Roman"/>
              </a:rPr>
              <a:t>,</a:t>
            </a:r>
            <a:r>
              <a:rPr lang="el-GR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γ</a:t>
            </a: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)</a:t>
            </a:r>
            <a:r>
              <a:rPr lang="en-US" sz="2800" baseline="30000" dirty="0" smtClean="0">
                <a:solidFill>
                  <a:srgbClr val="FFFFFF"/>
                </a:solidFill>
                <a:latin typeface="+mj-lt"/>
              </a:rPr>
              <a:t>6</a:t>
            </a: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Li cross-section </a:t>
            </a:r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at astrophysical energies</a:t>
            </a:r>
            <a:endParaRPr lang="de-DE" sz="2200" dirty="0">
              <a:solidFill>
                <a:srgbClr val="FFFFFF"/>
              </a:solidFill>
              <a:latin typeface="+mj-lt"/>
            </a:endParaRPr>
          </a:p>
          <a:p>
            <a:pPr eaLnBrk="0" hangingPunct="0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200" dirty="0">
              <a:solidFill>
                <a:srgbClr val="FFFFFF"/>
              </a:solidFill>
            </a:endParaRPr>
          </a:p>
          <a:p>
            <a:pPr eaLnBrk="0" hangingPunct="0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200" dirty="0">
              <a:solidFill>
                <a:srgbClr val="FFFFFF"/>
              </a:solidFill>
            </a:endParaRPr>
          </a:p>
          <a:p>
            <a:pPr eaLnBrk="0" hangingPunct="0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200" dirty="0">
              <a:solidFill>
                <a:srgbClr val="FFFFFF"/>
              </a:solidFill>
            </a:endParaRPr>
          </a:p>
          <a:p>
            <a:pPr eaLnBrk="0" hangingPunct="0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200" dirty="0">
                <a:solidFill>
                  <a:srgbClr val="FFFFFF"/>
                </a:solidFill>
              </a:rPr>
              <a:t>Michael </a:t>
            </a:r>
            <a:r>
              <a:rPr lang="de-DE" sz="2200" dirty="0" smtClean="0">
                <a:solidFill>
                  <a:srgbClr val="FFFFFF"/>
                </a:solidFill>
              </a:rPr>
              <a:t>Anders </a:t>
            </a:r>
          </a:p>
          <a:p>
            <a:pPr eaLnBrk="0" hangingPunct="0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1200" dirty="0" smtClean="0">
              <a:solidFill>
                <a:srgbClr val="FFFFFF"/>
              </a:solidFill>
            </a:endParaRPr>
          </a:p>
          <a:p>
            <a:pPr eaLnBrk="0" hangingPunct="0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800" dirty="0" err="1" smtClean="0">
                <a:solidFill>
                  <a:srgbClr val="FFFFFF"/>
                </a:solidFill>
              </a:rPr>
              <a:t>for</a:t>
            </a:r>
            <a:r>
              <a:rPr lang="de-DE" sz="1800" dirty="0" smtClean="0">
                <a:solidFill>
                  <a:srgbClr val="FFFFFF"/>
                </a:solidFill>
              </a:rPr>
              <a:t> </a:t>
            </a:r>
            <a:r>
              <a:rPr lang="de-DE" sz="1800" dirty="0" err="1" smtClean="0">
                <a:solidFill>
                  <a:srgbClr val="FFFFFF"/>
                </a:solidFill>
              </a:rPr>
              <a:t>the</a:t>
            </a:r>
            <a:r>
              <a:rPr lang="de-DE" sz="1800" dirty="0" smtClean="0">
                <a:solidFill>
                  <a:srgbClr val="FFFFFF"/>
                </a:solidFill>
              </a:rPr>
              <a:t> LUNA </a:t>
            </a:r>
            <a:r>
              <a:rPr lang="de-DE" sz="1800" dirty="0" err="1" smtClean="0">
                <a:solidFill>
                  <a:srgbClr val="FFFFFF"/>
                </a:solidFill>
              </a:rPr>
              <a:t>collaboration</a:t>
            </a:r>
            <a:endParaRPr lang="de-DE" sz="2200" dirty="0">
              <a:solidFill>
                <a:srgbClr val="FFFFFF"/>
              </a:solidFill>
            </a:endParaRPr>
          </a:p>
          <a:p>
            <a:pPr eaLnBrk="0" hangingPunct="0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200" dirty="0" smtClean="0">
              <a:solidFill>
                <a:srgbClr val="FFFFFF"/>
              </a:solidFill>
            </a:endParaRPr>
          </a:p>
          <a:p>
            <a:pPr eaLnBrk="0" hangingPunct="0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200" dirty="0" smtClean="0">
              <a:solidFill>
                <a:srgbClr val="FFFFFF"/>
              </a:solidFill>
            </a:endParaRPr>
          </a:p>
          <a:p>
            <a:pPr eaLnBrk="0" hangingPunct="0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200" dirty="0" smtClean="0">
              <a:solidFill>
                <a:srgbClr val="FFFFFF"/>
              </a:solidFill>
            </a:endParaRPr>
          </a:p>
          <a:p>
            <a:pPr eaLnBrk="0" hangingPunct="0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 dirty="0" smtClean="0">
                <a:solidFill>
                  <a:srgbClr val="FFFFFF"/>
                </a:solidFill>
              </a:rPr>
              <a:t>496. Wilhelm und Else </a:t>
            </a:r>
            <a:r>
              <a:rPr lang="de-DE" sz="2000" dirty="0" err="1" smtClean="0">
                <a:solidFill>
                  <a:srgbClr val="FFFFFF"/>
                </a:solidFill>
              </a:rPr>
              <a:t>Heraeus</a:t>
            </a:r>
            <a:r>
              <a:rPr lang="de-DE" sz="2000" dirty="0" smtClean="0">
                <a:solidFill>
                  <a:srgbClr val="FFFFFF"/>
                </a:solidFill>
              </a:rPr>
              <a:t>-Seminar	</a:t>
            </a:r>
          </a:p>
          <a:p>
            <a:pPr eaLnBrk="0" hangingPunct="0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 dirty="0" smtClean="0">
                <a:solidFill>
                  <a:srgbClr val="FFFFFF"/>
                </a:solidFill>
              </a:rPr>
              <a:t>Bad Honnef</a:t>
            </a:r>
          </a:p>
          <a:p>
            <a:pPr eaLnBrk="0" hangingPunct="0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 dirty="0" err="1" smtClean="0">
                <a:solidFill>
                  <a:srgbClr val="FFFFFF"/>
                </a:solidFill>
              </a:rPr>
              <a:t>February</a:t>
            </a:r>
            <a:r>
              <a:rPr lang="de-DE" sz="2000" dirty="0" smtClean="0">
                <a:solidFill>
                  <a:srgbClr val="FFFFFF"/>
                </a:solidFill>
              </a:rPr>
              <a:t> 9, 2012</a:t>
            </a:r>
            <a:endParaRPr lang="de-DE" sz="2000" dirty="0">
              <a:solidFill>
                <a:srgbClr val="FFFFFF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3014663" y="6746875"/>
            <a:ext cx="57912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0" hangingPunct="0">
              <a:buClrTx/>
              <a:buFontTx/>
              <a:buNone/>
              <a:defRPr/>
            </a:pPr>
            <a:r>
              <a:rPr lang="de-DE" sz="700" dirty="0" smtClean="0"/>
              <a:t>Michael Anders | Division </a:t>
            </a:r>
            <a:r>
              <a:rPr lang="de-DE" sz="700" dirty="0" err="1" smtClean="0"/>
              <a:t>of</a:t>
            </a:r>
            <a:r>
              <a:rPr lang="de-DE" sz="700" dirty="0" smtClean="0"/>
              <a:t> </a:t>
            </a:r>
            <a:r>
              <a:rPr lang="de-DE" sz="700" dirty="0" err="1" smtClean="0"/>
              <a:t>Nuclear</a:t>
            </a:r>
            <a:r>
              <a:rPr lang="de-DE" sz="700" dirty="0" smtClean="0"/>
              <a:t> </a:t>
            </a:r>
            <a:r>
              <a:rPr lang="de-DE" sz="700" dirty="0" err="1" smtClean="0"/>
              <a:t>Physics</a:t>
            </a:r>
            <a:r>
              <a:rPr lang="de-DE" sz="700" dirty="0" smtClean="0"/>
              <a:t> | Institute </a:t>
            </a:r>
            <a:r>
              <a:rPr lang="de-DE" sz="700" dirty="0" err="1" smtClean="0"/>
              <a:t>of</a:t>
            </a:r>
            <a:r>
              <a:rPr lang="de-DE" sz="700" dirty="0" smtClean="0"/>
              <a:t> Radiation </a:t>
            </a:r>
            <a:r>
              <a:rPr lang="de-DE" sz="700" dirty="0" err="1" smtClean="0"/>
              <a:t>Physics</a:t>
            </a:r>
            <a:r>
              <a:rPr lang="de-DE" sz="700" dirty="0" smtClean="0"/>
              <a:t> | Helmholtz-Zentrum Dresden-</a:t>
            </a:r>
            <a:r>
              <a:rPr lang="de-DE" sz="700" dirty="0" err="1" smtClean="0"/>
              <a:t>Rossendorf</a:t>
            </a:r>
            <a:r>
              <a:rPr lang="de-DE" sz="700" dirty="0" smtClean="0"/>
              <a:t> | http://www.hzdr.de</a:t>
            </a:r>
          </a:p>
          <a:p>
            <a:pPr algn="r" eaLnBrk="0" hangingPunct="0">
              <a:buClrTx/>
              <a:buFontTx/>
              <a:buNone/>
              <a:defRPr/>
            </a:pPr>
            <a:endParaRPr lang="de-DE" sz="7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80" cap="rnd">
            <a:solidFill>
              <a:srgbClr val="FFFF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0" hangingPunct="0">
              <a:spcBef>
                <a:spcPts val="500"/>
              </a:spcBef>
              <a:buClrTx/>
              <a:buFontTx/>
              <a:buNone/>
              <a:defRPr/>
            </a:pPr>
            <a:fld id="{113308E5-CE4F-4CFC-B6C1-3290824E8223}" type="slidenum">
              <a:rPr lang="de-DE" sz="800" smtClean="0">
                <a:solidFill>
                  <a:srgbClr val="FFFFFF"/>
                </a:solidFill>
              </a:rPr>
              <a:pPr eaLnBrk="0" hangingPunct="0">
                <a:spcBef>
                  <a:spcPts val="5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800" dirty="0" smtClean="0">
                <a:solidFill>
                  <a:srgbClr val="FFFFFF"/>
                </a:solidFill>
              </a:rPr>
              <a:t>/30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6124575"/>
            <a:ext cx="7191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014663" y="6746875"/>
            <a:ext cx="57912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0" hangingPunct="0">
              <a:buClrTx/>
              <a:buFontTx/>
              <a:buNone/>
              <a:defRPr/>
            </a:pPr>
            <a:r>
              <a:rPr lang="de-DE" sz="700" dirty="0" smtClean="0"/>
              <a:t>Michael Anders | Division </a:t>
            </a:r>
            <a:r>
              <a:rPr lang="de-DE" sz="700" dirty="0" err="1" smtClean="0"/>
              <a:t>of</a:t>
            </a:r>
            <a:r>
              <a:rPr lang="de-DE" sz="700" dirty="0" smtClean="0"/>
              <a:t> </a:t>
            </a:r>
            <a:r>
              <a:rPr lang="de-DE" sz="700" dirty="0" err="1" smtClean="0"/>
              <a:t>Nuclear</a:t>
            </a:r>
            <a:r>
              <a:rPr lang="de-DE" sz="700" dirty="0" smtClean="0"/>
              <a:t> </a:t>
            </a:r>
            <a:r>
              <a:rPr lang="de-DE" sz="700" dirty="0" err="1" smtClean="0"/>
              <a:t>Physics</a:t>
            </a:r>
            <a:r>
              <a:rPr lang="de-DE" sz="700" dirty="0" smtClean="0"/>
              <a:t> | Institute </a:t>
            </a:r>
            <a:r>
              <a:rPr lang="de-DE" sz="700" dirty="0" err="1" smtClean="0"/>
              <a:t>of</a:t>
            </a:r>
            <a:r>
              <a:rPr lang="de-DE" sz="700" dirty="0" smtClean="0"/>
              <a:t> Radiation </a:t>
            </a:r>
            <a:r>
              <a:rPr lang="de-DE" sz="700" dirty="0" err="1" smtClean="0"/>
              <a:t>Physics</a:t>
            </a:r>
            <a:r>
              <a:rPr lang="de-DE" sz="700" dirty="0" smtClean="0"/>
              <a:t> | Helmholtz-Zentrum Dresden-</a:t>
            </a:r>
            <a:r>
              <a:rPr lang="de-DE" sz="700" dirty="0" err="1" smtClean="0"/>
              <a:t>Rossendorf</a:t>
            </a:r>
            <a:r>
              <a:rPr lang="de-DE" sz="700" dirty="0" smtClean="0"/>
              <a:t> | http://www.hzdr.de</a:t>
            </a:r>
          </a:p>
          <a:p>
            <a:pPr algn="r" eaLnBrk="0" hangingPunct="0">
              <a:buClrTx/>
              <a:buFontTx/>
              <a:buNone/>
              <a:defRPr/>
            </a:pPr>
            <a:endParaRPr lang="de-DE" sz="700" dirty="0" smtClean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179388"/>
            <a:ext cx="12922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358775" y="287338"/>
            <a:ext cx="8382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589C"/>
                </a:solidFill>
                <a:latin typeface="+mj-lt"/>
              </a:rPr>
              <a:t>Direct measurement of the d</a:t>
            </a:r>
            <a:r>
              <a:rPr lang="en-US" sz="2400" dirty="0" smtClean="0">
                <a:solidFill>
                  <a:srgbClr val="00589C"/>
                </a:solidFill>
                <a:latin typeface="Arial Bold" charset="0"/>
              </a:rPr>
              <a:t>(</a:t>
            </a:r>
            <a:r>
              <a:rPr lang="en-US" sz="2400" dirty="0" smtClean="0">
                <a:solidFill>
                  <a:srgbClr val="00589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solidFill>
                  <a:srgbClr val="00589C"/>
                </a:solidFill>
                <a:latin typeface="Arial Bold" charset="0"/>
              </a:rPr>
              <a:t>,</a:t>
            </a:r>
            <a:r>
              <a:rPr lang="en-US" sz="2400" dirty="0" smtClean="0">
                <a:solidFill>
                  <a:srgbClr val="00589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dirty="0" smtClean="0">
                <a:solidFill>
                  <a:srgbClr val="00589C"/>
                </a:solidFill>
                <a:latin typeface="+mj-lt"/>
              </a:rPr>
              <a:t>)</a:t>
            </a:r>
            <a:r>
              <a:rPr lang="en-US" sz="2400" baseline="30000" dirty="0" smtClean="0">
                <a:solidFill>
                  <a:srgbClr val="00589C"/>
                </a:solidFill>
                <a:latin typeface="+mj-lt"/>
              </a:rPr>
              <a:t>6</a:t>
            </a:r>
            <a:r>
              <a:rPr lang="en-US" sz="2400" dirty="0" smtClean="0">
                <a:solidFill>
                  <a:srgbClr val="00589C"/>
                </a:solidFill>
                <a:latin typeface="+mj-lt"/>
              </a:rPr>
              <a:t>Li cross-section </a:t>
            </a:r>
          </a:p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589C"/>
                </a:solidFill>
                <a:latin typeface="+mj-lt"/>
              </a:rPr>
              <a:t>at astrophysical energies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3E8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3E89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3E89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3E89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3E89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3E89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3E89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3E89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3E89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-Arbeitsblatt1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204504"/>
            <a:ext cx="10080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16" y="5244191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16018"/>
            <a:ext cx="5279128" cy="25635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1" y="1570218"/>
            <a:ext cx="64588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tx1"/>
                </a:solidFill>
              </a:rPr>
              <a:t>Main </a:t>
            </a:r>
            <a:r>
              <a:rPr lang="de-DE" dirty="0" err="1" smtClean="0">
                <a:solidFill>
                  <a:schemeClr val="tx1"/>
                </a:solidFill>
              </a:rPr>
              <a:t>background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sources</a:t>
            </a:r>
            <a:r>
              <a:rPr lang="de-DE" dirty="0" smtClean="0">
                <a:solidFill>
                  <a:schemeClr val="tx1"/>
                </a:solidFill>
              </a:rPr>
              <a:t>:	</a:t>
            </a:r>
          </a:p>
          <a:p>
            <a:pPr eaLnBrk="0" hangingPunct="0">
              <a:lnSpc>
                <a:spcPct val="15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  </a:t>
            </a:r>
            <a:r>
              <a:rPr lang="de-DE" baseline="30000" dirty="0" smtClean="0">
                <a:solidFill>
                  <a:srgbClr val="000000"/>
                </a:solidFill>
              </a:rPr>
              <a:t>238</a:t>
            </a:r>
            <a:r>
              <a:rPr lang="de-DE" dirty="0" smtClean="0">
                <a:solidFill>
                  <a:srgbClr val="000000"/>
                </a:solidFill>
              </a:rPr>
              <a:t>U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daughter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nuclides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from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surrounding</a:t>
            </a:r>
            <a:r>
              <a:rPr lang="de-DE" dirty="0" smtClean="0">
                <a:solidFill>
                  <a:srgbClr val="000000"/>
                </a:solidFill>
              </a:rPr>
              <a:t> rock</a:t>
            </a:r>
            <a:endParaRPr lang="de-DE" dirty="0">
              <a:solidFill>
                <a:srgbClr val="000000"/>
              </a:solidFill>
            </a:endParaRPr>
          </a:p>
          <a:p>
            <a:pPr eaLnBrk="0" hangingPunct="0">
              <a:lnSpc>
                <a:spcPct val="15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 </a:t>
            </a:r>
            <a:r>
              <a:rPr lang="de-DE" baseline="30000" dirty="0" smtClean="0">
                <a:solidFill>
                  <a:srgbClr val="000000"/>
                </a:solidFill>
              </a:rPr>
              <a:t>232</a:t>
            </a:r>
            <a:r>
              <a:rPr lang="de-DE" dirty="0" smtClean="0">
                <a:solidFill>
                  <a:srgbClr val="000000"/>
                </a:solidFill>
              </a:rPr>
              <a:t>Th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daughter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nuclides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from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dirt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from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lead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bricks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</a:p>
          <a:p>
            <a:pPr eaLnBrk="0" hangingPunct="0">
              <a:lnSpc>
                <a:spcPct val="15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  but </a:t>
            </a:r>
            <a:r>
              <a:rPr lang="de-DE" dirty="0" err="1" smtClean="0">
                <a:solidFill>
                  <a:srgbClr val="000000"/>
                </a:solidFill>
              </a:rPr>
              <a:t>much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more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important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beam </a:t>
            </a:r>
            <a:r>
              <a:rPr lang="de-DE" dirty="0" err="1" smtClean="0">
                <a:solidFill>
                  <a:srgbClr val="000000"/>
                </a:solidFill>
              </a:rPr>
              <a:t>induced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background</a:t>
            </a:r>
            <a:r>
              <a:rPr lang="de-DE" dirty="0" smtClean="0">
                <a:solidFill>
                  <a:srgbClr val="000000"/>
                </a:solidFill>
              </a:rPr>
              <a:t>: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01213" y="3539979"/>
            <a:ext cx="2101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aseline="30000" dirty="0" smtClean="0">
                <a:solidFill>
                  <a:schemeClr val="tx1"/>
                </a:solidFill>
              </a:rPr>
              <a:t>2</a:t>
            </a:r>
            <a:r>
              <a:rPr lang="de-DE" dirty="0" smtClean="0">
                <a:solidFill>
                  <a:schemeClr val="tx1"/>
                </a:solidFill>
              </a:rPr>
              <a:t>H(</a:t>
            </a:r>
            <a:r>
              <a:rPr lang="el-GR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α</a:t>
            </a:r>
            <a:r>
              <a:rPr lang="de-DE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el-GR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α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r>
              <a:rPr lang="de-DE" baseline="30000" dirty="0" smtClean="0">
                <a:solidFill>
                  <a:schemeClr val="tx1"/>
                </a:solidFill>
              </a:rPr>
              <a:t>2</a:t>
            </a:r>
            <a:r>
              <a:rPr lang="de-DE" dirty="0" smtClean="0">
                <a:solidFill>
                  <a:schemeClr val="tx1"/>
                </a:solidFill>
              </a:rPr>
              <a:t>H</a:t>
            </a:r>
          </a:p>
          <a:p>
            <a:pPr algn="ctr">
              <a:lnSpc>
                <a:spcPct val="150000"/>
              </a:lnSpc>
            </a:pPr>
            <a:r>
              <a:rPr lang="de-DE" sz="1600" dirty="0" smtClean="0">
                <a:solidFill>
                  <a:schemeClr val="tx1"/>
                </a:solidFill>
              </a:rPr>
              <a:t>Rutherford </a:t>
            </a:r>
            <a:r>
              <a:rPr lang="de-DE" sz="1600" dirty="0" err="1" smtClean="0">
                <a:solidFill>
                  <a:schemeClr val="tx1"/>
                </a:solidFill>
              </a:rPr>
              <a:t>scattering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059832" y="5445224"/>
            <a:ext cx="20788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aseline="30000" dirty="0" smtClean="0">
                <a:solidFill>
                  <a:schemeClr val="tx1"/>
                </a:solidFill>
              </a:rPr>
              <a:t>2</a:t>
            </a:r>
            <a:r>
              <a:rPr lang="de-DE" dirty="0" smtClean="0">
                <a:solidFill>
                  <a:schemeClr val="tx1"/>
                </a:solidFill>
              </a:rPr>
              <a:t>H(</a:t>
            </a:r>
            <a:r>
              <a:rPr lang="de-DE" baseline="30000" dirty="0" smtClean="0">
                <a:solidFill>
                  <a:schemeClr val="tx1"/>
                </a:solidFill>
              </a:rPr>
              <a:t>2</a:t>
            </a:r>
            <a:r>
              <a:rPr lang="de-DE" dirty="0" smtClean="0">
                <a:solidFill>
                  <a:schemeClr val="tx1"/>
                </a:solidFill>
              </a:rPr>
              <a:t>H,</a:t>
            </a:r>
            <a:r>
              <a:rPr lang="de-DE" b="1" dirty="0" smtClean="0">
                <a:solidFill>
                  <a:srgbClr val="0070C0"/>
                </a:solidFill>
              </a:rPr>
              <a:t>n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r>
              <a:rPr lang="de-DE" baseline="30000" dirty="0" smtClean="0">
                <a:solidFill>
                  <a:schemeClr val="tx1"/>
                </a:solidFill>
              </a:rPr>
              <a:t>3</a:t>
            </a:r>
            <a:r>
              <a:rPr lang="de-DE" dirty="0" smtClean="0">
                <a:solidFill>
                  <a:schemeClr val="tx1"/>
                </a:solidFill>
              </a:rPr>
              <a:t>He</a:t>
            </a:r>
            <a:endParaRPr lang="de-DE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600" dirty="0" err="1" smtClean="0">
                <a:solidFill>
                  <a:schemeClr val="tx1"/>
                </a:solidFill>
              </a:rPr>
              <a:t>d+d</a:t>
            </a:r>
            <a:r>
              <a:rPr lang="de-DE" sz="1600" dirty="0" smtClean="0">
                <a:solidFill>
                  <a:schemeClr val="tx1"/>
                </a:solidFill>
              </a:rPr>
              <a:t> - </a:t>
            </a:r>
            <a:r>
              <a:rPr lang="de-DE" sz="1600" dirty="0" err="1" smtClean="0">
                <a:solidFill>
                  <a:schemeClr val="tx1"/>
                </a:solidFill>
              </a:rPr>
              <a:t>reaction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424129" y="3539979"/>
            <a:ext cx="3628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also </a:t>
            </a:r>
            <a:r>
              <a:rPr lang="de-DE" baseline="30000" dirty="0" smtClean="0">
                <a:solidFill>
                  <a:schemeClr val="tx1"/>
                </a:solidFill>
              </a:rPr>
              <a:t>2</a:t>
            </a:r>
            <a:r>
              <a:rPr lang="de-DE" dirty="0" smtClean="0">
                <a:solidFill>
                  <a:schemeClr val="tx1"/>
                </a:solidFill>
              </a:rPr>
              <a:t>H(</a:t>
            </a:r>
            <a:r>
              <a:rPr lang="de-DE" baseline="30000" dirty="0" smtClean="0">
                <a:solidFill>
                  <a:schemeClr val="tx1"/>
                </a:solidFill>
              </a:rPr>
              <a:t>2</a:t>
            </a:r>
            <a:r>
              <a:rPr lang="de-DE" dirty="0" smtClean="0">
                <a:solidFill>
                  <a:schemeClr val="tx1"/>
                </a:solidFill>
              </a:rPr>
              <a:t>H,</a:t>
            </a:r>
            <a:r>
              <a:rPr lang="de-DE" b="1" dirty="0" smtClean="0">
                <a:solidFill>
                  <a:srgbClr val="FF0000"/>
                </a:solidFill>
              </a:rPr>
              <a:t>p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r>
              <a:rPr lang="de-DE" baseline="30000" dirty="0" smtClean="0">
                <a:solidFill>
                  <a:schemeClr val="tx1"/>
                </a:solidFill>
              </a:rPr>
              <a:t>3</a:t>
            </a:r>
            <a:r>
              <a:rPr lang="de-DE" dirty="0" smtClean="0">
                <a:solidFill>
                  <a:schemeClr val="tx1"/>
                </a:solidFill>
              </a:rPr>
              <a:t>H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occurs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with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similar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cross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section</a:t>
            </a:r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/>
              <a:buChar char="à"/>
            </a:pP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monitoring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of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neutron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production</a:t>
            </a: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6075" y="1160123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589C"/>
                </a:solidFill>
              </a:rPr>
              <a:t>Choice of the measurement parameters</a:t>
            </a:r>
          </a:p>
        </p:txBody>
      </p:sp>
    </p:spTree>
    <p:extLst>
      <p:ext uri="{BB962C8B-B14F-4D97-AF65-F5344CB8AC3E}">
        <p14:creationId xmlns:p14="http://schemas.microsoft.com/office/powerpoint/2010/main" val="19491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6" name="Grafik 43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0" y="1313318"/>
            <a:ext cx="6890902" cy="4975768"/>
          </a:xfrm>
          <a:prstGeom prst="rect">
            <a:avLst/>
          </a:prstGeom>
        </p:spPr>
      </p:pic>
      <p:sp>
        <p:nvSpPr>
          <p:cNvPr id="3071" name="Textfeld 3070"/>
          <p:cNvSpPr txBox="1"/>
          <p:nvPr/>
        </p:nvSpPr>
        <p:spPr>
          <a:xfrm>
            <a:off x="780837" y="614320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TNT2 </a:t>
            </a:r>
            <a:r>
              <a:rPr lang="de-DE" dirty="0" err="1" smtClean="0">
                <a:solidFill>
                  <a:schemeClr val="tx1"/>
                </a:solidFill>
              </a:rPr>
              <a:t>data</a:t>
            </a:r>
            <a:r>
              <a:rPr lang="de-DE" dirty="0" smtClean="0">
                <a:solidFill>
                  <a:schemeClr val="tx1"/>
                </a:solidFill>
              </a:rPr>
              <a:t>, lab </a:t>
            </a:r>
            <a:r>
              <a:rPr lang="de-DE" dirty="0" err="1" smtClean="0">
                <a:solidFill>
                  <a:schemeClr val="tx1"/>
                </a:solidFill>
              </a:rPr>
              <a:t>background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subtracted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1"/>
                </a:solidFill>
              </a:rPr>
              <a:t>normalized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6075" y="1160123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589C"/>
                </a:solidFill>
              </a:rPr>
              <a:t>Choice of the measurement parameters</a:t>
            </a:r>
          </a:p>
        </p:txBody>
      </p:sp>
    </p:spTree>
    <p:extLst>
      <p:ext uri="{BB962C8B-B14F-4D97-AF65-F5344CB8AC3E}">
        <p14:creationId xmlns:p14="http://schemas.microsoft.com/office/powerpoint/2010/main" val="7180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075" y="1160123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589C"/>
                </a:solidFill>
              </a:rPr>
              <a:t>Choice of the measurement parameters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892972"/>
              </p:ext>
            </p:extLst>
          </p:nvPr>
        </p:nvGraphicFramePr>
        <p:xfrm>
          <a:off x="406809" y="1916832"/>
          <a:ext cx="8269647" cy="3928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630"/>
                <a:gridCol w="1812036"/>
                <a:gridCol w="2880805"/>
                <a:gridCol w="1584176"/>
              </a:tblGrid>
              <a:tr h="416768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Parameter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Yield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depends</a:t>
                      </a:r>
                      <a:r>
                        <a:rPr lang="de-DE" sz="1600" dirty="0" smtClean="0"/>
                        <a:t>…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Constraints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Choice</a:t>
                      </a:r>
                      <a:endParaRPr lang="de-DE" sz="1600" dirty="0"/>
                    </a:p>
                  </a:txBody>
                  <a:tcPr anchor="ctr"/>
                </a:tc>
              </a:tr>
              <a:tr h="836769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/>
                        <a:t>beam </a:t>
                      </a:r>
                      <a:r>
                        <a:rPr lang="de-DE" sz="1600" dirty="0" err="1" smtClean="0"/>
                        <a:t>energy</a:t>
                      </a:r>
                      <a:endParaRPr lang="de-DE" sz="1600" baseline="0" dirty="0">
                        <a:latin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exponential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LUNA2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accelerator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provides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up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to</a:t>
                      </a:r>
                      <a:r>
                        <a:rPr lang="de-DE" sz="1600" baseline="0" dirty="0" smtClean="0"/>
                        <a:t> 400 </a:t>
                      </a:r>
                      <a:r>
                        <a:rPr lang="de-DE" sz="1600" baseline="0" dirty="0" err="1" smtClean="0"/>
                        <a:t>keV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beams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400 </a:t>
                      </a:r>
                      <a:r>
                        <a:rPr lang="de-DE" sz="1600" dirty="0" err="1" smtClean="0"/>
                        <a:t>keV</a:t>
                      </a:r>
                      <a:endParaRPr lang="de-DE" sz="1600" dirty="0" smtClean="0"/>
                    </a:p>
                    <a:p>
                      <a:pPr algn="ctr"/>
                      <a:r>
                        <a:rPr lang="de-DE" sz="1600" dirty="0" smtClean="0"/>
                        <a:t>(</a:t>
                      </a:r>
                      <a:r>
                        <a:rPr lang="de-DE" sz="1600" dirty="0" err="1" smtClean="0"/>
                        <a:t>and</a:t>
                      </a:r>
                      <a:r>
                        <a:rPr lang="de-DE" sz="1600" baseline="0" dirty="0" smtClean="0"/>
                        <a:t> 280 </a:t>
                      </a:r>
                      <a:r>
                        <a:rPr lang="de-DE" sz="1600" baseline="0" dirty="0" err="1" smtClean="0"/>
                        <a:t>keV</a:t>
                      </a:r>
                      <a:r>
                        <a:rPr lang="de-DE" sz="1600" baseline="0" dirty="0" smtClean="0"/>
                        <a:t>)</a:t>
                      </a:r>
                      <a:endParaRPr lang="de-DE" sz="1600" dirty="0"/>
                    </a:p>
                  </a:txBody>
                  <a:tcPr anchor="ctr"/>
                </a:tc>
              </a:tr>
              <a:tr h="1000939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/>
                        <a:t>beam </a:t>
                      </a:r>
                      <a:r>
                        <a:rPr lang="de-DE" sz="1600" dirty="0" err="1" smtClean="0"/>
                        <a:t>intensity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 err="1" smtClean="0"/>
                        <a:t>nearly</a:t>
                      </a:r>
                      <a:r>
                        <a:rPr lang="de-DE" sz="1600" baseline="0" dirty="0" smtClean="0"/>
                        <a:t> linear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accelerator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capability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and</a:t>
                      </a:r>
                      <a:r>
                        <a:rPr lang="de-DE" sz="1600" dirty="0" smtClean="0"/>
                        <a:t> </a:t>
                      </a:r>
                    </a:p>
                    <a:p>
                      <a:pPr algn="ctr"/>
                      <a:r>
                        <a:rPr lang="de-DE" sz="1600" dirty="0" smtClean="0"/>
                        <a:t>LNGS </a:t>
                      </a:r>
                      <a:r>
                        <a:rPr lang="de-DE" sz="1600" dirty="0" err="1" smtClean="0"/>
                        <a:t>neutron</a:t>
                      </a:r>
                      <a:r>
                        <a:rPr lang="de-DE" sz="1600" dirty="0" smtClean="0"/>
                        <a:t> rate </a:t>
                      </a:r>
                      <a:r>
                        <a:rPr lang="de-DE" sz="1600" dirty="0" err="1" smtClean="0"/>
                        <a:t>limitation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up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to</a:t>
                      </a:r>
                      <a:r>
                        <a:rPr lang="de-DE" sz="1600" dirty="0" smtClean="0"/>
                        <a:t> 350 µA</a:t>
                      </a:r>
                      <a:endParaRPr lang="de-DE" sz="1600" dirty="0"/>
                    </a:p>
                  </a:txBody>
                  <a:tcPr anchor="ctr"/>
                </a:tc>
              </a:tr>
              <a:tr h="836769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/>
                        <a:t>gas </a:t>
                      </a:r>
                      <a:r>
                        <a:rPr lang="de-DE" sz="1600" dirty="0" err="1" smtClean="0"/>
                        <a:t>target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pressure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nearly</a:t>
                      </a:r>
                      <a:r>
                        <a:rPr lang="de-DE" sz="1600" baseline="0" dirty="0" smtClean="0"/>
                        <a:t> linear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quadratic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increase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of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neutron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production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0.3 </a:t>
                      </a:r>
                      <a:r>
                        <a:rPr lang="de-DE" sz="1600" dirty="0" err="1" smtClean="0"/>
                        <a:t>mbar</a:t>
                      </a:r>
                      <a:endParaRPr lang="de-DE" sz="1600" dirty="0"/>
                    </a:p>
                  </a:txBody>
                  <a:tcPr anchor="ctr"/>
                </a:tc>
              </a:tr>
              <a:tr h="836769"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 smtClean="0"/>
                        <a:t>measurement</a:t>
                      </a:r>
                      <a:r>
                        <a:rPr lang="de-DE" sz="1600" dirty="0" smtClean="0"/>
                        <a:t> time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linear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increasing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neutron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production</a:t>
                      </a:r>
                      <a:r>
                        <a:rPr lang="de-DE" sz="1600" baseline="0" dirty="0" smtClean="0"/>
                        <a:t> due </a:t>
                      </a:r>
                      <a:r>
                        <a:rPr lang="de-DE" sz="1600" baseline="0" dirty="0" err="1" smtClean="0"/>
                        <a:t>to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implantation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4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6075" y="1081272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589C"/>
                </a:solidFill>
              </a:rPr>
              <a:t>Possible data </a:t>
            </a:r>
            <a:r>
              <a:rPr lang="en-US" sz="2000" dirty="0">
                <a:solidFill>
                  <a:srgbClr val="00589C"/>
                </a:solidFill>
              </a:rPr>
              <a:t>analysis approach</a:t>
            </a:r>
            <a:endParaRPr lang="de-DE" sz="2000" dirty="0">
              <a:solidFill>
                <a:srgbClr val="00589C"/>
              </a:solidFill>
            </a:endParaRPr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346074" y="1700808"/>
            <a:ext cx="9338494" cy="4752528"/>
          </a:xfrm>
        </p:spPr>
        <p:txBody>
          <a:bodyPr/>
          <a:lstStyle/>
          <a:p>
            <a:pPr marL="0" inden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 err="1" smtClean="0"/>
              <a:t>Where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d(</a:t>
            </a:r>
            <a:r>
              <a:rPr lang="el-GR" sz="2000" dirty="0">
                <a:solidFill>
                  <a:schemeClr val="tx1"/>
                </a:solidFill>
                <a:latin typeface="Times New Roman"/>
                <a:cs typeface="Times New Roman"/>
              </a:rPr>
              <a:t>α</a:t>
            </a:r>
            <a:r>
              <a:rPr lang="de-DE" sz="2000" dirty="0">
                <a:solidFill>
                  <a:schemeClr val="tx1"/>
                </a:solidFill>
                <a:cs typeface="Times New Roman"/>
              </a:rPr>
              <a:t>,</a:t>
            </a:r>
            <a:r>
              <a:rPr lang="el-GR" sz="2000" dirty="0">
                <a:solidFill>
                  <a:schemeClr val="tx1"/>
                </a:solidFill>
                <a:latin typeface="Times New Roman"/>
                <a:cs typeface="Times New Roman"/>
              </a:rPr>
              <a:t>γ</a:t>
            </a:r>
            <a:r>
              <a:rPr lang="de-DE" sz="2000" dirty="0" smtClean="0">
                <a:solidFill>
                  <a:schemeClr val="tx1"/>
                </a:solidFill>
              </a:rPr>
              <a:t>)</a:t>
            </a:r>
            <a:r>
              <a:rPr lang="de-DE" sz="2000" baseline="30000" dirty="0" smtClean="0">
                <a:solidFill>
                  <a:schemeClr val="tx1"/>
                </a:solidFill>
              </a:rPr>
              <a:t>6</a:t>
            </a:r>
            <a:r>
              <a:rPr lang="de-DE" sz="2000" dirty="0" smtClean="0">
                <a:solidFill>
                  <a:schemeClr val="tx1"/>
                </a:solidFill>
              </a:rPr>
              <a:t>Li </a:t>
            </a:r>
            <a:r>
              <a:rPr lang="de-DE" sz="2000" dirty="0" err="1" smtClean="0">
                <a:solidFill>
                  <a:schemeClr val="tx1"/>
                </a:solidFill>
              </a:rPr>
              <a:t>gamma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signal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expected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to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be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found</a:t>
            </a:r>
            <a:r>
              <a:rPr lang="de-DE" sz="20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dirty="0">
              <a:solidFill>
                <a:schemeClr val="tx1"/>
              </a:solidFill>
            </a:endParaRPr>
          </a:p>
          <a:p>
            <a:pPr marL="0" inden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600" dirty="0" smtClean="0"/>
          </a:p>
          <a:p>
            <a:pPr marL="0" inden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000" dirty="0" smtClean="0"/>
          </a:p>
          <a:p>
            <a:pPr marL="0" inden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000" dirty="0" smtClean="0"/>
          </a:p>
          <a:p>
            <a:pPr marL="0" inden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000" dirty="0"/>
          </a:p>
          <a:p>
            <a:pPr marL="0" inden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000" dirty="0" smtClean="0"/>
          </a:p>
          <a:p>
            <a:pPr marL="0" inden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dirty="0"/>
          </a:p>
          <a:p>
            <a:pPr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dirty="0" smtClean="0"/>
              <a:t> </a:t>
            </a:r>
            <a:r>
              <a:rPr lang="de-DE" sz="1800" dirty="0" err="1" smtClean="0"/>
              <a:t>very</a:t>
            </a:r>
            <a:r>
              <a:rPr lang="de-DE" sz="1800" dirty="0" smtClean="0"/>
              <a:t> </a:t>
            </a:r>
            <a:r>
              <a:rPr lang="de-DE" sz="1800" dirty="0" err="1" smtClean="0"/>
              <a:t>broad</a:t>
            </a:r>
            <a:r>
              <a:rPr lang="de-DE" sz="1800" dirty="0" smtClean="0"/>
              <a:t> </a:t>
            </a:r>
            <a:r>
              <a:rPr lang="de-DE" sz="1800" dirty="0" err="1" smtClean="0"/>
              <a:t>signal</a:t>
            </a:r>
            <a:r>
              <a:rPr lang="de-DE" sz="1800" dirty="0" smtClean="0"/>
              <a:t>, </a:t>
            </a:r>
            <a:r>
              <a:rPr lang="de-DE" sz="1800" dirty="0" err="1" smtClean="0"/>
              <a:t>position</a:t>
            </a:r>
            <a:r>
              <a:rPr lang="de-DE" sz="1800" dirty="0" smtClean="0"/>
              <a:t> </a:t>
            </a:r>
            <a:r>
              <a:rPr lang="de-DE" sz="1800" dirty="0" err="1" smtClean="0"/>
              <a:t>depends</a:t>
            </a:r>
            <a:r>
              <a:rPr lang="de-DE" sz="1800" dirty="0" smtClean="0"/>
              <a:t> on beam </a:t>
            </a:r>
            <a:r>
              <a:rPr lang="de-DE" sz="1800" dirty="0" err="1" smtClean="0"/>
              <a:t>energy</a:t>
            </a:r>
            <a:endParaRPr lang="de-DE" sz="1800" dirty="0" smtClean="0"/>
          </a:p>
          <a:p>
            <a:pPr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dirty="0"/>
              <a:t> </a:t>
            </a:r>
            <a:r>
              <a:rPr lang="de-DE" sz="1800" dirty="0" err="1" smtClean="0"/>
              <a:t>low</a:t>
            </a:r>
            <a:r>
              <a:rPr lang="de-DE" sz="1800" dirty="0" smtClean="0"/>
              <a:t> </a:t>
            </a:r>
            <a:r>
              <a:rPr lang="de-DE" sz="1800" dirty="0" err="1" smtClean="0"/>
              <a:t>expected</a:t>
            </a:r>
            <a:r>
              <a:rPr lang="de-DE" sz="1800" dirty="0" smtClean="0"/>
              <a:t> </a:t>
            </a:r>
            <a:r>
              <a:rPr lang="de-DE" sz="1800" dirty="0" err="1" smtClean="0"/>
              <a:t>signal</a:t>
            </a:r>
            <a:r>
              <a:rPr lang="de-DE" sz="1800" dirty="0" smtClean="0"/>
              <a:t> </a:t>
            </a:r>
            <a:r>
              <a:rPr lang="de-DE" sz="1800" dirty="0" err="1" smtClean="0"/>
              <a:t>counting</a:t>
            </a:r>
            <a:r>
              <a:rPr lang="de-DE" sz="1800" dirty="0" smtClean="0"/>
              <a:t> rate in </a:t>
            </a:r>
            <a:r>
              <a:rPr lang="de-DE" sz="1800" dirty="0" err="1" smtClean="0"/>
              <a:t>Ge</a:t>
            </a:r>
            <a:r>
              <a:rPr lang="de-DE" sz="1800" dirty="0" smtClean="0"/>
              <a:t> </a:t>
            </a:r>
            <a:r>
              <a:rPr lang="de-DE" sz="1800" dirty="0" err="1" smtClean="0"/>
              <a:t>detector</a:t>
            </a:r>
            <a:r>
              <a:rPr lang="de-DE" sz="1800" dirty="0" smtClean="0"/>
              <a:t> (max. 2 </a:t>
            </a:r>
            <a:r>
              <a:rPr lang="de-DE" sz="1800" dirty="0" err="1" smtClean="0"/>
              <a:t>counts</a:t>
            </a:r>
            <a:r>
              <a:rPr lang="de-DE" sz="1800" dirty="0" smtClean="0"/>
              <a:t> / </a:t>
            </a:r>
            <a:r>
              <a:rPr lang="de-DE" sz="1800" dirty="0" err="1" smtClean="0"/>
              <a:t>hour</a:t>
            </a:r>
            <a:r>
              <a:rPr lang="de-DE" sz="1800" dirty="0" smtClean="0"/>
              <a:t>)</a:t>
            </a:r>
          </a:p>
          <a:p>
            <a:pPr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dirty="0" smtClean="0"/>
              <a:t> </a:t>
            </a:r>
            <a:r>
              <a:rPr lang="de-DE" sz="1800" dirty="0" err="1" smtClean="0"/>
              <a:t>similar</a:t>
            </a:r>
            <a:r>
              <a:rPr lang="de-DE" sz="1800" dirty="0" smtClean="0"/>
              <a:t> </a:t>
            </a:r>
            <a:r>
              <a:rPr lang="de-DE" sz="1800" dirty="0" err="1" smtClean="0"/>
              <a:t>natural</a:t>
            </a:r>
            <a:r>
              <a:rPr lang="de-DE" sz="1800" dirty="0" smtClean="0"/>
              <a:t> </a:t>
            </a:r>
            <a:r>
              <a:rPr lang="de-DE" sz="1800" dirty="0" err="1" smtClean="0"/>
              <a:t>background</a:t>
            </a:r>
            <a:r>
              <a:rPr lang="de-DE" sz="1800" dirty="0" smtClean="0"/>
              <a:t> rate </a:t>
            </a:r>
            <a:r>
              <a:rPr lang="de-DE" sz="1800" dirty="0" err="1" smtClean="0"/>
              <a:t>inside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fully</a:t>
            </a:r>
            <a:r>
              <a:rPr lang="de-DE" sz="1800" dirty="0" smtClean="0"/>
              <a:t> </a:t>
            </a:r>
            <a:r>
              <a:rPr lang="de-DE" sz="1800" dirty="0" err="1" smtClean="0"/>
              <a:t>shielded</a:t>
            </a:r>
            <a:r>
              <a:rPr lang="de-DE" sz="1800" dirty="0" smtClean="0"/>
              <a:t> </a:t>
            </a:r>
            <a:r>
              <a:rPr lang="de-DE" sz="1800" dirty="0" err="1" smtClean="0"/>
              <a:t>setup</a:t>
            </a:r>
            <a:endParaRPr lang="de-DE" sz="18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52771" y="2439307"/>
                <a:ext cx="8861402" cy="687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𝑄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sub>
                          <m:sup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sPre>
                              <m:sPrePr>
                                <m:ctrlPr>
                                  <a:rPr lang="de-DE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de-DE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sup>
                              <m:e>
                                <m:r>
                                  <a:rPr lang="de-DE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𝐿𝑖</m:t>
                                </m:r>
                              </m:e>
                            </m:sPre>
                          </m:sub>
                        </m:sSub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  <m:sSub>
                      <m:sSubPr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𝑐𝑜𝑠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=1590…162</m:t>
                    </m:r>
                    <m:r>
                      <a:rPr lang="de-DE" sz="20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2 </m:t>
                    </m:r>
                    <m:r>
                      <m:rPr>
                        <m:sty m:val="p"/>
                      </m:rPr>
                      <a:rPr lang="de-DE" sz="2000" b="0" i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keV</m:t>
                    </m:r>
                  </m:oMath>
                </a14:m>
                <a:r>
                  <a:rPr lang="de-DE" b="0" dirty="0" smtClean="0">
                    <a:solidFill>
                      <a:schemeClr val="accent2"/>
                    </a:solidFill>
                    <a:ea typeface="Cambria Math"/>
                  </a:rPr>
                  <a:t> (400 </a:t>
                </a:r>
                <a:r>
                  <a:rPr lang="de-DE" b="0" dirty="0" err="1" smtClean="0">
                    <a:solidFill>
                      <a:schemeClr val="accent2"/>
                    </a:solidFill>
                    <a:ea typeface="Cambria Math"/>
                  </a:rPr>
                  <a:t>keV</a:t>
                </a:r>
                <a:r>
                  <a:rPr lang="de-DE" b="0" dirty="0" smtClean="0">
                    <a:solidFill>
                      <a:schemeClr val="accent2"/>
                    </a:solidFill>
                    <a:ea typeface="Cambria Math"/>
                  </a:rPr>
                  <a:t> beam) </a:t>
                </a: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71" y="2439307"/>
                <a:ext cx="8861402" cy="6879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 Verbindung mit Pfeil 2"/>
          <p:cNvCxnSpPr/>
          <p:nvPr/>
        </p:nvCxnSpPr>
        <p:spPr bwMode="auto">
          <a:xfrm flipV="1">
            <a:off x="2695240" y="3176369"/>
            <a:ext cx="393701" cy="42000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 flipH="1" flipV="1">
            <a:off x="4601109" y="3155616"/>
            <a:ext cx="432048" cy="42000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1622670" y="3645620"/>
            <a:ext cx="210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energy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recoiled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baseline="30000" dirty="0" smtClean="0">
                <a:solidFill>
                  <a:schemeClr val="tx1"/>
                </a:solidFill>
              </a:rPr>
              <a:t>6</a:t>
            </a:r>
            <a:r>
              <a:rPr lang="de-DE" sz="1600" dirty="0" smtClean="0">
                <a:solidFill>
                  <a:schemeClr val="tx1"/>
                </a:solidFill>
              </a:rPr>
              <a:t>Li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(0.14 </a:t>
            </a:r>
            <a:r>
              <a:rPr lang="de-DE" sz="1600" dirty="0" err="1" smtClean="0">
                <a:solidFill>
                  <a:schemeClr val="tx1"/>
                </a:solidFill>
              </a:rPr>
              <a:t>keV</a:t>
            </a:r>
            <a:r>
              <a:rPr lang="de-DE" sz="1600" dirty="0" smtClean="0">
                <a:solidFill>
                  <a:schemeClr val="tx1"/>
                </a:solidFill>
              </a:rPr>
              <a:t>)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29101" y="3644632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Doppler </a:t>
            </a:r>
            <a:r>
              <a:rPr lang="de-DE" sz="1600" dirty="0" err="1" smtClean="0">
                <a:solidFill>
                  <a:schemeClr val="tx1"/>
                </a:solidFill>
              </a:rPr>
              <a:t>shift</a:t>
            </a:r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(± 16 </a:t>
            </a:r>
            <a:r>
              <a:rPr lang="de-DE" sz="1600" dirty="0" err="1" smtClean="0">
                <a:solidFill>
                  <a:schemeClr val="tx1"/>
                </a:solidFill>
              </a:rPr>
              <a:t>keV</a:t>
            </a:r>
            <a:r>
              <a:rPr lang="de-DE" sz="1600" dirty="0" smtClean="0">
                <a:solidFill>
                  <a:schemeClr val="tx1"/>
                </a:solidFill>
              </a:rPr>
              <a:t>)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57456"/>
            <a:ext cx="7346981" cy="537265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261290" y="3131814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How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can</a:t>
            </a:r>
            <a:r>
              <a:rPr lang="de-DE" dirty="0" smtClean="0">
                <a:solidFill>
                  <a:schemeClr val="tx1"/>
                </a:solidFill>
              </a:rPr>
              <a:t> a </a:t>
            </a:r>
            <a:r>
              <a:rPr lang="de-DE" dirty="0" err="1" smtClean="0">
                <a:solidFill>
                  <a:schemeClr val="tx1"/>
                </a:solidFill>
              </a:rPr>
              <a:t>yield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be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extracted</a:t>
            </a:r>
            <a:r>
              <a:rPr lang="de-DE" dirty="0" smtClean="0">
                <a:solidFill>
                  <a:schemeClr val="tx1"/>
                </a:solidFill>
              </a:rPr>
              <a:t>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0" y="6376218"/>
            <a:ext cx="5520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TNT2 </a:t>
            </a:r>
            <a:r>
              <a:rPr lang="de-DE" sz="1400" dirty="0" err="1" smtClean="0">
                <a:solidFill>
                  <a:schemeClr val="tx1"/>
                </a:solidFill>
              </a:rPr>
              <a:t>data</a:t>
            </a:r>
            <a:r>
              <a:rPr lang="de-DE" sz="1400" dirty="0" smtClean="0">
                <a:solidFill>
                  <a:schemeClr val="tx1"/>
                </a:solidFill>
              </a:rPr>
              <a:t>, May/June 2011, lab </a:t>
            </a:r>
            <a:r>
              <a:rPr lang="de-DE" sz="1400" dirty="0" err="1" smtClean="0">
                <a:solidFill>
                  <a:schemeClr val="tx1"/>
                </a:solidFill>
              </a:rPr>
              <a:t>background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subtracted</a:t>
            </a:r>
            <a:r>
              <a:rPr lang="de-DE" sz="1400" dirty="0" smtClean="0">
                <a:solidFill>
                  <a:schemeClr val="tx1"/>
                </a:solidFill>
              </a:rPr>
              <a:t>, </a:t>
            </a:r>
            <a:r>
              <a:rPr lang="de-DE" sz="1400" dirty="0" err="1" smtClean="0">
                <a:solidFill>
                  <a:schemeClr val="tx1"/>
                </a:solidFill>
              </a:rPr>
              <a:t>normalized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73" name="Rectangle 1"/>
          <p:cNvSpPr>
            <a:spLocks noChangeArrowheads="1"/>
          </p:cNvSpPr>
          <p:nvPr/>
        </p:nvSpPr>
        <p:spPr bwMode="auto">
          <a:xfrm>
            <a:off x="346075" y="1081272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589C"/>
                </a:solidFill>
              </a:rPr>
              <a:t>Possible data </a:t>
            </a:r>
            <a:r>
              <a:rPr lang="en-US" sz="2000" dirty="0">
                <a:solidFill>
                  <a:srgbClr val="00589C"/>
                </a:solidFill>
              </a:rPr>
              <a:t>analysis approach</a:t>
            </a:r>
            <a:endParaRPr lang="de-DE" sz="2000" dirty="0">
              <a:solidFill>
                <a:srgbClr val="00589C"/>
              </a:solidFill>
            </a:endParaRPr>
          </a:p>
        </p:txBody>
      </p:sp>
      <p:sp>
        <p:nvSpPr>
          <p:cNvPr id="3213" name="Rechteck 3212"/>
          <p:cNvSpPr/>
          <p:nvPr/>
        </p:nvSpPr>
        <p:spPr bwMode="auto">
          <a:xfrm>
            <a:off x="2519873" y="2807635"/>
            <a:ext cx="936104" cy="3096344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5" name="Rechteck 174"/>
          <p:cNvSpPr/>
          <p:nvPr/>
        </p:nvSpPr>
        <p:spPr bwMode="auto">
          <a:xfrm>
            <a:off x="3798000" y="2807635"/>
            <a:ext cx="936104" cy="3096344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14" name="Textfeld 3213"/>
          <p:cNvSpPr txBox="1"/>
          <p:nvPr/>
        </p:nvSpPr>
        <p:spPr>
          <a:xfrm>
            <a:off x="2382631" y="2436748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280 </a:t>
            </a:r>
            <a:r>
              <a:rPr lang="de-DE" sz="1400" dirty="0" err="1" smtClean="0">
                <a:solidFill>
                  <a:srgbClr val="FF0000"/>
                </a:solidFill>
              </a:rPr>
              <a:t>keV</a:t>
            </a:r>
            <a:r>
              <a:rPr lang="de-DE" sz="1400" dirty="0" smtClean="0">
                <a:solidFill>
                  <a:srgbClr val="FF0000"/>
                </a:solidFill>
              </a:rPr>
              <a:t> ROI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3660758" y="2443777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accent2"/>
                </a:solidFill>
              </a:rPr>
              <a:t>400 </a:t>
            </a:r>
            <a:r>
              <a:rPr lang="de-DE" sz="1400" dirty="0" err="1" smtClean="0">
                <a:solidFill>
                  <a:schemeClr val="accent2"/>
                </a:solidFill>
              </a:rPr>
              <a:t>keV</a:t>
            </a:r>
            <a:r>
              <a:rPr lang="de-DE" sz="1400" dirty="0" smtClean="0">
                <a:solidFill>
                  <a:schemeClr val="accent2"/>
                </a:solidFill>
              </a:rPr>
              <a:t> ROI</a:t>
            </a: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3215" name="Textfeld 3214"/>
          <p:cNvSpPr txBox="1"/>
          <p:nvPr/>
        </p:nvSpPr>
        <p:spPr>
          <a:xfrm>
            <a:off x="984297" y="2161304"/>
            <a:ext cx="1277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00B050"/>
                </a:solidFill>
              </a:rPr>
              <a:t>1549 </a:t>
            </a:r>
            <a:r>
              <a:rPr lang="de-DE" dirty="0" err="1" smtClean="0">
                <a:solidFill>
                  <a:srgbClr val="00B050"/>
                </a:solidFill>
              </a:rPr>
              <a:t>keV</a:t>
            </a:r>
            <a:endParaRPr lang="de-DE" dirty="0" smtClean="0">
              <a:solidFill>
                <a:srgbClr val="00B050"/>
              </a:solidFill>
            </a:endParaRPr>
          </a:p>
          <a:p>
            <a:pPr algn="ctr"/>
            <a:r>
              <a:rPr lang="de-DE" baseline="30000" dirty="0" smtClean="0">
                <a:solidFill>
                  <a:srgbClr val="00B050"/>
                </a:solidFill>
              </a:rPr>
              <a:t>63</a:t>
            </a:r>
            <a:r>
              <a:rPr lang="de-DE" dirty="0">
                <a:solidFill>
                  <a:srgbClr val="00B050"/>
                </a:solidFill>
              </a:rPr>
              <a:t>Cu(</a:t>
            </a:r>
            <a:r>
              <a:rPr lang="de-DE" dirty="0" err="1">
                <a:solidFill>
                  <a:srgbClr val="00B050"/>
                </a:solidFill>
              </a:rPr>
              <a:t>n,n</a:t>
            </a:r>
            <a:r>
              <a:rPr lang="de-DE" dirty="0">
                <a:solidFill>
                  <a:srgbClr val="00B050"/>
                </a:solidFill>
              </a:rPr>
              <a:t>‘</a:t>
            </a:r>
            <a:r>
              <a:rPr lang="el-GR" dirty="0">
                <a:solidFill>
                  <a:srgbClr val="00B050"/>
                </a:solidFill>
                <a:latin typeface="Times New Roman"/>
                <a:cs typeface="Times New Roman"/>
              </a:rPr>
              <a:t>γ</a:t>
            </a:r>
            <a:r>
              <a:rPr lang="de-DE" dirty="0">
                <a:solidFill>
                  <a:srgbClr val="00B050"/>
                </a:solidFill>
                <a:cs typeface="Times New Roman"/>
              </a:rPr>
              <a:t>)</a:t>
            </a:r>
            <a:endParaRPr lang="de-DE" dirty="0">
              <a:solidFill>
                <a:srgbClr val="00B050"/>
              </a:solidFill>
            </a:endParaRPr>
          </a:p>
          <a:p>
            <a:pPr algn="ctr"/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79" name="Textfeld 178"/>
          <p:cNvSpPr txBox="1"/>
          <p:nvPr/>
        </p:nvSpPr>
        <p:spPr>
          <a:xfrm>
            <a:off x="5088754" y="3520615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00B050"/>
                </a:solidFill>
              </a:rPr>
              <a:t>1623 </a:t>
            </a:r>
            <a:r>
              <a:rPr lang="de-DE" dirty="0" err="1" smtClean="0">
                <a:solidFill>
                  <a:srgbClr val="00B050"/>
                </a:solidFill>
              </a:rPr>
              <a:t>keV</a:t>
            </a:r>
            <a:endParaRPr lang="de-DE" dirty="0" smtClean="0">
              <a:solidFill>
                <a:srgbClr val="00B050"/>
              </a:solidFill>
            </a:endParaRPr>
          </a:p>
          <a:p>
            <a:pPr algn="ctr"/>
            <a:r>
              <a:rPr lang="de-DE" baseline="30000" dirty="0" smtClean="0">
                <a:solidFill>
                  <a:srgbClr val="00B050"/>
                </a:solidFill>
              </a:rPr>
              <a:t>65</a:t>
            </a:r>
            <a:r>
              <a:rPr lang="de-DE" dirty="0" smtClean="0">
                <a:solidFill>
                  <a:srgbClr val="00B050"/>
                </a:solidFill>
              </a:rPr>
              <a:t>Cu(</a:t>
            </a:r>
            <a:r>
              <a:rPr lang="de-DE" dirty="0" err="1" smtClean="0">
                <a:solidFill>
                  <a:srgbClr val="00B050"/>
                </a:solidFill>
              </a:rPr>
              <a:t>n,n</a:t>
            </a:r>
            <a:r>
              <a:rPr lang="de-DE" dirty="0" smtClean="0">
                <a:solidFill>
                  <a:srgbClr val="00B050"/>
                </a:solidFill>
              </a:rPr>
              <a:t>‘</a:t>
            </a:r>
            <a:r>
              <a:rPr lang="el-GR" dirty="0" smtClean="0">
                <a:solidFill>
                  <a:srgbClr val="00B050"/>
                </a:solidFill>
                <a:latin typeface="Times New Roman"/>
                <a:cs typeface="Times New Roman"/>
              </a:rPr>
              <a:t>γ</a:t>
            </a:r>
            <a:r>
              <a:rPr lang="de-DE" dirty="0" smtClean="0">
                <a:solidFill>
                  <a:srgbClr val="00B050"/>
                </a:solidFill>
                <a:latin typeface="+mn-lt"/>
                <a:cs typeface="Times New Roman"/>
              </a:rPr>
              <a:t>)</a:t>
            </a:r>
            <a:endParaRPr lang="de-DE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3217" name="Gerade Verbindung mit Pfeil 3216"/>
          <p:cNvCxnSpPr/>
          <p:nvPr/>
        </p:nvCxnSpPr>
        <p:spPr bwMode="auto">
          <a:xfrm>
            <a:off x="1623254" y="2807635"/>
            <a:ext cx="644490" cy="40534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19" name="Gerade Verbindung mit Pfeil 3218"/>
          <p:cNvCxnSpPr/>
          <p:nvPr/>
        </p:nvCxnSpPr>
        <p:spPr bwMode="auto">
          <a:xfrm flipH="1">
            <a:off x="5004048" y="4166946"/>
            <a:ext cx="576064" cy="18886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32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"/>
          <p:cNvSpPr>
            <a:spLocks noGrp="1"/>
          </p:cNvSpPr>
          <p:nvPr>
            <p:ph idx="1"/>
          </p:nvPr>
        </p:nvSpPr>
        <p:spPr>
          <a:xfrm>
            <a:off x="346075" y="2852936"/>
            <a:ext cx="9021511" cy="4464496"/>
          </a:xfrm>
        </p:spPr>
        <p:txBody>
          <a:bodyPr/>
          <a:lstStyle/>
          <a:p>
            <a:r>
              <a:rPr lang="de-DE" sz="1800" dirty="0" smtClean="0"/>
              <a:t>Beam </a:t>
            </a:r>
            <a:r>
              <a:rPr lang="de-DE" sz="1800" dirty="0" err="1" smtClean="0"/>
              <a:t>induced</a:t>
            </a:r>
            <a:r>
              <a:rPr lang="de-DE" sz="1800" dirty="0" smtClean="0"/>
              <a:t> </a:t>
            </a:r>
            <a:r>
              <a:rPr lang="de-DE" sz="1800" dirty="0" err="1" smtClean="0"/>
              <a:t>background</a:t>
            </a:r>
            <a:endParaRPr lang="de-DE" sz="1800" dirty="0" smtClean="0"/>
          </a:p>
          <a:p>
            <a:r>
              <a:rPr lang="de-DE" sz="1800" dirty="0" smtClean="0"/>
              <a:t> </a:t>
            </a:r>
            <a:r>
              <a:rPr lang="de-DE" sz="1800" dirty="0" err="1" smtClean="0"/>
              <a:t>subtraction</a:t>
            </a:r>
            <a:r>
              <a:rPr lang="de-DE" sz="1800" dirty="0" smtClean="0"/>
              <a:t> </a:t>
            </a:r>
            <a:r>
              <a:rPr lang="de-DE" sz="1800" dirty="0" err="1" smtClean="0"/>
              <a:t>approach</a:t>
            </a:r>
            <a:endParaRPr lang="de-DE" sz="1800" dirty="0" smtClean="0"/>
          </a:p>
          <a:p>
            <a:endParaRPr lang="de-DE" sz="1600" dirty="0"/>
          </a:p>
          <a:p>
            <a:endParaRPr lang="de-DE" sz="500" dirty="0" smtClean="0"/>
          </a:p>
          <a:p>
            <a:pPr marL="0" inden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600" dirty="0" smtClean="0"/>
          </a:p>
          <a:p>
            <a:pPr marL="0" inden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600" dirty="0" smtClean="0"/>
          </a:p>
          <a:p>
            <a:pPr marL="0" inden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 smtClean="0">
                <a:solidFill>
                  <a:schemeClr val="tx1"/>
                </a:solidFill>
              </a:rPr>
              <a:t>But: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600" dirty="0" smtClean="0"/>
              <a:t> </a:t>
            </a:r>
            <a:r>
              <a:rPr lang="de-DE" sz="1600" dirty="0" err="1" smtClean="0"/>
              <a:t>both</a:t>
            </a:r>
            <a:r>
              <a:rPr lang="de-DE" sz="1600" dirty="0" smtClean="0"/>
              <a:t> </a:t>
            </a:r>
            <a:r>
              <a:rPr lang="de-DE" sz="1600" dirty="0" err="1" smtClean="0"/>
              <a:t>spectra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subtracted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normalized</a:t>
            </a:r>
            <a:r>
              <a:rPr lang="de-DE" sz="1600" dirty="0" smtClean="0"/>
              <a:t> (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include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same beam </a:t>
            </a:r>
          </a:p>
          <a:p>
            <a:pPr marL="0" inden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600" dirty="0"/>
              <a:t> </a:t>
            </a:r>
            <a:r>
              <a:rPr lang="de-DE" sz="1600" dirty="0" smtClean="0"/>
              <a:t>      </a:t>
            </a:r>
            <a:r>
              <a:rPr lang="de-DE" sz="1600" dirty="0" err="1" smtClean="0"/>
              <a:t>induced</a:t>
            </a:r>
            <a:r>
              <a:rPr lang="de-DE" sz="1600" dirty="0" smtClean="0"/>
              <a:t> </a:t>
            </a:r>
            <a:r>
              <a:rPr lang="de-DE" sz="1600" dirty="0" err="1" smtClean="0"/>
              <a:t>background</a:t>
            </a:r>
            <a:r>
              <a:rPr lang="de-DE" sz="1600" dirty="0"/>
              <a:t>)</a:t>
            </a:r>
            <a:endParaRPr lang="de-DE" sz="1600" dirty="0" smtClean="0"/>
          </a:p>
          <a:p>
            <a:pPr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600" dirty="0"/>
              <a:t> </a:t>
            </a:r>
            <a:r>
              <a:rPr lang="de-DE" sz="1600" dirty="0" smtClean="0"/>
              <a:t>due </a:t>
            </a:r>
            <a:r>
              <a:rPr lang="de-DE" sz="1600" dirty="0" err="1" smtClean="0"/>
              <a:t>to</a:t>
            </a:r>
            <a:r>
              <a:rPr lang="de-DE" sz="1600" dirty="0" smtClean="0"/>
              <a:t> different </a:t>
            </a:r>
            <a:r>
              <a:rPr lang="de-DE" sz="1600" dirty="0" err="1" smtClean="0"/>
              <a:t>neutron</a:t>
            </a:r>
            <a:r>
              <a:rPr lang="de-DE" sz="1600" dirty="0" smtClean="0"/>
              <a:t> </a:t>
            </a:r>
            <a:r>
              <a:rPr lang="de-DE" sz="1600" dirty="0" err="1" smtClean="0"/>
              <a:t>energy</a:t>
            </a:r>
            <a:r>
              <a:rPr lang="de-DE" sz="1600" dirty="0" smtClean="0"/>
              <a:t> </a:t>
            </a:r>
            <a:r>
              <a:rPr lang="de-DE" sz="1600" dirty="0" err="1" smtClean="0"/>
              <a:t>spectra</a:t>
            </a:r>
            <a:r>
              <a:rPr lang="de-DE" sz="1600" dirty="0" smtClean="0"/>
              <a:t>,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normalization</a:t>
            </a:r>
            <a:r>
              <a:rPr lang="de-DE" sz="1600" dirty="0" smtClean="0"/>
              <a:t> </a:t>
            </a:r>
            <a:r>
              <a:rPr lang="de-DE" sz="1600" dirty="0" err="1" smtClean="0"/>
              <a:t>factor</a:t>
            </a:r>
            <a:r>
              <a:rPr lang="de-DE" sz="1600" dirty="0" smtClean="0"/>
              <a:t> </a:t>
            </a:r>
          </a:p>
          <a:p>
            <a:pPr marL="0" inden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600" dirty="0"/>
              <a:t> </a:t>
            </a:r>
            <a:r>
              <a:rPr lang="de-DE" sz="1600" dirty="0" smtClean="0"/>
              <a:t>      </a:t>
            </a:r>
            <a:r>
              <a:rPr lang="de-DE" sz="1600" dirty="0" err="1" smtClean="0"/>
              <a:t>depends</a:t>
            </a:r>
            <a:r>
              <a:rPr lang="de-DE" sz="1600" dirty="0" smtClean="0"/>
              <a:t> on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gamma</a:t>
            </a:r>
            <a:r>
              <a:rPr lang="de-DE" sz="1600" dirty="0" smtClean="0"/>
              <a:t> </a:t>
            </a:r>
            <a:r>
              <a:rPr lang="de-DE" sz="1600" dirty="0" err="1" smtClean="0"/>
              <a:t>energy</a:t>
            </a:r>
            <a:endParaRPr lang="de-DE" sz="20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075" y="1081272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589C"/>
                </a:solidFill>
              </a:rPr>
              <a:t>Possible data </a:t>
            </a:r>
            <a:r>
              <a:rPr lang="en-US" sz="2000" dirty="0">
                <a:solidFill>
                  <a:srgbClr val="00589C"/>
                </a:solidFill>
              </a:rPr>
              <a:t>analysis approach</a:t>
            </a:r>
            <a:endParaRPr lang="de-DE" sz="2000" dirty="0">
              <a:solidFill>
                <a:srgbClr val="00589C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5724128" cy="294125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984707" y="3696570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00B050"/>
                </a:solidFill>
              </a:rPr>
              <a:t>1623 </a:t>
            </a:r>
            <a:r>
              <a:rPr lang="de-DE" dirty="0" err="1" smtClean="0">
                <a:solidFill>
                  <a:srgbClr val="00B050"/>
                </a:solidFill>
              </a:rPr>
              <a:t>keV</a:t>
            </a:r>
            <a:endParaRPr lang="de-DE" dirty="0" smtClean="0">
              <a:solidFill>
                <a:srgbClr val="00B050"/>
              </a:solidFill>
            </a:endParaRPr>
          </a:p>
          <a:p>
            <a:pPr algn="ctr"/>
            <a:r>
              <a:rPr lang="de-DE" baseline="30000" dirty="0" smtClean="0">
                <a:solidFill>
                  <a:srgbClr val="00B050"/>
                </a:solidFill>
              </a:rPr>
              <a:t>65</a:t>
            </a:r>
            <a:r>
              <a:rPr lang="de-DE" dirty="0" smtClean="0">
                <a:solidFill>
                  <a:srgbClr val="00B050"/>
                </a:solidFill>
              </a:rPr>
              <a:t>Cu</a:t>
            </a:r>
            <a:endParaRPr lang="de-DE" dirty="0">
              <a:solidFill>
                <a:srgbClr val="00B05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 flipH="1" flipV="1">
            <a:off x="8177269" y="3202746"/>
            <a:ext cx="139148" cy="49382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59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" y="1377518"/>
            <a:ext cx="6904928" cy="519371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6075" y="1081272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589C"/>
                </a:solidFill>
              </a:rPr>
              <a:t>Possible data </a:t>
            </a:r>
            <a:r>
              <a:rPr lang="en-US" sz="2000" dirty="0">
                <a:solidFill>
                  <a:srgbClr val="00589C"/>
                </a:solidFill>
              </a:rPr>
              <a:t>analysis approach</a:t>
            </a:r>
            <a:endParaRPr lang="de-DE" sz="2000" dirty="0">
              <a:solidFill>
                <a:srgbClr val="00589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948264" y="2564904"/>
            <a:ext cx="2195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choice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of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several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„flat“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regions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calculate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beam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induced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background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ratios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along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spectrum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64000" y="5976000"/>
            <a:ext cx="5976664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200		  600		    1000	     1400	        1800		2200</a:t>
            </a:r>
            <a:endParaRPr lang="de-D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935772"/>
              </p:ext>
            </p:extLst>
          </p:nvPr>
        </p:nvGraphicFramePr>
        <p:xfrm>
          <a:off x="517525" y="2205038"/>
          <a:ext cx="7459663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Arbeitsblatt" r:id="rId4" imgW="5191057" imgH="1952535" progId="Excel.Sheet.12">
                  <p:embed/>
                </p:oleObj>
              </mc:Choice>
              <mc:Fallback>
                <p:oleObj name="Arbeitsblatt" r:id="rId4" imgW="5191057" imgH="19525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525" y="2205038"/>
                        <a:ext cx="7459663" cy="280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46075" y="1489111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„Flat“ </a:t>
            </a:r>
            <a:r>
              <a:rPr lang="de-DE" sz="2000" dirty="0" err="1" smtClean="0">
                <a:solidFill>
                  <a:schemeClr val="tx1"/>
                </a:solidFill>
              </a:rPr>
              <a:t>regions</a:t>
            </a:r>
            <a:r>
              <a:rPr lang="de-DE" sz="20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84630" y="5384283"/>
            <a:ext cx="5680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(</a:t>
            </a:r>
            <a:r>
              <a:rPr lang="de-DE" sz="1600" dirty="0" err="1" smtClean="0">
                <a:solidFill>
                  <a:schemeClr val="tx1"/>
                </a:solidFill>
              </a:rPr>
              <a:t>with</a:t>
            </a:r>
            <a:r>
              <a:rPr lang="de-DE" sz="1600" dirty="0" smtClean="0">
                <a:solidFill>
                  <a:schemeClr val="tx1"/>
                </a:solidFill>
              </a:rPr>
              <a:t> May/June 2011 </a:t>
            </a:r>
            <a:r>
              <a:rPr lang="de-DE" sz="1600" dirty="0" err="1" smtClean="0">
                <a:solidFill>
                  <a:schemeClr val="tx1"/>
                </a:solidFill>
              </a:rPr>
              <a:t>data</a:t>
            </a:r>
            <a:r>
              <a:rPr lang="de-DE" sz="1600" dirty="0" smtClean="0">
                <a:solidFill>
                  <a:schemeClr val="tx1"/>
                </a:solidFill>
              </a:rPr>
              <a:t>; </a:t>
            </a:r>
            <a:r>
              <a:rPr lang="de-DE" sz="1600" dirty="0" err="1" smtClean="0">
                <a:solidFill>
                  <a:schemeClr val="tx1"/>
                </a:solidFill>
              </a:rPr>
              <a:t>natural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background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subtracted</a:t>
            </a:r>
            <a:r>
              <a:rPr lang="de-DE" sz="1600" dirty="0" smtClean="0">
                <a:solidFill>
                  <a:schemeClr val="tx1"/>
                </a:solidFill>
              </a:rPr>
              <a:t>)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6075" y="1081272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589C"/>
                </a:solidFill>
              </a:rPr>
              <a:t>Possible data </a:t>
            </a:r>
            <a:r>
              <a:rPr lang="en-US" sz="2000" dirty="0">
                <a:solidFill>
                  <a:srgbClr val="00589C"/>
                </a:solidFill>
              </a:rPr>
              <a:t>analysis approach</a:t>
            </a:r>
            <a:endParaRPr lang="de-DE" sz="20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6075" y="1081272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589C"/>
                </a:solidFill>
              </a:rPr>
              <a:t>Possible data </a:t>
            </a:r>
            <a:r>
              <a:rPr lang="en-US" sz="2000" dirty="0">
                <a:solidFill>
                  <a:srgbClr val="00589C"/>
                </a:solidFill>
              </a:rPr>
              <a:t>analysis approach</a:t>
            </a:r>
            <a:endParaRPr lang="de-DE" sz="2000" dirty="0">
              <a:solidFill>
                <a:srgbClr val="00589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71555" y="335699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Plot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of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flat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region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contents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normalized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by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charge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and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region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width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081272"/>
            <a:ext cx="7211024" cy="579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2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7" y="1106461"/>
            <a:ext cx="7308304" cy="574897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804248" y="3356992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t</a:t>
            </a:r>
            <a:r>
              <a:rPr lang="de-DE" sz="1600" dirty="0" err="1" smtClean="0">
                <a:solidFill>
                  <a:schemeClr val="tx1"/>
                </a:solidFill>
              </a:rPr>
              <a:t>he</a:t>
            </a:r>
            <a:r>
              <a:rPr lang="de-DE" sz="1600" dirty="0" smtClean="0">
                <a:solidFill>
                  <a:schemeClr val="tx1"/>
                </a:solidFill>
              </a:rPr>
              <a:t> beam </a:t>
            </a:r>
            <a:r>
              <a:rPr lang="de-DE" sz="1600" dirty="0" err="1" smtClean="0">
                <a:solidFill>
                  <a:schemeClr val="tx1"/>
                </a:solidFill>
              </a:rPr>
              <a:t>induced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background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ratio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depends</a:t>
            </a:r>
            <a:r>
              <a:rPr lang="de-DE" sz="1600" dirty="0" smtClean="0">
                <a:solidFill>
                  <a:schemeClr val="tx1"/>
                </a:solidFill>
              </a:rPr>
              <a:t> on </a:t>
            </a:r>
            <a:r>
              <a:rPr lang="de-DE" sz="1600" dirty="0" err="1" smtClean="0">
                <a:solidFill>
                  <a:schemeClr val="tx1"/>
                </a:solidFill>
              </a:rPr>
              <a:t>the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     </a:t>
            </a:r>
            <a:r>
              <a:rPr lang="de-DE" sz="1600" dirty="0" err="1" smtClean="0">
                <a:solidFill>
                  <a:schemeClr val="tx1"/>
                </a:solidFill>
              </a:rPr>
              <a:t>region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energy</a:t>
            </a:r>
            <a:r>
              <a:rPr lang="de-DE" sz="1600" dirty="0" smtClean="0">
                <a:solidFill>
                  <a:schemeClr val="tx1"/>
                </a:solidFill>
              </a:rPr>
              <a:t>!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6075" y="1081272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589C"/>
                </a:solidFill>
              </a:rPr>
              <a:t>Possible data </a:t>
            </a:r>
            <a:r>
              <a:rPr lang="en-US" sz="2000" dirty="0">
                <a:solidFill>
                  <a:srgbClr val="00589C"/>
                </a:solidFill>
              </a:rPr>
              <a:t>analysis approach</a:t>
            </a:r>
            <a:endParaRPr lang="de-DE" sz="20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r>
              <a:rPr lang="de-DE" sz="2000" dirty="0" smtClean="0">
                <a:latin typeface="Arial Bold" charset="0"/>
              </a:rPr>
              <a:t> </a:t>
            </a:r>
          </a:p>
          <a:p>
            <a:endParaRPr lang="de-DE" sz="2000" dirty="0" smtClean="0">
              <a:latin typeface="Arial Bold" charset="0"/>
            </a:endParaRPr>
          </a:p>
          <a:p>
            <a:pPr>
              <a:lnSpc>
                <a:spcPct val="15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 smtClean="0"/>
              <a:t> The </a:t>
            </a:r>
            <a:r>
              <a:rPr lang="de-DE" sz="2000" dirty="0" err="1" smtClean="0"/>
              <a:t>motivation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study</a:t>
            </a:r>
            <a:r>
              <a:rPr lang="de-DE" sz="2000" dirty="0"/>
              <a:t>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reaction</a:t>
            </a:r>
            <a:endParaRPr lang="de-DE" sz="2000" dirty="0" smtClean="0"/>
          </a:p>
          <a:p>
            <a:pPr>
              <a:lnSpc>
                <a:spcPct val="15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 smtClean="0"/>
              <a:t> Experimental </a:t>
            </a:r>
            <a:r>
              <a:rPr lang="de-DE" sz="2000" dirty="0" err="1" smtClean="0"/>
              <a:t>setup</a:t>
            </a:r>
            <a:endParaRPr lang="de-DE" sz="2000" dirty="0" smtClean="0"/>
          </a:p>
          <a:p>
            <a:pPr>
              <a:lnSpc>
                <a:spcPct val="15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 smtClean="0"/>
              <a:t> Choice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measurement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parameters</a:t>
            </a:r>
            <a:endParaRPr lang="de-DE" sz="2000" dirty="0" smtClean="0"/>
          </a:p>
          <a:p>
            <a:pPr>
              <a:lnSpc>
                <a:spcPct val="15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/>
              <a:t>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analysis</a:t>
            </a:r>
            <a:r>
              <a:rPr lang="de-DE" sz="2000" dirty="0" smtClean="0"/>
              <a:t> </a:t>
            </a:r>
            <a:r>
              <a:rPr lang="de-DE" sz="2000" dirty="0" err="1" smtClean="0"/>
              <a:t>approach</a:t>
            </a:r>
            <a:endParaRPr lang="de-DE" sz="2000" dirty="0" smtClean="0">
              <a:latin typeface="+mj-lt"/>
              <a:cs typeface="Times New Roman" pitchFamily="16" charset="0"/>
            </a:endParaRPr>
          </a:p>
          <a:p>
            <a:pPr>
              <a:lnSpc>
                <a:spcPct val="15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 smtClean="0">
                <a:latin typeface="+mj-lt"/>
                <a:cs typeface="Times New Roman" pitchFamily="16" charset="0"/>
              </a:rPr>
              <a:t> GEANT4-simulations</a:t>
            </a:r>
          </a:p>
          <a:p>
            <a:pPr>
              <a:lnSpc>
                <a:spcPct val="15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 smtClean="0">
                <a:latin typeface="+mj-lt"/>
                <a:cs typeface="Times New Roman" pitchFamily="16" charset="0"/>
              </a:rPr>
              <a:t> </a:t>
            </a:r>
            <a:r>
              <a:rPr lang="de-DE" sz="2000" dirty="0" err="1" smtClean="0">
                <a:latin typeface="+mj-lt"/>
                <a:cs typeface="Times New Roman" pitchFamily="16" charset="0"/>
              </a:rPr>
              <a:t>Ongoing</a:t>
            </a:r>
            <a:r>
              <a:rPr lang="de-DE" sz="2000" dirty="0" smtClean="0">
                <a:latin typeface="+mj-lt"/>
                <a:cs typeface="Times New Roman" pitchFamily="16" charset="0"/>
              </a:rPr>
              <a:t> </a:t>
            </a:r>
            <a:r>
              <a:rPr lang="de-DE" sz="2000" dirty="0" err="1" smtClean="0">
                <a:latin typeface="+mj-lt"/>
                <a:cs typeface="Times New Roman" pitchFamily="16" charset="0"/>
              </a:rPr>
              <a:t>work</a:t>
            </a:r>
            <a:r>
              <a:rPr lang="de-DE" sz="2000" dirty="0" smtClean="0">
                <a:latin typeface="+mj-lt"/>
                <a:cs typeface="Times New Roman" pitchFamily="16" charset="0"/>
              </a:rPr>
              <a:t> </a:t>
            </a:r>
            <a:r>
              <a:rPr lang="de-DE" sz="2000" dirty="0" err="1" smtClean="0">
                <a:latin typeface="+mj-lt"/>
                <a:cs typeface="Times New Roman" pitchFamily="16" charset="0"/>
              </a:rPr>
              <a:t>and</a:t>
            </a:r>
            <a:r>
              <a:rPr lang="de-DE" sz="2000" dirty="0" smtClean="0">
                <a:latin typeface="+mj-lt"/>
                <a:cs typeface="Times New Roman" pitchFamily="16" charset="0"/>
              </a:rPr>
              <a:t> </a:t>
            </a:r>
            <a:r>
              <a:rPr lang="de-DE" sz="2000" dirty="0" err="1" smtClean="0">
                <a:latin typeface="+mj-lt"/>
                <a:cs typeface="Times New Roman" pitchFamily="16" charset="0"/>
              </a:rPr>
              <a:t>summary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713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423068" y="2132856"/>
                <a:ext cx="8228013" cy="4392488"/>
              </a:xfrm>
            </p:spPr>
            <p:txBody>
              <a:bodyPr/>
              <a:lstStyle/>
              <a:p>
                <a:r>
                  <a:rPr lang="de-DE" sz="1800" dirty="0" smtClean="0"/>
                  <a:t>How </a:t>
                </a:r>
                <a:r>
                  <a:rPr lang="de-DE" sz="1800" dirty="0" err="1" smtClean="0"/>
                  <a:t>to</a:t>
                </a:r>
                <a:r>
                  <a:rPr lang="de-DE" sz="1800" dirty="0" smtClean="0"/>
                  <a:t> find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energy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dependence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of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beam </a:t>
                </a:r>
                <a:r>
                  <a:rPr lang="de-DE" sz="1800" dirty="0" err="1" smtClean="0"/>
                  <a:t>induced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background</a:t>
                </a:r>
                <a:r>
                  <a:rPr lang="de-DE" sz="1800" dirty="0" smtClean="0"/>
                  <a:t>?</a:t>
                </a:r>
              </a:p>
              <a:p>
                <a:endParaRPr lang="de-DE" sz="1800" dirty="0" smtClean="0"/>
              </a:p>
              <a:p>
                <a:r>
                  <a:rPr lang="de-DE" sz="1800" dirty="0" smtClean="0"/>
                  <a:t>Basic </a:t>
                </a:r>
                <a:r>
                  <a:rPr lang="de-DE" sz="1800" dirty="0" err="1" smtClean="0"/>
                  <a:t>idea</a:t>
                </a:r>
                <a:r>
                  <a:rPr lang="de-DE" sz="1800" dirty="0" smtClean="0"/>
                  <a:t>:</a:t>
                </a:r>
              </a:p>
              <a:p>
                <a:endParaRPr lang="de-DE" sz="400" dirty="0"/>
              </a:p>
              <a:p>
                <a:pPr marL="0" lvl="0">
                  <a:lnSpc>
                    <a:spcPct val="150000"/>
                  </a:lnSpc>
                  <a:buClr>
                    <a:srgbClr val="00589D"/>
                  </a:buClr>
                  <a:buFont typeface="Wingdings" charset="2"/>
                  <a:buChar char="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de-DE" sz="1800" dirty="0" smtClean="0"/>
                  <a:t> </a:t>
                </a:r>
                <a:r>
                  <a:rPr lang="de-DE" sz="1800" dirty="0" err="1" smtClean="0"/>
                  <a:t>trying</a:t>
                </a:r>
                <a:r>
                  <a:rPr lang="de-DE" sz="1800" dirty="0" smtClean="0"/>
                  <a:t> fit </a:t>
                </a:r>
                <a:r>
                  <a:rPr lang="de-DE" sz="1800" dirty="0" err="1" smtClean="0"/>
                  <a:t>functions</a:t>
                </a:r>
                <a:r>
                  <a:rPr lang="de-DE" sz="1800" dirty="0" smtClean="0"/>
                  <a:t> on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plotted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region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content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ratios</a:t>
                </a:r>
                <a:endParaRPr lang="de-DE" sz="1800" dirty="0" smtClean="0"/>
              </a:p>
              <a:p>
                <a:pPr marL="0" lvl="0">
                  <a:lnSpc>
                    <a:spcPct val="150000"/>
                  </a:lnSpc>
                  <a:buClr>
                    <a:srgbClr val="00589D"/>
                  </a:buClr>
                  <a:buFont typeface="Wingdings" charset="2"/>
                  <a:buChar char="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de-DE" sz="1800" dirty="0" smtClean="0"/>
                  <a:t> </a:t>
                </a:r>
                <a:r>
                  <a:rPr lang="de-DE" sz="1800" dirty="0" err="1" smtClean="0"/>
                  <a:t>weighting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results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using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el-GR" sz="1800" dirty="0" smtClean="0">
                    <a:latin typeface="Times New Roman"/>
                    <a:cs typeface="Times New Roman"/>
                  </a:rPr>
                  <a:t>χ</a:t>
                </a:r>
                <a:r>
                  <a:rPr lang="de-DE" sz="1800" dirty="0" smtClean="0">
                    <a:cs typeface="Times New Roman"/>
                  </a:rPr>
                  <a:t>²/</a:t>
                </a:r>
                <a:r>
                  <a:rPr lang="de-DE" sz="1800" dirty="0" err="1" smtClean="0">
                    <a:cs typeface="Times New Roman"/>
                  </a:rPr>
                  <a:t>DoF</a:t>
                </a:r>
                <a:r>
                  <a:rPr lang="de-DE" sz="1800" dirty="0" smtClean="0">
                    <a:cs typeface="Times New Roman"/>
                  </a:rPr>
                  <a:t> </a:t>
                </a:r>
                <a:r>
                  <a:rPr lang="de-DE" sz="1800" dirty="0" err="1" smtClean="0">
                    <a:cs typeface="Times New Roman"/>
                  </a:rPr>
                  <a:t>value</a:t>
                </a:r>
                <a:endParaRPr lang="de-DE" sz="1800" dirty="0" smtClean="0"/>
              </a:p>
              <a:p>
                <a:pPr marL="0">
                  <a:lnSpc>
                    <a:spcPct val="150000"/>
                  </a:lnSpc>
                  <a:buClr>
                    <a:srgbClr val="00589D"/>
                  </a:buClr>
                  <a:buFont typeface="Wingdings" charset="2"/>
                  <a:buChar char="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de-DE" sz="1800" dirty="0"/>
                  <a:t> </a:t>
                </a:r>
                <a:r>
                  <a:rPr lang="de-DE" sz="1800" dirty="0" err="1" smtClean="0"/>
                  <a:t>calculating</a:t>
                </a:r>
                <a:r>
                  <a:rPr lang="de-DE" sz="1800" dirty="0" smtClean="0"/>
                  <a:t> a </a:t>
                </a:r>
                <a:r>
                  <a:rPr lang="de-DE" sz="1800" dirty="0" err="1" smtClean="0"/>
                  <a:t>normalization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factor</a:t>
                </a:r>
                <a:r>
                  <a:rPr lang="de-DE" sz="1800" dirty="0" smtClean="0"/>
                  <a:t>  </a:t>
                </a:r>
                <a14:m>
                  <m:oMath xmlns:m="http://schemas.openxmlformats.org/officeDocument/2006/math">
                    <m:r>
                      <a:rPr lang="de-DE" sz="1800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  <m:t>280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  <m:t>400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1800" dirty="0" smtClean="0"/>
                  <a:t>  </a:t>
                </a:r>
                <a:r>
                  <a:rPr lang="de-DE" sz="1800" dirty="0" err="1" smtClean="0"/>
                  <a:t>for</a:t>
                </a:r>
                <a:r>
                  <a:rPr lang="de-DE" sz="1800" dirty="0" smtClean="0"/>
                  <a:t>  E</a:t>
                </a:r>
                <a:r>
                  <a:rPr lang="el-GR" sz="2800" baseline="-25000" dirty="0" smtClean="0">
                    <a:latin typeface="Times New Roman"/>
                    <a:cs typeface="Times New Roman"/>
                  </a:rPr>
                  <a:t>γ</a:t>
                </a:r>
                <a:r>
                  <a:rPr lang="de-DE" sz="2800" baseline="-25000" dirty="0" smtClean="0">
                    <a:latin typeface="Times New Roman"/>
                    <a:cs typeface="Times New Roman"/>
                  </a:rPr>
                  <a:t> </a:t>
                </a:r>
                <a:r>
                  <a:rPr lang="de-DE" sz="1800" dirty="0" smtClean="0"/>
                  <a:t>= 1580 </a:t>
                </a:r>
                <a:r>
                  <a:rPr lang="de-DE" sz="1800" dirty="0" err="1" smtClean="0"/>
                  <a:t>keV</a:t>
                </a:r>
                <a:r>
                  <a:rPr lang="de-DE" sz="1800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00589D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de-DE" sz="1800" dirty="0"/>
                  <a:t>	 </a:t>
                </a:r>
                <a:r>
                  <a:rPr lang="de-DE" sz="1800" dirty="0" smtClean="0"/>
                  <a:t>     </a:t>
                </a:r>
                <a:r>
                  <a:rPr lang="de-DE" sz="1050" dirty="0" smtClean="0"/>
                  <a:t> </a:t>
                </a:r>
                <a:r>
                  <a:rPr lang="de-DE" sz="1800" dirty="0" smtClean="0"/>
                  <a:t>(</a:t>
                </a:r>
                <a:r>
                  <a:rPr lang="de-DE" sz="1800" dirty="0" err="1" smtClean="0"/>
                  <a:t>between</a:t>
                </a:r>
                <a:r>
                  <a:rPr lang="de-DE" sz="1800" dirty="0" smtClean="0"/>
                  <a:t> 280 </a:t>
                </a:r>
                <a:r>
                  <a:rPr lang="de-DE" sz="1800" dirty="0" err="1" smtClean="0"/>
                  <a:t>keV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and</a:t>
                </a:r>
                <a:r>
                  <a:rPr lang="de-DE" sz="1800" dirty="0" smtClean="0"/>
                  <a:t> 400 </a:t>
                </a:r>
                <a:r>
                  <a:rPr lang="de-DE" sz="1800" dirty="0" err="1" smtClean="0"/>
                  <a:t>keV</a:t>
                </a:r>
                <a:r>
                  <a:rPr lang="de-DE" sz="1800" dirty="0" smtClean="0"/>
                  <a:t> ROIs)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00589D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de-DE" sz="1800" dirty="0" smtClean="0"/>
              </a:p>
            </p:txBody>
          </p:sp>
        </mc:Choice>
        <mc:Fallback xmlns="">
          <p:sp>
            <p:nvSpPr>
              <p:cNvPr id="5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068" y="2132856"/>
                <a:ext cx="8228013" cy="4392488"/>
              </a:xfrm>
              <a:blipFill rotWithShape="1">
                <a:blip r:embed="rId2"/>
                <a:stretch>
                  <a:fillRect l="-1704" t="-18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6075" y="1081272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589C"/>
                </a:solidFill>
              </a:rPr>
              <a:t>Possible data </a:t>
            </a:r>
            <a:r>
              <a:rPr lang="en-US" sz="2000" dirty="0">
                <a:solidFill>
                  <a:srgbClr val="00589C"/>
                </a:solidFill>
              </a:rPr>
              <a:t>analysis approach</a:t>
            </a:r>
            <a:endParaRPr lang="de-DE" sz="20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cha\Desktop\Graph1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2474"/>
            <a:ext cx="7219222" cy="56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6075" y="1081272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589C"/>
                </a:solidFill>
              </a:rPr>
              <a:t>Possible data </a:t>
            </a:r>
            <a:r>
              <a:rPr lang="en-US" sz="2000" dirty="0">
                <a:solidFill>
                  <a:srgbClr val="00589C"/>
                </a:solidFill>
              </a:rPr>
              <a:t>analysis approach</a:t>
            </a:r>
            <a:endParaRPr lang="de-DE" sz="20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42693" y="1700808"/>
                <a:ext cx="9417963" cy="5337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>
                    <a:solidFill>
                      <a:schemeClr val="tx1"/>
                    </a:solidFill>
                  </a:rPr>
                  <a:t>Yield </a:t>
                </a:r>
                <a:r>
                  <a:rPr lang="de-DE" sz="2000" dirty="0" err="1" smtClean="0">
                    <a:solidFill>
                      <a:schemeClr val="tx1"/>
                    </a:solidFill>
                  </a:rPr>
                  <a:t>calculation</a:t>
                </a:r>
                <a:r>
                  <a:rPr lang="de-DE" sz="20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de-DE" sz="2000" dirty="0" smtClean="0">
                  <a:solidFill>
                    <a:schemeClr val="tx1"/>
                  </a:solidFill>
                </a:endParaRPr>
              </a:p>
              <a:p>
                <a:endParaRPr lang="de-DE" sz="2000" dirty="0" smtClean="0">
                  <a:solidFill>
                    <a:schemeClr val="tx1"/>
                  </a:solidFill>
                </a:endParaRPr>
              </a:p>
              <a:p>
                <a:r>
                  <a:rPr lang="de-DE" sz="1600" dirty="0" smtClean="0">
                    <a:solidFill>
                      <a:schemeClr val="tx1"/>
                    </a:solidFill>
                  </a:rPr>
                  <a:t>400 </a:t>
                </a:r>
                <a:r>
                  <a:rPr lang="de-DE" sz="1600" dirty="0" err="1" smtClean="0">
                    <a:solidFill>
                      <a:schemeClr val="tx1"/>
                    </a:solidFill>
                  </a:rPr>
                  <a:t>keV</a:t>
                </a:r>
                <a:r>
                  <a:rPr lang="de-DE" sz="1600" dirty="0" smtClean="0">
                    <a:solidFill>
                      <a:schemeClr val="tx1"/>
                    </a:solidFill>
                  </a:rPr>
                  <a:t> ROI: 1589.6…1621.5 </a:t>
                </a:r>
                <a:r>
                  <a:rPr lang="de-DE" sz="1600" dirty="0" err="1" smtClean="0">
                    <a:solidFill>
                      <a:schemeClr val="tx1"/>
                    </a:solidFill>
                  </a:rPr>
                  <a:t>keV</a:t>
                </a:r>
                <a:r>
                  <a:rPr lang="de-DE" sz="1600" dirty="0">
                    <a:solidFill>
                      <a:schemeClr val="tx1"/>
                    </a:solidFill>
                  </a:rPr>
                  <a:t>	</a:t>
                </a:r>
                <a:r>
                  <a:rPr lang="de-DE" sz="1600" dirty="0" smtClean="0">
                    <a:solidFill>
                      <a:schemeClr val="tx1"/>
                    </a:solidFill>
                  </a:rPr>
                  <a:t>		280 </a:t>
                </a:r>
                <a:r>
                  <a:rPr lang="de-DE" sz="1600" dirty="0" err="1" smtClean="0">
                    <a:solidFill>
                      <a:schemeClr val="tx1"/>
                    </a:solidFill>
                  </a:rPr>
                  <a:t>keV</a:t>
                </a:r>
                <a:r>
                  <a:rPr lang="de-DE" sz="1600" dirty="0" smtClean="0">
                    <a:solidFill>
                      <a:schemeClr val="tx1"/>
                    </a:solidFill>
                  </a:rPr>
                  <a:t> ROI</a:t>
                </a:r>
                <a:r>
                  <a:rPr lang="de-DE" sz="1600" dirty="0">
                    <a:solidFill>
                      <a:schemeClr val="tx1"/>
                    </a:solidFill>
                  </a:rPr>
                  <a:t>: 1549.7…1580.6 </a:t>
                </a:r>
                <a:r>
                  <a:rPr lang="de-DE" sz="1600" dirty="0" err="1">
                    <a:solidFill>
                      <a:schemeClr val="tx1"/>
                    </a:solidFill>
                  </a:rPr>
                  <a:t>keV</a:t>
                </a:r>
                <a:endParaRPr lang="de-DE" sz="1600" dirty="0">
                  <a:solidFill>
                    <a:schemeClr val="tx1"/>
                  </a:solidFill>
                </a:endParaRPr>
              </a:p>
              <a:p>
                <a:pPr>
                  <a:buClr>
                    <a:srgbClr val="00589D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de-DE" sz="2000" dirty="0" smtClean="0">
                  <a:solidFill>
                    <a:schemeClr val="tx1"/>
                  </a:solidFill>
                </a:endParaRPr>
              </a:p>
              <a:p>
                <a:pPr>
                  <a:buClr>
                    <a:srgbClr val="00589D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de-DE" sz="2000" dirty="0" smtClean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400</m:t>
                        </m:r>
                      </m:sub>
                    </m:sSub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400</m:t>
                        </m:r>
                      </m:sub>
                    </m:sSub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28</m:t>
                            </m:r>
                            <m: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den>
                    </m:f>
                  </m:oMath>
                </a14:m>
                <a:r>
                  <a:rPr lang="de-DE" sz="2000" dirty="0" smtClean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280</m:t>
                        </m:r>
                      </m:sub>
                    </m:sSub>
                    <m:r>
                      <a:rPr lang="de-DE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280</m:t>
                            </m:r>
                          </m:sub>
                        </m:sSub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400</m:t>
                        </m:r>
                      </m:sub>
                    </m:sSub>
                    <m:r>
                      <a:rPr lang="de-DE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sz="2000" dirty="0">
                    <a:solidFill>
                      <a:schemeClr val="tx1"/>
                    </a:solidFill>
                  </a:rPr>
                  <a:t>	</a:t>
                </a:r>
                <a:r>
                  <a:rPr lang="de-DE" sz="2000" dirty="0" smtClean="0">
                    <a:solidFill>
                      <a:schemeClr val="tx1"/>
                    </a:solidFill>
                  </a:rPr>
                  <a:t>		</a:t>
                </a:r>
              </a:p>
              <a:p>
                <a:pPr>
                  <a:buClr>
                    <a:srgbClr val="00589D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de-DE" sz="2000" dirty="0" smtClean="0">
                  <a:solidFill>
                    <a:schemeClr val="tx1"/>
                  </a:solidFill>
                </a:endParaRPr>
              </a:p>
              <a:p>
                <a:pPr>
                  <a:buClr>
                    <a:srgbClr val="00589D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de-DE" sz="11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  <a:buClr>
                    <a:srgbClr val="00589D"/>
                  </a:buClr>
                  <a:buFont typeface="Wingdings" charset="2"/>
                  <a:buChar char="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de-DE" dirty="0" smtClean="0">
                    <a:solidFill>
                      <a:schemeClr val="tx1"/>
                    </a:solidFill>
                  </a:rPr>
                  <a:t> 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has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been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done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for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both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measurement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campaigns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in 2011</a:t>
                </a:r>
              </a:p>
              <a:p>
                <a:pPr>
                  <a:lnSpc>
                    <a:spcPct val="150000"/>
                  </a:lnSpc>
                  <a:buClr>
                    <a:srgbClr val="00589D"/>
                  </a:buClr>
                  <a:buFont typeface="Wingdings" charset="2"/>
                  <a:buChar char="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delivers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positive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yields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for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both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beam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energies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in spring</a:t>
                </a:r>
              </a:p>
              <a:p>
                <a:pPr>
                  <a:lnSpc>
                    <a:spcPct val="150000"/>
                  </a:lnSpc>
                  <a:buClr>
                    <a:srgbClr val="00589D"/>
                  </a:buClr>
                  <a:buFont typeface="Wingdings" charset="2"/>
                  <a:buChar char="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delivers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negative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results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or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no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yield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for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fall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measurements</a:t>
                </a:r>
                <a:endParaRPr lang="de-DE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  <a:buClr>
                    <a:srgbClr val="00589D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de-DE" sz="800" dirty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pPr>
                  <a:lnSpc>
                    <a:spcPct val="150000"/>
                  </a:lnSpc>
                  <a:buClr>
                    <a:srgbClr val="00589D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de-DE" dirty="0" smtClean="0">
                    <a:solidFill>
                      <a:schemeClr val="tx1"/>
                    </a:solidFill>
                    <a:sym typeface="Wingdings" pitchFamily="2" charset="2"/>
                  </a:rPr>
                  <a:t> </a:t>
                </a:r>
                <a:r>
                  <a:rPr lang="de-DE" dirty="0" err="1" smtClean="0">
                    <a:solidFill>
                      <a:schemeClr val="tx1"/>
                    </a:solidFill>
                    <a:sym typeface="Wingdings" pitchFamily="2" charset="2"/>
                  </a:rPr>
                  <a:t>Is</a:t>
                </a:r>
                <a:r>
                  <a:rPr lang="de-DE" dirty="0" smtClean="0">
                    <a:solidFill>
                      <a:schemeClr val="tx1"/>
                    </a:solidFill>
                    <a:sym typeface="Wingdings" pitchFamily="2" charset="2"/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  <a:sym typeface="Wingdings" pitchFamily="2" charset="2"/>
                  </a:rPr>
                  <a:t>the</a:t>
                </a:r>
                <a:r>
                  <a:rPr lang="de-DE" dirty="0" smtClean="0">
                    <a:solidFill>
                      <a:schemeClr val="tx1"/>
                    </a:solidFill>
                    <a:sym typeface="Wingdings" pitchFamily="2" charset="2"/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  <a:sym typeface="Wingdings" pitchFamily="2" charset="2"/>
                  </a:rPr>
                  <a:t>background</a:t>
                </a:r>
                <a:r>
                  <a:rPr lang="de-DE" dirty="0" smtClean="0">
                    <a:solidFill>
                      <a:schemeClr val="tx1"/>
                    </a:solidFill>
                    <a:sym typeface="Wingdings" pitchFamily="2" charset="2"/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  <a:sym typeface="Wingdings" pitchFamily="2" charset="2"/>
                  </a:rPr>
                  <a:t>shape</a:t>
                </a:r>
                <a:r>
                  <a:rPr lang="de-DE" dirty="0" smtClean="0">
                    <a:solidFill>
                      <a:schemeClr val="tx1"/>
                    </a:solidFill>
                    <a:sym typeface="Wingdings" pitchFamily="2" charset="2"/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  <a:sym typeface="Wingdings" pitchFamily="2" charset="2"/>
                  </a:rPr>
                  <a:t>inside</a:t>
                </a:r>
                <a:r>
                  <a:rPr lang="de-DE" dirty="0" smtClean="0">
                    <a:solidFill>
                      <a:schemeClr val="tx1"/>
                    </a:solidFill>
                    <a:sym typeface="Wingdings" pitchFamily="2" charset="2"/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  <a:sym typeface="Wingdings" pitchFamily="2" charset="2"/>
                  </a:rPr>
                  <a:t>the</a:t>
                </a:r>
                <a:r>
                  <a:rPr lang="de-DE" dirty="0" smtClean="0">
                    <a:solidFill>
                      <a:schemeClr val="tx1"/>
                    </a:solidFill>
                    <a:sym typeface="Wingdings" pitchFamily="2" charset="2"/>
                  </a:rPr>
                  <a:t> ROIs not </a:t>
                </a:r>
                <a:r>
                  <a:rPr lang="de-DE" dirty="0" err="1" smtClean="0">
                    <a:solidFill>
                      <a:schemeClr val="tx1"/>
                    </a:solidFill>
                    <a:sym typeface="Wingdings" pitchFamily="2" charset="2"/>
                  </a:rPr>
                  <a:t>stable</a:t>
                </a:r>
                <a:r>
                  <a:rPr lang="de-DE" dirty="0" smtClean="0">
                    <a:solidFill>
                      <a:schemeClr val="tx1"/>
                    </a:solidFill>
                    <a:sym typeface="Wingdings" pitchFamily="2" charset="2"/>
                  </a:rPr>
                  <a:t> in time?</a:t>
                </a:r>
                <a:endParaRPr lang="de-DE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  <a:buClr>
                    <a:srgbClr val="00589D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de-DE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  <a:buClr>
                    <a:srgbClr val="00589D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de-D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93" y="1700808"/>
                <a:ext cx="9417963" cy="5337423"/>
              </a:xfrm>
              <a:prstGeom prst="rect">
                <a:avLst/>
              </a:prstGeom>
              <a:blipFill rotWithShape="1">
                <a:blip r:embed="rId2"/>
                <a:stretch>
                  <a:fillRect l="-647" t="-4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6075" y="1081272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589C"/>
                </a:solidFill>
              </a:rPr>
              <a:t>Possible data </a:t>
            </a:r>
            <a:r>
              <a:rPr lang="en-US" sz="2000" dirty="0">
                <a:solidFill>
                  <a:srgbClr val="00589C"/>
                </a:solidFill>
              </a:rPr>
              <a:t>analysis approach</a:t>
            </a:r>
            <a:endParaRPr lang="de-DE" sz="20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630050"/>
              </p:ext>
            </p:extLst>
          </p:nvPr>
        </p:nvGraphicFramePr>
        <p:xfrm>
          <a:off x="520666" y="1355580"/>
          <a:ext cx="7398725" cy="475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428999" y="619323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Charge (C)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16200000">
            <a:off x="-166488" y="349739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Counts/s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742927" y="1896829"/>
            <a:ext cx="0" cy="367240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2051937" y="4592038"/>
            <a:ext cx="141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spring 2011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08068" y="4590793"/>
            <a:ext cx="103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fall 2011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983287" y="2578871"/>
            <a:ext cx="219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0.3 </a:t>
            </a:r>
            <a:r>
              <a:rPr lang="de-DE" sz="1600" dirty="0" err="1" smtClean="0">
                <a:solidFill>
                  <a:schemeClr val="tx1"/>
                </a:solidFill>
              </a:rPr>
              <a:t>mbar</a:t>
            </a:r>
            <a:r>
              <a:rPr lang="de-DE" sz="1600" dirty="0" smtClean="0">
                <a:solidFill>
                  <a:schemeClr val="tx1"/>
                </a:solidFill>
              </a:rPr>
              <a:t> TNT2 </a:t>
            </a:r>
            <a:r>
              <a:rPr lang="de-DE" sz="1600" dirty="0" err="1" smtClean="0">
                <a:solidFill>
                  <a:schemeClr val="tx1"/>
                </a:solidFill>
              </a:rPr>
              <a:t>data</a:t>
            </a:r>
            <a:endParaRPr lang="de-DE" sz="1600" dirty="0" smtClean="0">
              <a:solidFill>
                <a:schemeClr val="tx1"/>
              </a:solidFill>
            </a:endParaRPr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400 </a:t>
            </a:r>
            <a:r>
              <a:rPr lang="de-DE" sz="1600" dirty="0" err="1" smtClean="0">
                <a:solidFill>
                  <a:schemeClr val="tx1"/>
                </a:solidFill>
              </a:rPr>
              <a:t>keV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280 </a:t>
            </a:r>
            <a:r>
              <a:rPr lang="de-DE" sz="1600" dirty="0" err="1" smtClean="0">
                <a:solidFill>
                  <a:schemeClr val="tx1"/>
                </a:solidFill>
              </a:rPr>
              <a:t>keV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1600" dirty="0" err="1" smtClean="0">
                <a:solidFill>
                  <a:schemeClr val="tx1"/>
                </a:solidFill>
              </a:rPr>
              <a:t>raw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spectra</a:t>
            </a:r>
            <a:endParaRPr lang="de-DE" sz="1600" dirty="0">
              <a:solidFill>
                <a:schemeClr val="tx1"/>
              </a:solidFill>
            </a:endParaRPr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r>
              <a:rPr lang="de-DE" sz="1600" dirty="0" err="1" smtClean="0">
                <a:solidFill>
                  <a:schemeClr val="tx1"/>
                </a:solidFill>
              </a:rPr>
              <a:t>sum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counts</a:t>
            </a:r>
            <a:r>
              <a:rPr lang="de-DE" sz="1600" dirty="0" smtClean="0">
                <a:solidFill>
                  <a:schemeClr val="tx1"/>
                </a:solidFill>
              </a:rPr>
              <a:t> in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200…4000 </a:t>
            </a:r>
            <a:r>
              <a:rPr lang="de-DE" sz="1600" dirty="0" err="1" smtClean="0">
                <a:solidFill>
                  <a:schemeClr val="tx1"/>
                </a:solidFill>
              </a:rPr>
              <a:t>keV</a:t>
            </a:r>
            <a:endParaRPr lang="de-DE" sz="1600" dirty="0">
              <a:solidFill>
                <a:schemeClr val="tx1"/>
              </a:solidFill>
            </a:endParaRPr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r>
              <a:rPr lang="de-DE" sz="1600" dirty="0" err="1" smtClean="0">
                <a:solidFill>
                  <a:schemeClr val="tx1"/>
                </a:solidFill>
              </a:rPr>
              <a:t>normalized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by</a:t>
            </a:r>
            <a:r>
              <a:rPr lang="de-DE" sz="1600" dirty="0" smtClean="0">
                <a:solidFill>
                  <a:schemeClr val="tx1"/>
                </a:solidFill>
              </a:rPr>
              <a:t> time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81098" y="1167247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589C"/>
                </a:solidFill>
              </a:rPr>
              <a:t>Possible data </a:t>
            </a:r>
            <a:r>
              <a:rPr lang="en-US" sz="2000" dirty="0">
                <a:solidFill>
                  <a:srgbClr val="00589C"/>
                </a:solidFill>
              </a:rPr>
              <a:t>analysis approach</a:t>
            </a:r>
            <a:endParaRPr lang="de-DE" sz="20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075" y="1081272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589C"/>
                </a:solidFill>
              </a:rPr>
              <a:t>Possible data </a:t>
            </a:r>
            <a:r>
              <a:rPr lang="en-US" sz="2000" dirty="0">
                <a:solidFill>
                  <a:srgbClr val="00589C"/>
                </a:solidFill>
              </a:rPr>
              <a:t>analysis approach</a:t>
            </a:r>
            <a:endParaRPr lang="de-DE" sz="2000" dirty="0">
              <a:solidFill>
                <a:srgbClr val="00589C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517530"/>
              </p:ext>
            </p:extLst>
          </p:nvPr>
        </p:nvGraphicFramePr>
        <p:xfrm>
          <a:off x="422766" y="2073979"/>
          <a:ext cx="8260532" cy="3928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402"/>
                <a:gridCol w="2634825"/>
                <a:gridCol w="3133305"/>
              </a:tblGrid>
              <a:tr h="416768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Observation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Reason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Problem</a:t>
                      </a:r>
                      <a:endParaRPr lang="de-DE" sz="1600" dirty="0"/>
                    </a:p>
                  </a:txBody>
                  <a:tcPr anchor="ctr"/>
                </a:tc>
              </a:tr>
              <a:tr h="836769"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 smtClean="0"/>
                        <a:t>no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distinct</a:t>
                      </a:r>
                      <a:r>
                        <a:rPr lang="de-DE" sz="1600" baseline="0" dirty="0" smtClean="0"/>
                        <a:t> d+</a:t>
                      </a:r>
                      <a:r>
                        <a:rPr lang="el-GR" sz="1600" baseline="0" dirty="0" smtClean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lang="de-DE" sz="1600" baseline="0" dirty="0" smtClean="0">
                          <a:latin typeface="Arial" pitchFamily="34" charset="0"/>
                          <a:cs typeface="Times New Roman"/>
                        </a:rPr>
                        <a:t> </a:t>
                      </a:r>
                      <a:r>
                        <a:rPr lang="de-DE" sz="1600" baseline="0" dirty="0" err="1" smtClean="0">
                          <a:latin typeface="Arial" pitchFamily="34" charset="0"/>
                          <a:cs typeface="Times New Roman"/>
                        </a:rPr>
                        <a:t>signal</a:t>
                      </a:r>
                      <a:r>
                        <a:rPr lang="de-DE" sz="1600" baseline="0" dirty="0" smtClean="0">
                          <a:latin typeface="Arial" pitchFamily="34" charset="0"/>
                          <a:cs typeface="Times New Roman"/>
                        </a:rPr>
                        <a:t> </a:t>
                      </a:r>
                    </a:p>
                    <a:p>
                      <a:pPr algn="l"/>
                      <a:r>
                        <a:rPr lang="de-DE" sz="1600" baseline="0" dirty="0" err="1" smtClean="0">
                          <a:latin typeface="Arial" pitchFamily="34" charset="0"/>
                          <a:cs typeface="Times New Roman"/>
                        </a:rPr>
                        <a:t>is</a:t>
                      </a:r>
                      <a:r>
                        <a:rPr lang="de-DE" sz="1600" baseline="0" dirty="0" smtClean="0">
                          <a:latin typeface="Arial" pitchFamily="34" charset="0"/>
                          <a:cs typeface="Times New Roman"/>
                        </a:rPr>
                        <a:t> </a:t>
                      </a:r>
                      <a:r>
                        <a:rPr lang="de-DE" sz="1600" baseline="0" dirty="0" err="1" smtClean="0">
                          <a:latin typeface="Arial" pitchFamily="34" charset="0"/>
                          <a:cs typeface="Times New Roman"/>
                        </a:rPr>
                        <a:t>visible</a:t>
                      </a:r>
                      <a:endParaRPr lang="de-DE" sz="1600" baseline="0" dirty="0">
                        <a:latin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small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effect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compared</a:t>
                      </a:r>
                      <a:r>
                        <a:rPr lang="de-DE" sz="1600" dirty="0" smtClean="0"/>
                        <a:t> </a:t>
                      </a:r>
                    </a:p>
                    <a:p>
                      <a:pPr algn="ctr"/>
                      <a:r>
                        <a:rPr lang="de-DE" sz="1600" dirty="0" err="1" smtClean="0"/>
                        <a:t>to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others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subtraction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of</a:t>
                      </a:r>
                      <a:r>
                        <a:rPr lang="de-DE" sz="1600" dirty="0" smtClean="0"/>
                        <a:t> a </a:t>
                      </a:r>
                      <a:r>
                        <a:rPr lang="de-DE" sz="1600" dirty="0" err="1" smtClean="0"/>
                        <a:t>spectrum</a:t>
                      </a:r>
                      <a:r>
                        <a:rPr lang="de-DE" sz="1600" dirty="0" smtClean="0"/>
                        <a:t> </a:t>
                      </a:r>
                    </a:p>
                    <a:p>
                      <a:pPr algn="ctr"/>
                      <a:r>
                        <a:rPr lang="de-DE" sz="1600" dirty="0" err="1" smtClean="0"/>
                        <a:t>without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the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signal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is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necessary</a:t>
                      </a:r>
                      <a:endParaRPr lang="de-DE" sz="1600" dirty="0"/>
                    </a:p>
                  </a:txBody>
                  <a:tcPr anchor="ctr"/>
                </a:tc>
              </a:tr>
              <a:tr h="1000939"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 smtClean="0"/>
                        <a:t>increasing</a:t>
                      </a:r>
                      <a:r>
                        <a:rPr lang="de-DE" sz="1600" baseline="0" dirty="0" smtClean="0"/>
                        <a:t> beam </a:t>
                      </a:r>
                      <a:r>
                        <a:rPr lang="de-DE" sz="1600" baseline="0" dirty="0" err="1" smtClean="0"/>
                        <a:t>induced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background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with</a:t>
                      </a:r>
                      <a:r>
                        <a:rPr lang="de-DE" sz="1600" baseline="0" dirty="0" smtClean="0"/>
                        <a:t> time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 err="1" smtClean="0"/>
                        <a:t>implantation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of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deuterium</a:t>
                      </a:r>
                      <a:r>
                        <a:rPr lang="de-DE" sz="1600" baseline="0" dirty="0" smtClean="0"/>
                        <a:t> in </a:t>
                      </a:r>
                      <a:r>
                        <a:rPr lang="de-DE" sz="1600" baseline="0" dirty="0" err="1" smtClean="0"/>
                        <a:t>metal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surfaces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pure </a:t>
                      </a:r>
                      <a:r>
                        <a:rPr lang="de-DE" sz="1600" dirty="0" err="1" smtClean="0"/>
                        <a:t>charge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ratios</a:t>
                      </a:r>
                      <a:r>
                        <a:rPr lang="de-DE" sz="1600" baseline="0" dirty="0" smtClean="0"/>
                        <a:t> not </a:t>
                      </a:r>
                      <a:r>
                        <a:rPr lang="de-DE" sz="1600" baseline="0" dirty="0" err="1" smtClean="0"/>
                        <a:t>useable</a:t>
                      </a:r>
                      <a:r>
                        <a:rPr lang="de-DE" sz="1600" baseline="0" dirty="0" smtClean="0"/>
                        <a:t> </a:t>
                      </a:r>
                    </a:p>
                    <a:p>
                      <a:pPr algn="ctr"/>
                      <a:r>
                        <a:rPr lang="de-DE" sz="1600" baseline="0" dirty="0" err="1" smtClean="0"/>
                        <a:t>for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spectra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normalization</a:t>
                      </a:r>
                      <a:endParaRPr lang="de-DE" sz="1600" dirty="0"/>
                    </a:p>
                  </a:txBody>
                  <a:tcPr anchor="ctr"/>
                </a:tc>
              </a:tr>
              <a:tr h="836769"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 smtClean="0"/>
                        <a:t>spectrum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shape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depends</a:t>
                      </a:r>
                      <a:r>
                        <a:rPr lang="de-DE" sz="1600" baseline="0" dirty="0" smtClean="0"/>
                        <a:t> on beam </a:t>
                      </a:r>
                      <a:r>
                        <a:rPr lang="de-DE" sz="1600" baseline="0" dirty="0" err="1" smtClean="0"/>
                        <a:t>energy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different </a:t>
                      </a:r>
                      <a:r>
                        <a:rPr lang="de-DE" sz="1600" dirty="0" err="1" smtClean="0"/>
                        <a:t>neutron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energy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spectrum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energy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dependent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normalization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factor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is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necessary</a:t>
                      </a:r>
                      <a:endParaRPr lang="de-DE" sz="1600" dirty="0"/>
                    </a:p>
                  </a:txBody>
                  <a:tcPr anchor="ctr"/>
                </a:tc>
              </a:tr>
              <a:tr h="836769"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 smtClean="0"/>
                        <a:t>spectrum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shape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depends</a:t>
                      </a:r>
                      <a:r>
                        <a:rPr lang="de-DE" sz="1600" dirty="0" smtClean="0"/>
                        <a:t> on </a:t>
                      </a:r>
                      <a:r>
                        <a:rPr lang="de-DE" sz="1600" dirty="0" err="1" smtClean="0"/>
                        <a:t>measurement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smtClean="0"/>
                        <a:t>time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implantation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changes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neutron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source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distribution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frequent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exchange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of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affected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setup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parts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is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necessary</a:t>
                      </a:r>
                      <a:endParaRPr lang="de-DE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37894" y="1529273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Analysis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constraints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" y="1387660"/>
            <a:ext cx="6978118" cy="5158358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075" y="1081272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589C"/>
                </a:solidFill>
              </a:rPr>
              <a:t>GEANT4-simulations</a:t>
            </a:r>
            <a:endParaRPr lang="de-DE" sz="2000" dirty="0">
              <a:solidFill>
                <a:srgbClr val="00589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732240" y="2386335"/>
            <a:ext cx="2592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measurement</a:t>
            </a: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   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and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simulation</a:t>
            </a: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   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are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in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good</a:t>
            </a: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   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agreement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!</a:t>
            </a:r>
          </a:p>
          <a:p>
            <a:endParaRPr 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   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simulations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done</a:t>
            </a:r>
            <a:endParaRPr 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   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by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 Z. </a:t>
            </a:r>
            <a:r>
              <a:rPr lang="de-DE" sz="1600" dirty="0" err="1" smtClean="0">
                <a:solidFill>
                  <a:schemeClr val="tx1"/>
                </a:solidFill>
                <a:sym typeface="Wingdings" pitchFamily="2" charset="2"/>
              </a:rPr>
              <a:t>Elekes</a:t>
            </a: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de-DE" sz="1600" dirty="0">
                <a:solidFill>
                  <a:schemeClr val="tx1"/>
                </a:solidFill>
                <a:sym typeface="Wingdings" pitchFamily="2" charset="2"/>
              </a:rPr>
              <a:t>	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075" y="1081272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589C"/>
                </a:solidFill>
              </a:rPr>
              <a:t>GEANT4-simulations</a:t>
            </a:r>
            <a:endParaRPr lang="de-DE" sz="2000" dirty="0">
              <a:solidFill>
                <a:srgbClr val="00589C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693" y="2060848"/>
            <a:ext cx="8382000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The beam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induced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background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level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has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doubled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within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1000 C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beam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charge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.</a:t>
            </a:r>
          </a:p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dirty="0">
              <a:solidFill>
                <a:srgbClr val="000000"/>
              </a:solidFill>
              <a:latin typeface="Arial Bold" charset="0"/>
            </a:endParaRPr>
          </a:p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Hypothesis: As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gas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target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pressure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has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not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been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changed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this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effect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is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due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deuterium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implantation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in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metal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surfaces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: </a:t>
            </a:r>
            <a:endParaRPr lang="de-DE" dirty="0">
              <a:solidFill>
                <a:srgbClr val="000000"/>
              </a:solidFill>
              <a:latin typeface="Arial Bold" charset="0"/>
            </a:endParaRPr>
          </a:p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000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  </a:t>
            </a:r>
            <a:r>
              <a:rPr lang="de-DE" dirty="0" err="1" smtClean="0">
                <a:solidFill>
                  <a:srgbClr val="000000"/>
                </a:solidFill>
              </a:rPr>
              <a:t>target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collimator</a:t>
            </a: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steel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tube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along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beam (was </a:t>
            </a:r>
            <a:r>
              <a:rPr lang="de-DE" dirty="0" err="1" smtClean="0">
                <a:solidFill>
                  <a:srgbClr val="000000"/>
                </a:solidFill>
              </a:rPr>
              <a:t>always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intended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to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stop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deuterons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beam </a:t>
            </a:r>
            <a:r>
              <a:rPr lang="de-DE" dirty="0" err="1" smtClean="0">
                <a:solidFill>
                  <a:srgbClr val="000000"/>
                </a:solidFill>
              </a:rPr>
              <a:t>calorimeter</a:t>
            </a: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>
              <a:solidFill>
                <a:srgbClr val="000000"/>
              </a:solidFill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err="1" smtClean="0">
                <a:solidFill>
                  <a:srgbClr val="000000"/>
                </a:solidFill>
              </a:rPr>
              <a:t>How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affects</a:t>
            </a:r>
            <a:r>
              <a:rPr lang="de-DE" dirty="0" smtClean="0">
                <a:solidFill>
                  <a:srgbClr val="000000"/>
                </a:solidFill>
              </a:rPr>
              <a:t> a </a:t>
            </a:r>
            <a:r>
              <a:rPr lang="de-DE" dirty="0" err="1" smtClean="0">
                <a:solidFill>
                  <a:srgbClr val="000000"/>
                </a:solidFill>
              </a:rPr>
              <a:t>changing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neutron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source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geometry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measured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Times New Roman"/>
                <a:cs typeface="Times New Roman"/>
              </a:rPr>
              <a:t>γ</a:t>
            </a:r>
            <a:r>
              <a:rPr lang="de-DE" dirty="0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de-DE" dirty="0" err="1" smtClean="0">
                <a:solidFill>
                  <a:srgbClr val="000000"/>
                </a:solidFill>
              </a:rPr>
              <a:t>spectra</a:t>
            </a:r>
            <a:r>
              <a:rPr lang="de-DE" dirty="0" smtClean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83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1084"/>
            <a:ext cx="7344816" cy="537884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075" y="1081272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589C"/>
                </a:solidFill>
              </a:rPr>
              <a:t>GEANT4-simulations</a:t>
            </a:r>
            <a:endParaRPr lang="de-DE" sz="2000" dirty="0">
              <a:solidFill>
                <a:srgbClr val="00589C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199784" y="2924944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beam </a:t>
            </a:r>
            <a:r>
              <a:rPr lang="de-DE" sz="1600" dirty="0" err="1" smtClean="0">
                <a:solidFill>
                  <a:schemeClr val="tx1"/>
                </a:solidFill>
              </a:rPr>
              <a:t>induced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background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shape</a:t>
            </a:r>
            <a:endParaRPr lang="de-DE" sz="1600" dirty="0" smtClean="0">
              <a:solidFill>
                <a:schemeClr val="tx1"/>
              </a:solidFill>
            </a:endParaRPr>
          </a:p>
          <a:p>
            <a:r>
              <a:rPr lang="de-DE" sz="1600" dirty="0" err="1" smtClean="0">
                <a:solidFill>
                  <a:schemeClr val="tx1"/>
                </a:solidFill>
              </a:rPr>
              <a:t>depends</a:t>
            </a:r>
            <a:r>
              <a:rPr lang="de-DE" sz="1600" dirty="0" smtClean="0">
                <a:solidFill>
                  <a:schemeClr val="tx1"/>
                </a:solidFill>
              </a:rPr>
              <a:t> on </a:t>
            </a:r>
            <a:r>
              <a:rPr lang="de-DE" sz="1600" dirty="0" err="1" smtClean="0">
                <a:solidFill>
                  <a:schemeClr val="tx1"/>
                </a:solidFill>
              </a:rPr>
              <a:t>the</a:t>
            </a:r>
            <a:endParaRPr lang="de-DE" sz="1600" dirty="0" smtClean="0">
              <a:solidFill>
                <a:schemeClr val="tx1"/>
              </a:solidFill>
            </a:endParaRPr>
          </a:p>
          <a:p>
            <a:r>
              <a:rPr lang="de-DE" sz="1600" dirty="0" err="1" smtClean="0">
                <a:solidFill>
                  <a:schemeClr val="tx1"/>
                </a:solidFill>
              </a:rPr>
              <a:t>neutron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source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geometry</a:t>
            </a:r>
            <a:r>
              <a:rPr lang="de-DE" sz="1600" dirty="0" smtClean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791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87660"/>
            <a:ext cx="7230583" cy="519825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075" y="1081272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589C"/>
                </a:solidFill>
              </a:rPr>
              <a:t>GEANT4-simulations</a:t>
            </a:r>
            <a:endParaRPr lang="de-DE" sz="2000" dirty="0">
              <a:solidFill>
                <a:srgbClr val="00589C"/>
              </a:solidFill>
            </a:endParaRPr>
          </a:p>
        </p:txBody>
      </p:sp>
      <p:sp>
        <p:nvSpPr>
          <p:cNvPr id="2232" name="Textfeld 2231"/>
          <p:cNvSpPr txBox="1"/>
          <p:nvPr/>
        </p:nvSpPr>
        <p:spPr>
          <a:xfrm>
            <a:off x="7195559" y="2241993"/>
            <a:ext cx="1948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0.3 </a:t>
            </a:r>
            <a:r>
              <a:rPr lang="de-DE" sz="1600" dirty="0" err="1" smtClean="0">
                <a:solidFill>
                  <a:schemeClr val="tx1"/>
                </a:solidFill>
              </a:rPr>
              <a:t>mbar</a:t>
            </a:r>
            <a:r>
              <a:rPr lang="de-DE" sz="1600" dirty="0" smtClean="0">
                <a:solidFill>
                  <a:schemeClr val="tx1"/>
                </a:solidFill>
              </a:rPr>
              <a:t> Maestro </a:t>
            </a:r>
            <a:r>
              <a:rPr lang="de-DE" sz="1600" dirty="0" err="1" smtClean="0">
                <a:solidFill>
                  <a:schemeClr val="tx1"/>
                </a:solidFill>
              </a:rPr>
              <a:t>data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silicon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detector</a:t>
            </a:r>
            <a:r>
              <a:rPr lang="de-DE" sz="1600" dirty="0" smtClean="0">
                <a:solidFill>
                  <a:schemeClr val="tx1"/>
                </a:solidFill>
              </a:rPr>
              <a:t>, </a:t>
            </a:r>
            <a:r>
              <a:rPr lang="de-DE" sz="1600" dirty="0" err="1" smtClean="0">
                <a:solidFill>
                  <a:schemeClr val="tx1"/>
                </a:solidFill>
              </a:rPr>
              <a:t>compared</a:t>
            </a:r>
            <a:endParaRPr lang="de-DE" sz="1600" dirty="0" smtClean="0">
              <a:solidFill>
                <a:schemeClr val="tx1"/>
              </a:solidFill>
            </a:endParaRPr>
          </a:p>
          <a:p>
            <a:r>
              <a:rPr lang="de-DE" sz="1600" dirty="0" err="1" smtClean="0">
                <a:solidFill>
                  <a:schemeClr val="tx1"/>
                </a:solidFill>
              </a:rPr>
              <a:t>with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simulation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results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(</a:t>
            </a:r>
            <a:r>
              <a:rPr lang="de-DE" sz="1600" dirty="0" err="1" smtClean="0">
                <a:solidFill>
                  <a:schemeClr val="tx1"/>
                </a:solidFill>
              </a:rPr>
              <a:t>by</a:t>
            </a:r>
            <a:r>
              <a:rPr lang="de-DE" sz="1600" dirty="0" smtClean="0">
                <a:solidFill>
                  <a:schemeClr val="tx1"/>
                </a:solidFill>
              </a:rPr>
              <a:t> P. </a:t>
            </a:r>
            <a:r>
              <a:rPr lang="de-DE" sz="1600" dirty="0" err="1" smtClean="0">
                <a:solidFill>
                  <a:schemeClr val="tx1"/>
                </a:solidFill>
              </a:rPr>
              <a:t>Corvisiero</a:t>
            </a:r>
            <a:r>
              <a:rPr lang="de-DE" sz="16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91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075" y="1149237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 err="1">
                <a:solidFill>
                  <a:srgbClr val="00589C"/>
                </a:solidFill>
              </a:rPr>
              <a:t>Ongoing</a:t>
            </a:r>
            <a:r>
              <a:rPr lang="de-DE" sz="2000" dirty="0">
                <a:solidFill>
                  <a:srgbClr val="00589C"/>
                </a:solidFill>
              </a:rPr>
              <a:t> </a:t>
            </a:r>
            <a:r>
              <a:rPr lang="de-DE" sz="2000" dirty="0" err="1">
                <a:solidFill>
                  <a:srgbClr val="00589C"/>
                </a:solidFill>
              </a:rPr>
              <a:t>work</a:t>
            </a:r>
            <a:endParaRPr lang="de-DE" sz="2000" dirty="0">
              <a:solidFill>
                <a:srgbClr val="00589C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4693" y="1852234"/>
            <a:ext cx="8382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The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next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beam time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is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scheduled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for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March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April 2012.</a:t>
            </a:r>
          </a:p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dirty="0">
              <a:solidFill>
                <a:srgbClr val="000000"/>
              </a:solidFill>
              <a:latin typeface="Arial Bold" charset="0"/>
            </a:endParaRPr>
          </a:p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Intentions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goals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:</a:t>
            </a:r>
            <a:endParaRPr lang="de-DE" dirty="0">
              <a:solidFill>
                <a:srgbClr val="000000"/>
              </a:solidFill>
              <a:latin typeface="Arial Bold" charset="0"/>
            </a:endParaRPr>
          </a:p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000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  </a:t>
            </a:r>
            <a:r>
              <a:rPr lang="de-DE" dirty="0" err="1" smtClean="0">
                <a:solidFill>
                  <a:srgbClr val="000000"/>
                </a:solidFill>
              </a:rPr>
              <a:t>exchanging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deuterated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setup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components</a:t>
            </a: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measurement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with</a:t>
            </a:r>
            <a:r>
              <a:rPr lang="de-DE" dirty="0" smtClean="0">
                <a:solidFill>
                  <a:srgbClr val="000000"/>
                </a:solidFill>
              </a:rPr>
              <a:t> an </a:t>
            </a:r>
            <a:r>
              <a:rPr lang="de-DE" dirty="0" err="1" smtClean="0">
                <a:solidFill>
                  <a:srgbClr val="000000"/>
                </a:solidFill>
              </a:rPr>
              <a:t>AmBe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neutron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source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to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compare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with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simulation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results</a:t>
            </a: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increasing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amount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d(</a:t>
            </a:r>
            <a:r>
              <a:rPr lang="el-GR" dirty="0">
                <a:solidFill>
                  <a:schemeClr val="tx1"/>
                </a:solidFill>
                <a:latin typeface="Times New Roman"/>
                <a:cs typeface="Times New Roman"/>
              </a:rPr>
              <a:t>α</a:t>
            </a:r>
            <a:r>
              <a:rPr lang="de-DE" dirty="0">
                <a:solidFill>
                  <a:schemeClr val="tx1"/>
                </a:solidFill>
                <a:cs typeface="Times New Roman"/>
              </a:rPr>
              <a:t>,</a:t>
            </a:r>
            <a:r>
              <a:rPr lang="el-GR" dirty="0">
                <a:solidFill>
                  <a:schemeClr val="tx1"/>
                </a:solidFill>
                <a:latin typeface="Times New Roman"/>
                <a:cs typeface="Times New Roman"/>
              </a:rPr>
              <a:t>γ</a:t>
            </a:r>
            <a:r>
              <a:rPr lang="de-DE" dirty="0">
                <a:solidFill>
                  <a:schemeClr val="tx1"/>
                </a:solidFill>
              </a:rPr>
              <a:t>)</a:t>
            </a:r>
            <a:r>
              <a:rPr lang="de-DE" baseline="30000" dirty="0">
                <a:solidFill>
                  <a:schemeClr val="tx1"/>
                </a:solidFill>
              </a:rPr>
              <a:t>6</a:t>
            </a:r>
            <a:r>
              <a:rPr lang="de-DE" dirty="0">
                <a:solidFill>
                  <a:schemeClr val="tx1"/>
                </a:solidFill>
              </a:rPr>
              <a:t>Li </a:t>
            </a:r>
            <a:r>
              <a:rPr lang="de-DE" dirty="0" err="1" smtClean="0">
                <a:solidFill>
                  <a:srgbClr val="000000"/>
                </a:solidFill>
              </a:rPr>
              <a:t>data</a:t>
            </a: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Si </a:t>
            </a:r>
            <a:r>
              <a:rPr lang="de-DE" dirty="0" err="1">
                <a:solidFill>
                  <a:srgbClr val="000000"/>
                </a:solidFill>
              </a:rPr>
              <a:t>detector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resolution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recalibration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works</a:t>
            </a: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>
              <a:solidFill>
                <a:srgbClr val="000000"/>
              </a:solidFill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  </a:t>
            </a:r>
            <a:r>
              <a:rPr lang="de-DE" dirty="0" err="1" smtClean="0">
                <a:solidFill>
                  <a:srgbClr val="000000"/>
                </a:solidFill>
              </a:rPr>
              <a:t>further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work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to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understand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background</a:t>
            </a:r>
            <a:r>
              <a:rPr lang="de-DE" dirty="0" smtClean="0">
                <a:solidFill>
                  <a:srgbClr val="000000"/>
                </a:solidFill>
              </a:rPr>
              <a:t> in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Times New Roman"/>
                <a:cs typeface="Times New Roman"/>
              </a:rPr>
              <a:t>γ</a:t>
            </a:r>
            <a:r>
              <a:rPr lang="de-DE" dirty="0" smtClean="0">
                <a:solidFill>
                  <a:srgbClr val="000000"/>
                </a:solidFill>
              </a:rPr>
              <a:t>-</a:t>
            </a:r>
            <a:r>
              <a:rPr lang="de-DE" dirty="0" err="1" smtClean="0">
                <a:solidFill>
                  <a:srgbClr val="000000"/>
                </a:solidFill>
              </a:rPr>
              <a:t>detector</a:t>
            </a: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data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analysis</a:t>
            </a: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3837" y="1078481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 smtClean="0">
                <a:solidFill>
                  <a:srgbClr val="00589C"/>
                </a:solidFill>
              </a:rPr>
              <a:t>The </a:t>
            </a:r>
            <a:r>
              <a:rPr lang="de-DE" sz="2000" dirty="0" err="1" smtClean="0">
                <a:solidFill>
                  <a:srgbClr val="00589C"/>
                </a:solidFill>
              </a:rPr>
              <a:t>motivation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to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study</a:t>
            </a:r>
            <a:r>
              <a:rPr lang="de-DE" sz="2000" dirty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this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reaction</a:t>
            </a:r>
            <a:endParaRPr lang="de-DE" sz="2000" dirty="0">
              <a:solidFill>
                <a:srgbClr val="00589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73037"/>
            <a:ext cx="6336704" cy="469471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99592" y="6033662"/>
            <a:ext cx="37816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[</a:t>
            </a:r>
            <a:r>
              <a:rPr lang="de-DE" sz="1600" dirty="0" err="1" smtClean="0">
                <a:solidFill>
                  <a:schemeClr val="tx1"/>
                </a:solidFill>
              </a:rPr>
              <a:t>taken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from</a:t>
            </a:r>
            <a:r>
              <a:rPr lang="de-DE" sz="1600" dirty="0" smtClean="0">
                <a:solidFill>
                  <a:schemeClr val="tx1"/>
                </a:solidFill>
              </a:rPr>
              <a:t> M. </a:t>
            </a:r>
            <a:r>
              <a:rPr lang="de-DE" sz="1600" dirty="0" err="1" smtClean="0">
                <a:solidFill>
                  <a:schemeClr val="tx1"/>
                </a:solidFill>
              </a:rPr>
              <a:t>Pospelov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J. </a:t>
            </a:r>
            <a:r>
              <a:rPr lang="de-DE" sz="1600" dirty="0" err="1" smtClean="0">
                <a:solidFill>
                  <a:schemeClr val="tx1"/>
                </a:solidFill>
              </a:rPr>
              <a:t>Pradler</a:t>
            </a:r>
            <a:r>
              <a:rPr lang="de-DE" sz="1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de-DE" sz="1600" dirty="0" err="1" smtClean="0">
                <a:solidFill>
                  <a:schemeClr val="tx1"/>
                </a:solidFill>
              </a:rPr>
              <a:t>Annu.Rev.Nucl.Sci</a:t>
            </a:r>
            <a:r>
              <a:rPr lang="de-DE" sz="1600" dirty="0" smtClean="0">
                <a:solidFill>
                  <a:schemeClr val="tx1"/>
                </a:solidFill>
              </a:rPr>
              <a:t>. 2010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sz="1600" dirty="0" smtClean="0">
                <a:solidFill>
                  <a:schemeClr val="tx1"/>
                </a:solidFill>
              </a:rPr>
              <a:t>60:539-568]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300192" y="1786345"/>
            <a:ext cx="28335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 comparably small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amount of </a:t>
            </a:r>
            <a:r>
              <a:rPr lang="en-US" baseline="30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Li has been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synthesized during Big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Bang </a:t>
            </a:r>
            <a:r>
              <a:rPr lang="en-US" dirty="0" err="1" smtClean="0">
                <a:solidFill>
                  <a:schemeClr val="tx1"/>
                </a:solidFill>
              </a:rPr>
              <a:t>nucleosynthesis</a:t>
            </a:r>
            <a:endParaRPr lang="en-US" dirty="0" smtClean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production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mainly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by</a:t>
            </a:r>
            <a:endParaRPr lang="de-DE" dirty="0" smtClean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  d(</a:t>
            </a:r>
            <a:r>
              <a:rPr lang="el-GR" dirty="0" smtClean="0">
                <a:solidFill>
                  <a:schemeClr val="tx1"/>
                </a:solidFill>
                <a:latin typeface="Times New Roman"/>
                <a:cs typeface="Times New Roman"/>
              </a:rPr>
              <a:t>α</a:t>
            </a:r>
            <a:r>
              <a:rPr lang="de-DE" dirty="0" smtClean="0">
                <a:solidFill>
                  <a:schemeClr val="tx1"/>
                </a:solidFill>
                <a:latin typeface="+mj-lt"/>
                <a:cs typeface="Times New Roman"/>
              </a:rPr>
              <a:t>,</a:t>
            </a:r>
            <a:r>
              <a:rPr lang="el-GR" dirty="0" smtClean="0">
                <a:solidFill>
                  <a:schemeClr val="tx1"/>
                </a:solidFill>
                <a:latin typeface="Times New Roman"/>
                <a:cs typeface="Times New Roman"/>
              </a:rPr>
              <a:t>γ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r>
              <a:rPr lang="de-DE" baseline="30000" dirty="0" smtClean="0">
                <a:solidFill>
                  <a:schemeClr val="tx1"/>
                </a:solidFill>
              </a:rPr>
              <a:t>6</a:t>
            </a:r>
            <a:r>
              <a:rPr lang="de-DE" dirty="0" smtClean="0">
                <a:solidFill>
                  <a:schemeClr val="tx1"/>
                </a:solidFill>
              </a:rPr>
              <a:t>Li</a:t>
            </a:r>
            <a:endParaRPr lang="en-US" dirty="0" smtClean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dirty="0" smtClean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err="1" smtClean="0">
                <a:solidFill>
                  <a:schemeClr val="tx1"/>
                </a:solidFill>
              </a:rPr>
              <a:t>later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periods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further</a:t>
            </a:r>
            <a:endParaRPr lang="de-DE" dirty="0" smtClean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  </a:t>
            </a:r>
            <a:r>
              <a:rPr lang="de-DE" dirty="0" err="1" smtClean="0">
                <a:solidFill>
                  <a:schemeClr val="tx1"/>
                </a:solidFill>
              </a:rPr>
              <a:t>depletion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  </a:t>
            </a:r>
            <a:r>
              <a:rPr lang="de-DE" dirty="0" err="1" smtClean="0">
                <a:solidFill>
                  <a:schemeClr val="tx1"/>
                </a:solidFill>
              </a:rPr>
              <a:t>production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Li </a:t>
            </a:r>
            <a:r>
              <a:rPr lang="de-DE" dirty="0" err="1" smtClean="0">
                <a:solidFill>
                  <a:schemeClr val="tx1"/>
                </a:solidFill>
              </a:rPr>
              <a:t>may</a:t>
            </a:r>
            <a:endParaRPr lang="de-DE" dirty="0" smtClean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  </a:t>
            </a:r>
            <a:r>
              <a:rPr lang="de-DE" dirty="0" err="1" smtClean="0">
                <a:solidFill>
                  <a:schemeClr val="tx1"/>
                </a:solidFill>
              </a:rPr>
              <a:t>have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occurred</a:t>
            </a:r>
            <a:endParaRPr lang="de-DE" dirty="0" smtClean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expected</a:t>
            </a:r>
            <a:r>
              <a:rPr lang="de-DE" dirty="0" smtClean="0">
                <a:solidFill>
                  <a:schemeClr val="tx1"/>
                </a:solidFill>
              </a:rPr>
              <a:t>: </a:t>
            </a:r>
            <a:r>
              <a:rPr lang="de-DE" dirty="0" err="1" smtClean="0">
                <a:solidFill>
                  <a:schemeClr val="tx1"/>
                </a:solidFill>
              </a:rPr>
              <a:t>no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or</a:t>
            </a:r>
            <a:r>
              <a:rPr lang="de-DE" dirty="0" smtClean="0">
                <a:solidFill>
                  <a:schemeClr val="tx1"/>
                </a:solidFill>
              </a:rPr>
              <a:t> variable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chemeClr val="tx1"/>
                </a:solidFill>
              </a:rPr>
              <a:t>   Li </a:t>
            </a:r>
            <a:r>
              <a:rPr lang="de-DE" dirty="0" err="1" smtClean="0">
                <a:solidFill>
                  <a:schemeClr val="tx1"/>
                </a:solidFill>
              </a:rPr>
              <a:t>abundance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err="1" smtClean="0">
                <a:solidFill>
                  <a:schemeClr val="tx1"/>
                </a:solidFill>
              </a:rPr>
              <a:t>stars</a:t>
            </a:r>
            <a:endParaRPr lang="de-DE" dirty="0" smtClean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>
              <a:solidFill>
                <a:srgbClr val="000000"/>
              </a:solidFill>
            </a:endParaRPr>
          </a:p>
          <a:p>
            <a:pPr eaLnBrk="0" hangingPunct="0"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075" y="1162844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 smtClean="0">
                <a:solidFill>
                  <a:srgbClr val="00589C"/>
                </a:solidFill>
              </a:rPr>
              <a:t>Summary</a:t>
            </a:r>
            <a:endParaRPr lang="de-DE" sz="2000" dirty="0">
              <a:solidFill>
                <a:srgbClr val="00589C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8644" y="1628800"/>
            <a:ext cx="83820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</a:p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20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  </a:t>
            </a:r>
            <a:r>
              <a:rPr lang="de-DE" dirty="0" err="1" smtClean="0">
                <a:solidFill>
                  <a:srgbClr val="000000"/>
                </a:solidFill>
              </a:rPr>
              <a:t>no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direct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measurement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astrophysical</a:t>
            </a:r>
            <a:r>
              <a:rPr lang="de-DE" dirty="0" smtClean="0">
                <a:solidFill>
                  <a:schemeClr val="tx1"/>
                </a:solidFill>
              </a:rPr>
              <a:t> S-</a:t>
            </a:r>
            <a:r>
              <a:rPr lang="de-DE" dirty="0" err="1" smtClean="0">
                <a:solidFill>
                  <a:schemeClr val="tx1"/>
                </a:solidFill>
              </a:rPr>
              <a:t>factor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low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energies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yet</a:t>
            </a:r>
            <a:endParaRPr lang="de-DE" dirty="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20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  </a:t>
            </a:r>
            <a:r>
              <a:rPr lang="de-DE" dirty="0" err="1" smtClean="0">
                <a:solidFill>
                  <a:srgbClr val="000000"/>
                </a:solidFill>
              </a:rPr>
              <a:t>new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data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could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answer</a:t>
            </a:r>
            <a:r>
              <a:rPr lang="de-DE" dirty="0" smtClean="0">
                <a:solidFill>
                  <a:srgbClr val="000000"/>
                </a:solidFill>
              </a:rPr>
              <a:t> still open </a:t>
            </a:r>
            <a:r>
              <a:rPr lang="de-DE" dirty="0" err="1" smtClean="0">
                <a:solidFill>
                  <a:srgbClr val="000000"/>
                </a:solidFill>
              </a:rPr>
              <a:t>questions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about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baseline="30000" dirty="0" smtClean="0">
                <a:solidFill>
                  <a:srgbClr val="000000"/>
                </a:solidFill>
              </a:rPr>
              <a:t>6</a:t>
            </a:r>
            <a:r>
              <a:rPr lang="de-DE" dirty="0" smtClean="0">
                <a:solidFill>
                  <a:srgbClr val="000000"/>
                </a:solidFill>
              </a:rPr>
              <a:t>Li </a:t>
            </a:r>
            <a:r>
              <a:rPr lang="de-DE" dirty="0" err="1" smtClean="0">
                <a:solidFill>
                  <a:srgbClr val="000000"/>
                </a:solidFill>
              </a:rPr>
              <a:t>origin</a:t>
            </a:r>
            <a:r>
              <a:rPr lang="de-DE" dirty="0" smtClean="0">
                <a:solidFill>
                  <a:srgbClr val="000000"/>
                </a:solidFill>
              </a:rPr>
              <a:t> in </a:t>
            </a:r>
            <a:r>
              <a:rPr lang="de-DE" dirty="0" err="1" smtClean="0">
                <a:solidFill>
                  <a:srgbClr val="000000"/>
                </a:solidFill>
              </a:rPr>
              <a:t>our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universe</a:t>
            </a: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20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 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LUNA </a:t>
            </a:r>
            <a:r>
              <a:rPr lang="de-DE" dirty="0" err="1" smtClean="0">
                <a:solidFill>
                  <a:srgbClr val="000000"/>
                </a:solidFill>
              </a:rPr>
              <a:t>experiment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at</a:t>
            </a:r>
            <a:r>
              <a:rPr lang="de-DE" dirty="0" smtClean="0">
                <a:solidFill>
                  <a:srgbClr val="000000"/>
                </a:solidFill>
              </a:rPr>
              <a:t> LNGS </a:t>
            </a:r>
            <a:r>
              <a:rPr lang="de-DE" dirty="0" err="1" smtClean="0">
                <a:solidFill>
                  <a:srgbClr val="000000"/>
                </a:solidFill>
              </a:rPr>
              <a:t>is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able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to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measure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very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low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cross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sections</a:t>
            </a: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20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 </a:t>
            </a:r>
            <a:r>
              <a:rPr lang="de-DE" dirty="0" smtClean="0">
                <a:solidFill>
                  <a:srgbClr val="000000"/>
                </a:solidFill>
              </a:rPr>
              <a:t>a </a:t>
            </a:r>
            <a:r>
              <a:rPr lang="de-DE" dirty="0" err="1" smtClean="0">
                <a:solidFill>
                  <a:srgbClr val="000000"/>
                </a:solidFill>
              </a:rPr>
              <a:t>possible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data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analysis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approach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for</a:t>
            </a:r>
            <a:r>
              <a:rPr lang="de-DE" dirty="0" smtClean="0">
                <a:solidFill>
                  <a:srgbClr val="000000"/>
                </a:solidFill>
              </a:rPr>
              <a:t> a </a:t>
            </a:r>
            <a:r>
              <a:rPr lang="de-DE" dirty="0" err="1" smtClean="0">
                <a:solidFill>
                  <a:srgbClr val="000000"/>
                </a:solidFill>
              </a:rPr>
              <a:t>small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dirty="0" err="1" smtClean="0">
                <a:solidFill>
                  <a:srgbClr val="000000"/>
                </a:solidFill>
              </a:rPr>
              <a:t>broad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signal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has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been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developed</a:t>
            </a: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20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beam </a:t>
            </a:r>
            <a:r>
              <a:rPr lang="de-DE" dirty="0" err="1" smtClean="0">
                <a:solidFill>
                  <a:srgbClr val="000000"/>
                </a:solidFill>
              </a:rPr>
              <a:t>induced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background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needs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to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studied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further</a:t>
            </a: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20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  GEANT4 </a:t>
            </a:r>
            <a:r>
              <a:rPr lang="de-DE" dirty="0" err="1" smtClean="0">
                <a:solidFill>
                  <a:srgbClr val="000000"/>
                </a:solidFill>
              </a:rPr>
              <a:t>simulations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are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helpful</a:t>
            </a: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cha\Eigene Bilder\Reisen\LNGS\P1040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48863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5148263" y="246063"/>
            <a:ext cx="37734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200">
                <a:solidFill>
                  <a:srgbClr val="00589C"/>
                </a:solidFill>
              </a:rPr>
              <a:t>Thank you for your attention!</a:t>
            </a:r>
          </a:p>
        </p:txBody>
      </p:sp>
      <p:sp>
        <p:nvSpPr>
          <p:cNvPr id="6148" name="Textfeld 5"/>
          <p:cNvSpPr txBox="1">
            <a:spLocks noChangeArrowheads="1"/>
          </p:cNvSpPr>
          <p:nvPr/>
        </p:nvSpPr>
        <p:spPr bwMode="auto">
          <a:xfrm>
            <a:off x="709613" y="4293096"/>
            <a:ext cx="821213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de-DE" dirty="0"/>
              <a:t>The LUNA </a:t>
            </a:r>
            <a:r>
              <a:rPr lang="de-DE" dirty="0" err="1"/>
              <a:t>collaboration</a:t>
            </a:r>
            <a:r>
              <a:rPr lang="de-DE" dirty="0"/>
              <a:t>: </a:t>
            </a:r>
          </a:p>
          <a:p>
            <a:pPr algn="just"/>
            <a:r>
              <a:rPr lang="de-DE" dirty="0" smtClean="0"/>
              <a:t>A. Bellini, D</a:t>
            </a:r>
            <a:r>
              <a:rPr lang="de-DE" dirty="0"/>
              <a:t>. </a:t>
            </a:r>
            <a:r>
              <a:rPr lang="de-DE" dirty="0" err="1"/>
              <a:t>Bemmerer</a:t>
            </a:r>
            <a:r>
              <a:rPr lang="de-DE" dirty="0"/>
              <a:t>, C. </a:t>
            </a:r>
            <a:r>
              <a:rPr lang="de-DE" dirty="0" err="1"/>
              <a:t>Broggini</a:t>
            </a:r>
            <a:r>
              <a:rPr lang="de-DE" dirty="0"/>
              <a:t>, A. </a:t>
            </a:r>
            <a:r>
              <a:rPr lang="de-DE" dirty="0" err="1"/>
              <a:t>Caciolli</a:t>
            </a:r>
            <a:r>
              <a:rPr lang="de-DE" dirty="0"/>
              <a:t>, P. </a:t>
            </a:r>
            <a:r>
              <a:rPr lang="de-DE" dirty="0" err="1"/>
              <a:t>Corvisiero</a:t>
            </a:r>
            <a:r>
              <a:rPr lang="de-DE" dirty="0"/>
              <a:t>, H. </a:t>
            </a:r>
            <a:r>
              <a:rPr lang="de-DE" dirty="0" err="1" smtClean="0"/>
              <a:t>Costantini</a:t>
            </a:r>
            <a:r>
              <a:rPr lang="de-DE" dirty="0" smtClean="0"/>
              <a:t>, </a:t>
            </a:r>
          </a:p>
          <a:p>
            <a:pPr algn="just"/>
            <a:r>
              <a:rPr lang="de-DE" dirty="0" smtClean="0"/>
              <a:t>Z</a:t>
            </a:r>
            <a:r>
              <a:rPr lang="de-DE" dirty="0"/>
              <a:t>. </a:t>
            </a:r>
            <a:r>
              <a:rPr lang="de-DE" dirty="0" err="1"/>
              <a:t>Elekes</a:t>
            </a:r>
            <a:r>
              <a:rPr lang="de-DE" dirty="0"/>
              <a:t>, M. Erhard, A. </a:t>
            </a:r>
            <a:r>
              <a:rPr lang="de-DE" dirty="0" err="1"/>
              <a:t>Formicola</a:t>
            </a:r>
            <a:r>
              <a:rPr lang="de-DE" dirty="0"/>
              <a:t>, </a:t>
            </a:r>
            <a:r>
              <a:rPr lang="de-DE" dirty="0" err="1"/>
              <a:t>Zs</a:t>
            </a:r>
            <a:r>
              <a:rPr lang="de-DE" dirty="0"/>
              <a:t>. </a:t>
            </a:r>
            <a:r>
              <a:rPr lang="de-DE" dirty="0" err="1"/>
              <a:t>Fülöp</a:t>
            </a:r>
            <a:r>
              <a:rPr lang="de-DE" dirty="0"/>
              <a:t>, G. </a:t>
            </a:r>
            <a:r>
              <a:rPr lang="de-DE" dirty="0" err="1"/>
              <a:t>Gervino</a:t>
            </a:r>
            <a:r>
              <a:rPr lang="de-DE" dirty="0"/>
              <a:t>, A. </a:t>
            </a:r>
            <a:r>
              <a:rPr lang="de-DE" dirty="0" err="1"/>
              <a:t>Guglielmetti</a:t>
            </a:r>
            <a:r>
              <a:rPr lang="de-DE" dirty="0"/>
              <a:t>, </a:t>
            </a:r>
            <a:endParaRPr lang="de-DE" dirty="0" smtClean="0"/>
          </a:p>
          <a:p>
            <a:pPr algn="just"/>
            <a:r>
              <a:rPr lang="de-DE" dirty="0" smtClean="0"/>
              <a:t>C</a:t>
            </a:r>
            <a:r>
              <a:rPr lang="de-DE" dirty="0"/>
              <a:t>. </a:t>
            </a:r>
            <a:r>
              <a:rPr lang="de-DE" dirty="0" err="1"/>
              <a:t>Gustavino</a:t>
            </a:r>
            <a:r>
              <a:rPr lang="de-DE" dirty="0"/>
              <a:t>, Gy. </a:t>
            </a:r>
            <a:r>
              <a:rPr lang="de-DE" dirty="0" err="1"/>
              <a:t>Gyürky</a:t>
            </a:r>
            <a:r>
              <a:rPr lang="de-DE" dirty="0"/>
              <a:t>, G. </a:t>
            </a:r>
            <a:r>
              <a:rPr lang="de-DE" dirty="0" err="1"/>
              <a:t>Imbriani</a:t>
            </a:r>
            <a:r>
              <a:rPr lang="de-DE" dirty="0"/>
              <a:t>, M. Junker, A. </a:t>
            </a:r>
            <a:r>
              <a:rPr lang="de-DE" dirty="0" err="1"/>
              <a:t>Lemut</a:t>
            </a:r>
            <a:r>
              <a:rPr lang="de-DE" dirty="0"/>
              <a:t>, M. Marta, </a:t>
            </a:r>
            <a:endParaRPr lang="de-DE" dirty="0" smtClean="0"/>
          </a:p>
          <a:p>
            <a:pPr algn="just"/>
            <a:r>
              <a:rPr lang="de-DE" dirty="0" smtClean="0"/>
              <a:t>C</a:t>
            </a:r>
            <a:r>
              <a:rPr lang="de-DE" dirty="0"/>
              <a:t>. </a:t>
            </a:r>
            <a:r>
              <a:rPr lang="de-DE" dirty="0" err="1"/>
              <a:t>Mazzocchi</a:t>
            </a:r>
            <a:r>
              <a:rPr lang="de-DE" dirty="0"/>
              <a:t>, R. </a:t>
            </a:r>
            <a:r>
              <a:rPr lang="de-DE" dirty="0" err="1"/>
              <a:t>Menegazzo</a:t>
            </a:r>
            <a:r>
              <a:rPr lang="de-DE" dirty="0"/>
              <a:t>, P. </a:t>
            </a:r>
            <a:r>
              <a:rPr lang="de-DE" dirty="0" err="1"/>
              <a:t>Prati</a:t>
            </a:r>
            <a:r>
              <a:rPr lang="de-DE" dirty="0"/>
              <a:t>, V. </a:t>
            </a:r>
            <a:r>
              <a:rPr lang="de-DE" dirty="0" err="1"/>
              <a:t>Roca</a:t>
            </a:r>
            <a:r>
              <a:rPr lang="de-DE" dirty="0"/>
              <a:t>, C. Rolfs, C. Rossi Alvarez, </a:t>
            </a:r>
            <a:endParaRPr lang="de-DE" dirty="0" smtClean="0"/>
          </a:p>
          <a:p>
            <a:pPr algn="just"/>
            <a:r>
              <a:rPr lang="de-DE" dirty="0" smtClean="0"/>
              <a:t>E</a:t>
            </a:r>
            <a:r>
              <a:rPr lang="de-DE" dirty="0"/>
              <a:t>. </a:t>
            </a:r>
            <a:r>
              <a:rPr lang="de-DE" dirty="0" err="1"/>
              <a:t>Somorjai</a:t>
            </a:r>
            <a:r>
              <a:rPr lang="de-DE" dirty="0"/>
              <a:t>, O. </a:t>
            </a:r>
            <a:r>
              <a:rPr lang="de-DE" dirty="0" err="1"/>
              <a:t>Straniero</a:t>
            </a:r>
            <a:r>
              <a:rPr lang="de-DE" dirty="0"/>
              <a:t>, F. Strieder, </a:t>
            </a:r>
            <a:r>
              <a:rPr lang="de-DE" dirty="0" smtClean="0"/>
              <a:t>T. </a:t>
            </a:r>
            <a:r>
              <a:rPr lang="de-DE" dirty="0" err="1" smtClean="0"/>
              <a:t>Szücs</a:t>
            </a:r>
            <a:r>
              <a:rPr lang="de-DE" dirty="0" smtClean="0"/>
              <a:t>, F</a:t>
            </a:r>
            <a:r>
              <a:rPr lang="de-DE" dirty="0"/>
              <a:t>. </a:t>
            </a:r>
            <a:r>
              <a:rPr lang="de-DE" dirty="0" err="1"/>
              <a:t>Terrasi</a:t>
            </a:r>
            <a:r>
              <a:rPr lang="de-DE" dirty="0"/>
              <a:t>, H.P. </a:t>
            </a:r>
            <a:r>
              <a:rPr lang="de-DE" dirty="0" err="1"/>
              <a:t>Trautvetter</a:t>
            </a:r>
            <a:r>
              <a:rPr lang="de-DE" dirty="0"/>
              <a:t>, </a:t>
            </a:r>
            <a:endParaRPr lang="de-DE" dirty="0" smtClean="0"/>
          </a:p>
          <a:p>
            <a:pPr algn="just"/>
            <a:r>
              <a:rPr lang="de-DE" dirty="0" smtClean="0"/>
              <a:t>D</a:t>
            </a:r>
            <a:r>
              <a:rPr lang="de-DE" dirty="0"/>
              <a:t>. </a:t>
            </a:r>
            <a:r>
              <a:rPr lang="de-DE" dirty="0" err="1" smtClean="0"/>
              <a:t>Trezzi</a:t>
            </a:r>
            <a:endParaRPr lang="de-DE" dirty="0" smtClean="0"/>
          </a:p>
          <a:p>
            <a:pPr algn="just"/>
            <a:endParaRPr lang="de-DE" dirty="0"/>
          </a:p>
          <a:p>
            <a:pPr algn="just"/>
            <a:r>
              <a:rPr lang="de-DE" dirty="0" smtClean="0"/>
              <a:t>This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supported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DFG (BE 4100/2-1).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01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a\LUNA\Bildmaterial\Fotos\P1040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006" y="-315416"/>
            <a:ext cx="13199575" cy="9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3837" y="1078481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 smtClean="0">
                <a:solidFill>
                  <a:srgbClr val="00589C"/>
                </a:solidFill>
              </a:rPr>
              <a:t>The </a:t>
            </a:r>
            <a:r>
              <a:rPr lang="de-DE" sz="2000" dirty="0" err="1" smtClean="0">
                <a:solidFill>
                  <a:srgbClr val="00589C"/>
                </a:solidFill>
              </a:rPr>
              <a:t>motivation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to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study</a:t>
            </a:r>
            <a:r>
              <a:rPr lang="de-DE" sz="2000" dirty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this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reaction</a:t>
            </a:r>
            <a:endParaRPr lang="de-DE" sz="2000" dirty="0">
              <a:solidFill>
                <a:srgbClr val="00589C"/>
              </a:solidFill>
            </a:endParaRPr>
          </a:p>
        </p:txBody>
      </p:sp>
      <p:pic>
        <p:nvPicPr>
          <p:cNvPr id="1026" name="Picture 2" descr="C:\Users\Micha\Desktop\d+alpha_work\WIP_praes\Lithium-BBN-Asplund-100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4" y="1628801"/>
            <a:ext cx="558186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39552" y="5544415"/>
            <a:ext cx="293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[</a:t>
            </a:r>
            <a:r>
              <a:rPr lang="de-DE" sz="1600" dirty="0" err="1" smtClean="0">
                <a:solidFill>
                  <a:schemeClr val="tx1"/>
                </a:solidFill>
              </a:rPr>
              <a:t>data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from</a:t>
            </a:r>
            <a:r>
              <a:rPr lang="de-DE" sz="1600" dirty="0" smtClean="0">
                <a:solidFill>
                  <a:schemeClr val="tx1"/>
                </a:solidFill>
              </a:rPr>
              <a:t> M. </a:t>
            </a:r>
            <a:r>
              <a:rPr lang="de-DE" sz="1600" dirty="0" err="1" smtClean="0">
                <a:solidFill>
                  <a:schemeClr val="tx1"/>
                </a:solidFill>
              </a:rPr>
              <a:t>Asplund</a:t>
            </a:r>
            <a:r>
              <a:rPr lang="de-DE" sz="1600" dirty="0" smtClean="0">
                <a:solidFill>
                  <a:schemeClr val="tx1"/>
                </a:solidFill>
              </a:rPr>
              <a:t> et al.,</a:t>
            </a:r>
          </a:p>
          <a:p>
            <a:r>
              <a:rPr lang="de-DE" sz="1600" dirty="0" err="1" smtClean="0">
                <a:solidFill>
                  <a:schemeClr val="tx1"/>
                </a:solidFill>
              </a:rPr>
              <a:t>Astrophys</a:t>
            </a:r>
            <a:r>
              <a:rPr lang="de-DE" sz="1600" dirty="0" smtClean="0">
                <a:solidFill>
                  <a:schemeClr val="tx1"/>
                </a:solidFill>
              </a:rPr>
              <a:t>. J. 644, 229 (2006)]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220072" y="1988840"/>
            <a:ext cx="63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aseline="30000" dirty="0">
                <a:solidFill>
                  <a:schemeClr val="accent2"/>
                </a:solidFill>
              </a:rPr>
              <a:t>7</a:t>
            </a:r>
            <a:r>
              <a:rPr lang="de-DE" sz="2000" dirty="0" smtClean="0">
                <a:solidFill>
                  <a:schemeClr val="accent2"/>
                </a:solidFill>
              </a:rPr>
              <a:t>Li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220072" y="2924944"/>
            <a:ext cx="63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aseline="30000" dirty="0" smtClean="0">
                <a:solidFill>
                  <a:srgbClr val="FF0000"/>
                </a:solidFill>
              </a:rPr>
              <a:t>6</a:t>
            </a:r>
            <a:r>
              <a:rPr lang="de-DE" sz="2000" dirty="0" smtClean="0">
                <a:solidFill>
                  <a:srgbClr val="FF0000"/>
                </a:solidFill>
              </a:rPr>
              <a:t>Li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012160" y="1803918"/>
            <a:ext cx="280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 constant </a:t>
            </a:r>
            <a:r>
              <a:rPr lang="en-US" dirty="0">
                <a:solidFill>
                  <a:schemeClr val="tx1"/>
                </a:solidFill>
              </a:rPr>
              <a:t>amount of </a:t>
            </a:r>
            <a:endParaRPr lang="en-US" dirty="0" smtClean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Li is found in stars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   of different </a:t>
            </a:r>
            <a:r>
              <a:rPr lang="en-US" dirty="0" err="1" smtClean="0">
                <a:solidFill>
                  <a:schemeClr val="tx1"/>
                </a:solidFill>
              </a:rPr>
              <a:t>metallicity</a:t>
            </a:r>
            <a:endParaRPr lang="en-US" dirty="0" smtClean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   (which is the content of 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heavy elements)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800" dirty="0" smtClean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prediction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1"/>
                </a:solidFill>
              </a:rPr>
              <a:t>using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known</a:t>
            </a:r>
            <a:endParaRPr lang="de-DE" dirty="0" smtClean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  </a:t>
            </a:r>
            <a:r>
              <a:rPr lang="de-DE" dirty="0" err="1" smtClean="0">
                <a:solidFill>
                  <a:schemeClr val="tx1"/>
                </a:solidFill>
              </a:rPr>
              <a:t>nuclear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reaction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rates</a:t>
            </a:r>
            <a:r>
              <a:rPr lang="de-DE" dirty="0" smtClean="0">
                <a:solidFill>
                  <a:schemeClr val="tx1"/>
                </a:solidFill>
              </a:rPr>
              <a:t>: 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  </a:t>
            </a:r>
            <a:r>
              <a:rPr lang="de-DE" dirty="0" err="1" smtClean="0">
                <a:solidFill>
                  <a:schemeClr val="tx1"/>
                </a:solidFill>
              </a:rPr>
              <a:t>three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orders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  </a:t>
            </a:r>
            <a:r>
              <a:rPr lang="de-DE" dirty="0" err="1" smtClean="0">
                <a:solidFill>
                  <a:schemeClr val="tx1"/>
                </a:solidFill>
              </a:rPr>
              <a:t>magnitude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less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baseline="30000" dirty="0" smtClean="0">
                <a:solidFill>
                  <a:schemeClr val="tx1"/>
                </a:solidFill>
              </a:rPr>
              <a:t>6</a:t>
            </a:r>
            <a:r>
              <a:rPr lang="de-DE" dirty="0" smtClean="0">
                <a:solidFill>
                  <a:schemeClr val="tx1"/>
                </a:solidFill>
              </a:rPr>
              <a:t>Li</a:t>
            </a:r>
            <a:endParaRPr lang="de-DE" dirty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this</a:t>
            </a:r>
            <a:r>
              <a:rPr lang="de-DE" dirty="0" smtClean="0">
                <a:solidFill>
                  <a:schemeClr val="tx1"/>
                </a:solidFill>
              </a:rPr>
              <a:t> Li </a:t>
            </a:r>
            <a:r>
              <a:rPr lang="de-DE" dirty="0" err="1" smtClean="0">
                <a:solidFill>
                  <a:schemeClr val="tx1"/>
                </a:solidFill>
              </a:rPr>
              <a:t>primordial</a:t>
            </a:r>
            <a:r>
              <a:rPr lang="de-DE" dirty="0" smtClean="0">
                <a:solidFill>
                  <a:schemeClr val="tx1"/>
                </a:solidFill>
              </a:rPr>
              <a:t>?</a:t>
            </a:r>
          </a:p>
          <a:p>
            <a:pPr eaLnBrk="0" hangingPunct="0"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400" dirty="0" smtClean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 do </a:t>
            </a:r>
            <a:r>
              <a:rPr lang="de-DE" dirty="0" err="1" smtClean="0">
                <a:solidFill>
                  <a:srgbClr val="000000"/>
                </a:solidFill>
              </a:rPr>
              <a:t>we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have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wrong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 </a:t>
            </a:r>
            <a:r>
              <a:rPr lang="de-DE" dirty="0" err="1" smtClean="0">
                <a:solidFill>
                  <a:srgbClr val="000000"/>
                </a:solidFill>
              </a:rPr>
              <a:t>nuclear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reaction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rates</a:t>
            </a:r>
            <a:r>
              <a:rPr lang="de-DE" dirty="0" smtClean="0">
                <a:solidFill>
                  <a:srgbClr val="000000"/>
                </a:solidFill>
              </a:rPr>
              <a:t>?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17767" y="161925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6"/>
                </a:solidFill>
              </a:rPr>
              <a:t>BBN </a:t>
            </a:r>
            <a:r>
              <a:rPr lang="de-DE" dirty="0" err="1" smtClean="0">
                <a:solidFill>
                  <a:schemeClr val="accent6"/>
                </a:solidFill>
              </a:rPr>
              <a:t>prediction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42039" y="44981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BBN </a:t>
            </a:r>
            <a:r>
              <a:rPr lang="de-DE" dirty="0" err="1" smtClean="0">
                <a:solidFill>
                  <a:srgbClr val="FF0000"/>
                </a:solidFill>
              </a:rPr>
              <a:t>prediction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" y="1548278"/>
            <a:ext cx="5395265" cy="408253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3902" y="1149237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 smtClean="0">
                <a:solidFill>
                  <a:srgbClr val="00589C"/>
                </a:solidFill>
              </a:rPr>
              <a:t>The </a:t>
            </a:r>
            <a:r>
              <a:rPr lang="de-DE" sz="2000" dirty="0" err="1" smtClean="0">
                <a:solidFill>
                  <a:srgbClr val="00589C"/>
                </a:solidFill>
              </a:rPr>
              <a:t>motivation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to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study</a:t>
            </a:r>
            <a:r>
              <a:rPr lang="de-DE" sz="2000" dirty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this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reaction</a:t>
            </a:r>
            <a:endParaRPr lang="de-DE" sz="2000" dirty="0">
              <a:solidFill>
                <a:srgbClr val="00589C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12804" y="6029619"/>
            <a:ext cx="3159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[</a:t>
            </a:r>
            <a:r>
              <a:rPr lang="de-DE" sz="1600" dirty="0" err="1" smtClean="0">
                <a:solidFill>
                  <a:schemeClr val="tx1"/>
                </a:solidFill>
              </a:rPr>
              <a:t>taken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from</a:t>
            </a:r>
            <a:r>
              <a:rPr lang="de-DE" sz="1600" dirty="0" smtClean="0">
                <a:solidFill>
                  <a:schemeClr val="tx1"/>
                </a:solidFill>
              </a:rPr>
              <a:t> F. </a:t>
            </a:r>
            <a:r>
              <a:rPr lang="de-DE" sz="1600" dirty="0" err="1" smtClean="0">
                <a:solidFill>
                  <a:schemeClr val="tx1"/>
                </a:solidFill>
              </a:rPr>
              <a:t>Hammache</a:t>
            </a:r>
            <a:r>
              <a:rPr lang="de-DE" sz="1600" dirty="0" smtClean="0">
                <a:solidFill>
                  <a:schemeClr val="tx1"/>
                </a:solidFill>
              </a:rPr>
              <a:t> et al.,</a:t>
            </a:r>
          </a:p>
          <a:p>
            <a:r>
              <a:rPr lang="de-DE" sz="1600" dirty="0">
                <a:solidFill>
                  <a:schemeClr val="tx1"/>
                </a:solidFill>
              </a:rPr>
              <a:t>Phys. </a:t>
            </a:r>
            <a:r>
              <a:rPr lang="de-DE" sz="1600" dirty="0" err="1">
                <a:solidFill>
                  <a:schemeClr val="tx1"/>
                </a:solidFill>
              </a:rPr>
              <a:t>Rev</a:t>
            </a:r>
            <a:r>
              <a:rPr lang="de-DE" sz="1600" dirty="0">
                <a:solidFill>
                  <a:schemeClr val="tx1"/>
                </a:solidFill>
              </a:rPr>
              <a:t>. C 82, 065803 (2010</a:t>
            </a:r>
            <a:r>
              <a:rPr lang="de-DE" sz="1600" dirty="0" smtClean="0">
                <a:solidFill>
                  <a:schemeClr val="tx1"/>
                </a:solidFill>
              </a:rPr>
              <a:t>)]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306134" y="183383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Direct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measurements</a:t>
            </a:r>
            <a:r>
              <a:rPr lang="de-DE" dirty="0" smtClean="0">
                <a:solidFill>
                  <a:schemeClr val="tx1"/>
                </a:solidFill>
              </a:rPr>
              <a:t> so </a:t>
            </a:r>
            <a:r>
              <a:rPr lang="de-DE" dirty="0" err="1" smtClean="0">
                <a:solidFill>
                  <a:schemeClr val="tx1"/>
                </a:solidFill>
              </a:rPr>
              <a:t>far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	</a:t>
            </a:r>
          </a:p>
          <a:p>
            <a:pPr eaLnBrk="0" hangingPunct="0"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Robertson et al. 1991, E &gt; 1 </a:t>
            </a:r>
            <a:r>
              <a:rPr lang="de-DE" dirty="0" err="1" smtClean="0">
                <a:solidFill>
                  <a:srgbClr val="000000"/>
                </a:solidFill>
              </a:rPr>
              <a:t>MeV</a:t>
            </a:r>
            <a:endParaRPr lang="de-DE" dirty="0">
              <a:solidFill>
                <a:srgbClr val="000000"/>
              </a:solidFill>
            </a:endParaRPr>
          </a:p>
          <a:p>
            <a:pPr eaLnBrk="0" hangingPunct="0"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Mohr et al. 1996, </a:t>
            </a:r>
            <a:r>
              <a:rPr lang="de-DE" dirty="0" err="1" smtClean="0">
                <a:solidFill>
                  <a:srgbClr val="000000"/>
                </a:solidFill>
              </a:rPr>
              <a:t>around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 </a:t>
            </a:r>
            <a:r>
              <a:rPr lang="de-DE" dirty="0" err="1" smtClean="0">
                <a:solidFill>
                  <a:srgbClr val="000000"/>
                </a:solidFill>
              </a:rPr>
              <a:t>resonance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at</a:t>
            </a:r>
            <a:r>
              <a:rPr lang="de-DE" dirty="0" smtClean="0">
                <a:solidFill>
                  <a:srgbClr val="000000"/>
                </a:solidFill>
              </a:rPr>
              <a:t> 0.7 </a:t>
            </a:r>
            <a:r>
              <a:rPr lang="de-DE" dirty="0" err="1" smtClean="0">
                <a:solidFill>
                  <a:srgbClr val="000000"/>
                </a:solidFill>
              </a:rPr>
              <a:t>MeV</a:t>
            </a: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>
              <a:solidFill>
                <a:srgbClr val="000000"/>
              </a:solidFill>
            </a:endParaRP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err="1" smtClean="0">
                <a:solidFill>
                  <a:srgbClr val="000000"/>
                </a:solidFill>
              </a:rPr>
              <a:t>Recent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indirect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measurements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chemeClr val="tx1"/>
                </a:solidFill>
              </a:rPr>
              <a:t>(high </a:t>
            </a:r>
            <a:r>
              <a:rPr lang="de-DE" dirty="0" err="1" smtClean="0">
                <a:solidFill>
                  <a:schemeClr val="tx1"/>
                </a:solidFill>
              </a:rPr>
              <a:t>energy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coulomb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breakup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err="1" smtClean="0">
                <a:solidFill>
                  <a:schemeClr val="tx1"/>
                </a:solidFill>
              </a:rPr>
              <a:t>by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Hammache</a:t>
            </a:r>
            <a:r>
              <a:rPr lang="de-DE" dirty="0" smtClean="0">
                <a:solidFill>
                  <a:schemeClr val="tx1"/>
                </a:solidFill>
              </a:rPr>
              <a:t> et al. </a:t>
            </a:r>
            <a:r>
              <a:rPr lang="de-DE" dirty="0" err="1" smtClean="0">
                <a:solidFill>
                  <a:schemeClr val="tx1"/>
                </a:solidFill>
              </a:rPr>
              <a:t>at</a:t>
            </a:r>
            <a:r>
              <a:rPr lang="de-DE" dirty="0" smtClean="0">
                <a:solidFill>
                  <a:schemeClr val="tx1"/>
                </a:solidFill>
              </a:rPr>
              <a:t> GSI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chemeClr val="tx1"/>
                </a:solidFill>
              </a:rPr>
              <a:t>GSI </a:t>
            </a:r>
            <a:r>
              <a:rPr lang="de-DE" dirty="0" err="1" smtClean="0">
                <a:solidFill>
                  <a:schemeClr val="tx1"/>
                </a:solidFill>
              </a:rPr>
              <a:t>work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provided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upper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limits</a:t>
            </a:r>
            <a:r>
              <a:rPr lang="de-DE" dirty="0" smtClean="0">
                <a:solidFill>
                  <a:schemeClr val="tx1"/>
                </a:solidFill>
              </a:rPr>
              <a:t>,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chemeClr val="tx1"/>
                </a:solidFill>
              </a:rPr>
              <a:t>due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nuclear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breakup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contribution</a:t>
            </a:r>
            <a:endParaRPr lang="de-DE" dirty="0" smtClean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 eaLnBrk="0" hangingPunct="0">
              <a:buClr>
                <a:srgbClr val="00589D"/>
              </a:buClr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err="1" smtClean="0">
                <a:solidFill>
                  <a:schemeClr val="tx1"/>
                </a:solidFill>
                <a:sym typeface="Wingdings" pitchFamily="2" charset="2"/>
              </a:rPr>
              <a:t>direct</a:t>
            </a:r>
            <a:r>
              <a:rPr lang="de-DE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sym typeface="Wingdings" pitchFamily="2" charset="2"/>
              </a:rPr>
              <a:t>measurement</a:t>
            </a:r>
            <a:r>
              <a:rPr lang="de-DE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sym typeface="Wingdings" pitchFamily="2" charset="2"/>
              </a:rPr>
              <a:t>at</a:t>
            </a:r>
            <a:r>
              <a:rPr lang="de-DE" dirty="0" smtClean="0">
                <a:solidFill>
                  <a:schemeClr val="tx1"/>
                </a:solidFill>
                <a:sym typeface="Wingdings" pitchFamily="2" charset="2"/>
              </a:rPr>
              <a:t> LUNA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chemeClr val="tx1"/>
                </a:solidFill>
                <a:sym typeface="Wingdings" pitchFamily="2" charset="2"/>
              </a:rPr>
              <a:t>	 </a:t>
            </a:r>
            <a:r>
              <a:rPr lang="de-DE" dirty="0" smtClean="0">
                <a:solidFill>
                  <a:schemeClr val="tx1"/>
                </a:solidFill>
                <a:sym typeface="Wingdings" pitchFamily="2" charset="2"/>
              </a:rPr>
              <a:t>    </a:t>
            </a:r>
            <a:r>
              <a:rPr lang="de-DE" dirty="0" err="1" smtClean="0">
                <a:solidFill>
                  <a:schemeClr val="tx1"/>
                </a:solidFill>
                <a:sym typeface="Wingdings" pitchFamily="2" charset="2"/>
              </a:rPr>
              <a:t>is</a:t>
            </a:r>
            <a:r>
              <a:rPr lang="de-DE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sym typeface="Wingdings" pitchFamily="2" charset="2"/>
              </a:rPr>
              <a:t>possible</a:t>
            </a:r>
            <a:endParaRPr lang="de-DE" dirty="0" smtClean="0">
              <a:solidFill>
                <a:schemeClr val="tx1"/>
              </a:solidFill>
            </a:endParaRP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3221" y="298406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333399"/>
                </a:solidFill>
              </a:rPr>
              <a:t>LUNA</a:t>
            </a:r>
            <a:endParaRPr lang="de-DE" dirty="0">
              <a:solidFill>
                <a:srgbClr val="333399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971600" y="3326554"/>
            <a:ext cx="936104" cy="2304256"/>
          </a:xfrm>
          <a:prstGeom prst="rect">
            <a:avLst/>
          </a:prstGeom>
          <a:solidFill>
            <a:srgbClr val="FFC000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1165949" y="3326554"/>
            <a:ext cx="127382" cy="2304256"/>
          </a:xfrm>
          <a:prstGeom prst="rect">
            <a:avLst/>
          </a:prstGeom>
          <a:solidFill>
            <a:srgbClr val="00B8FF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6075" y="5691065"/>
            <a:ext cx="21521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FFC000"/>
                </a:solidFill>
              </a:rPr>
              <a:t>BBN</a:t>
            </a:r>
          </a:p>
          <a:p>
            <a:pPr algn="ctr"/>
            <a:r>
              <a:rPr lang="de-DE" dirty="0" err="1" smtClean="0">
                <a:solidFill>
                  <a:srgbClr val="FFC000"/>
                </a:solidFill>
              </a:rPr>
              <a:t>energy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region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063949" y="1833838"/>
            <a:ext cx="458764" cy="454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282006" y="3818998"/>
            <a:ext cx="661597" cy="1903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01076" y="57118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0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029372" y="571182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0.5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91880" y="571182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1.0 </a:t>
            </a:r>
            <a:r>
              <a:rPr lang="de-DE" dirty="0" err="1" smtClean="0">
                <a:solidFill>
                  <a:schemeClr val="tx1"/>
                </a:solidFill>
              </a:rPr>
              <a:t>MeV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075" y="1106388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 smtClean="0">
                <a:solidFill>
                  <a:srgbClr val="00589C"/>
                </a:solidFill>
              </a:rPr>
              <a:t>Experimental </a:t>
            </a:r>
            <a:r>
              <a:rPr lang="de-DE" sz="2000" dirty="0" err="1" smtClean="0">
                <a:solidFill>
                  <a:srgbClr val="00589C"/>
                </a:solidFill>
              </a:rPr>
              <a:t>setup</a:t>
            </a:r>
            <a:endParaRPr lang="de-DE" sz="2000" dirty="0">
              <a:solidFill>
                <a:srgbClr val="00589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6156176" cy="343634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59632" y="331933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Accelerator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491880" y="592923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solid </a:t>
            </a:r>
            <a:r>
              <a:rPr lang="de-DE" dirty="0" err="1" smtClean="0">
                <a:solidFill>
                  <a:schemeClr val="tx1"/>
                </a:solidFill>
              </a:rPr>
              <a:t>target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08693" y="499715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M</a:t>
            </a:r>
            <a:r>
              <a:rPr lang="de-DE" dirty="0" smtClean="0">
                <a:solidFill>
                  <a:schemeClr val="tx1"/>
                </a:solidFill>
              </a:rPr>
              <a:t>agnet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39913" y="3216218"/>
            <a:ext cx="12234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  1st</a:t>
            </a:r>
          </a:p>
          <a:p>
            <a:pPr algn="ctr"/>
            <a:r>
              <a:rPr lang="de-DE" sz="1600" dirty="0" smtClean="0">
                <a:solidFill>
                  <a:srgbClr val="00B050"/>
                </a:solidFill>
              </a:rPr>
              <a:t>8</a:t>
            </a:r>
            <a:r>
              <a:rPr lang="de-DE" sz="16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∙</a:t>
            </a:r>
            <a:r>
              <a:rPr lang="de-DE" sz="1600" dirty="0" smtClean="0">
                <a:solidFill>
                  <a:srgbClr val="00B050"/>
                </a:solidFill>
                <a:cs typeface="Times New Roman"/>
              </a:rPr>
              <a:t>10</a:t>
            </a:r>
            <a:r>
              <a:rPr lang="de-DE" sz="1600" baseline="30000" dirty="0" smtClean="0">
                <a:solidFill>
                  <a:srgbClr val="00B050"/>
                </a:solidFill>
                <a:cs typeface="Times New Roman"/>
              </a:rPr>
              <a:t>-</a:t>
            </a:r>
            <a:r>
              <a:rPr lang="de-DE" sz="1600" b="1" baseline="30000" dirty="0" smtClean="0">
                <a:solidFill>
                  <a:srgbClr val="00B050"/>
                </a:solidFill>
                <a:cs typeface="Times New Roman"/>
              </a:rPr>
              <a:t>4</a:t>
            </a:r>
            <a:r>
              <a:rPr lang="de-DE" sz="1600" dirty="0" smtClean="0">
                <a:solidFill>
                  <a:srgbClr val="00B050"/>
                </a:solidFill>
                <a:cs typeface="Times New Roman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cs typeface="Times New Roman"/>
              </a:rPr>
              <a:t>mbar</a:t>
            </a:r>
            <a:endParaRPr lang="de-DE" sz="1600" dirty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154246" y="3211609"/>
            <a:ext cx="12234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2nd</a:t>
            </a:r>
          </a:p>
          <a:p>
            <a:pPr algn="ctr"/>
            <a:r>
              <a:rPr lang="de-DE" sz="1600" dirty="0" smtClean="0">
                <a:solidFill>
                  <a:srgbClr val="00B050"/>
                </a:solidFill>
              </a:rPr>
              <a:t>6</a:t>
            </a:r>
            <a:r>
              <a:rPr lang="de-DE" sz="16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∙</a:t>
            </a:r>
            <a:r>
              <a:rPr lang="de-DE" sz="1600" dirty="0">
                <a:solidFill>
                  <a:srgbClr val="00B050"/>
                </a:solidFill>
                <a:cs typeface="Times New Roman"/>
              </a:rPr>
              <a:t>10</a:t>
            </a:r>
            <a:r>
              <a:rPr lang="de-DE" sz="1600" baseline="30000" dirty="0">
                <a:solidFill>
                  <a:srgbClr val="00B050"/>
                </a:solidFill>
                <a:cs typeface="Times New Roman"/>
              </a:rPr>
              <a:t>-</a:t>
            </a:r>
            <a:r>
              <a:rPr lang="de-DE" sz="1600" b="1" baseline="30000" dirty="0">
                <a:solidFill>
                  <a:srgbClr val="00B050"/>
                </a:solidFill>
                <a:cs typeface="Times New Roman"/>
              </a:rPr>
              <a:t>7</a:t>
            </a:r>
            <a:r>
              <a:rPr lang="de-DE" sz="1600" dirty="0">
                <a:solidFill>
                  <a:srgbClr val="00B050"/>
                </a:solidFill>
                <a:cs typeface="Times New Roman"/>
              </a:rPr>
              <a:t> </a:t>
            </a:r>
            <a:r>
              <a:rPr lang="de-DE" sz="1600" dirty="0" err="1">
                <a:solidFill>
                  <a:srgbClr val="00B050"/>
                </a:solidFill>
                <a:cs typeface="Times New Roman"/>
              </a:rPr>
              <a:t>mbar</a:t>
            </a:r>
            <a:endParaRPr lang="de-DE" sz="1600" dirty="0">
              <a:solidFill>
                <a:srgbClr val="00B05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43477" y="3196220"/>
            <a:ext cx="12234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/>
                </a:solidFill>
              </a:rPr>
              <a:t>3rd   </a:t>
            </a:r>
          </a:p>
          <a:p>
            <a:pPr algn="ctr"/>
            <a:r>
              <a:rPr lang="de-DE" sz="1600" dirty="0" smtClean="0">
                <a:solidFill>
                  <a:srgbClr val="00B050"/>
                </a:solidFill>
              </a:rPr>
              <a:t>4</a:t>
            </a:r>
            <a:r>
              <a:rPr lang="de-DE" sz="16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∙</a:t>
            </a:r>
            <a:r>
              <a:rPr lang="de-DE" sz="1600" dirty="0" smtClean="0">
                <a:solidFill>
                  <a:srgbClr val="00B050"/>
                </a:solidFill>
                <a:latin typeface="+mn-lt"/>
                <a:cs typeface="Times New Roman"/>
              </a:rPr>
              <a:t>10</a:t>
            </a:r>
            <a:r>
              <a:rPr lang="de-DE" sz="1600" baseline="30000" dirty="0" smtClean="0">
                <a:solidFill>
                  <a:srgbClr val="00B050"/>
                </a:solidFill>
                <a:latin typeface="+mn-lt"/>
                <a:cs typeface="Times New Roman"/>
              </a:rPr>
              <a:t>-</a:t>
            </a:r>
            <a:r>
              <a:rPr lang="de-DE" sz="1600" b="1" baseline="30000" dirty="0" smtClean="0">
                <a:solidFill>
                  <a:srgbClr val="00B050"/>
                </a:solidFill>
                <a:latin typeface="+mn-lt"/>
                <a:cs typeface="Times New Roman"/>
              </a:rPr>
              <a:t>7</a:t>
            </a:r>
            <a:r>
              <a:rPr lang="de-DE" sz="1600" dirty="0" smtClean="0">
                <a:solidFill>
                  <a:srgbClr val="00B050"/>
                </a:solidFill>
                <a:latin typeface="+mn-lt"/>
                <a:cs typeface="Times New Roman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latin typeface="+mn-lt"/>
                <a:cs typeface="Times New Roman"/>
              </a:rPr>
              <a:t>mbar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846469" y="294999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pumping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stages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563325" y="348632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</a:rPr>
              <a:t>2</a:t>
            </a:r>
            <a:r>
              <a:rPr lang="de-DE" dirty="0" smtClean="0">
                <a:solidFill>
                  <a:schemeClr val="tx1"/>
                </a:solidFill>
              </a:rPr>
              <a:t> gas </a:t>
            </a:r>
            <a:r>
              <a:rPr lang="de-DE" dirty="0" err="1" smtClean="0">
                <a:solidFill>
                  <a:schemeClr val="tx1"/>
                </a:solidFill>
              </a:rPr>
              <a:t>inlet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226327" y="458112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calorimeter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594696" y="5731275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HPGe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detector</a:t>
            </a:r>
            <a:r>
              <a:rPr lang="de-DE" dirty="0" smtClean="0">
                <a:solidFill>
                  <a:schemeClr val="tx1"/>
                </a:solidFill>
              </a:rPr>
              <a:t> (137%, ULB)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>
            <a:off x="6815543" y="4765794"/>
            <a:ext cx="410784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 flipH="1" flipV="1">
            <a:off x="6031295" y="5293809"/>
            <a:ext cx="282894" cy="43746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feld 21"/>
          <p:cNvSpPr txBox="1"/>
          <p:nvPr/>
        </p:nvSpPr>
        <p:spPr>
          <a:xfrm>
            <a:off x="805980" y="1412776"/>
            <a:ext cx="583685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baseline="30000" dirty="0" smtClean="0">
                <a:solidFill>
                  <a:srgbClr val="000000"/>
                </a:solidFill>
              </a:rPr>
              <a:t>4</a:t>
            </a:r>
            <a:r>
              <a:rPr lang="de-DE" dirty="0" smtClean="0">
                <a:solidFill>
                  <a:srgbClr val="000000"/>
                </a:solidFill>
              </a:rPr>
              <a:t>He beam on a </a:t>
            </a:r>
            <a:r>
              <a:rPr lang="de-DE" dirty="0" err="1" smtClean="0">
                <a:solidFill>
                  <a:srgbClr val="000000"/>
                </a:solidFill>
              </a:rPr>
              <a:t>windowless</a:t>
            </a:r>
            <a:r>
              <a:rPr lang="de-DE" dirty="0" smtClean="0">
                <a:solidFill>
                  <a:srgbClr val="000000"/>
                </a:solidFill>
              </a:rPr>
              <a:t> D</a:t>
            </a:r>
            <a:r>
              <a:rPr lang="de-DE" baseline="-25000" dirty="0" smtClean="0">
                <a:solidFill>
                  <a:srgbClr val="000000"/>
                </a:solidFill>
              </a:rPr>
              <a:t>2</a:t>
            </a:r>
            <a:r>
              <a:rPr lang="de-DE" dirty="0" smtClean="0">
                <a:solidFill>
                  <a:srgbClr val="000000"/>
                </a:solidFill>
              </a:rPr>
              <a:t> gas </a:t>
            </a:r>
            <a:r>
              <a:rPr lang="de-DE" dirty="0" err="1" smtClean="0">
                <a:solidFill>
                  <a:srgbClr val="000000"/>
                </a:solidFill>
              </a:rPr>
              <a:t>target</a:t>
            </a:r>
            <a:endParaRPr lang="de-DE" dirty="0">
              <a:solidFill>
                <a:srgbClr val="000000"/>
              </a:solidFill>
            </a:endParaRPr>
          </a:p>
          <a:p>
            <a:pPr eaLnBrk="0" hangingPunct="0">
              <a:lnSpc>
                <a:spcPct val="15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beam </a:t>
            </a:r>
            <a:r>
              <a:rPr lang="de-DE" dirty="0" err="1" smtClean="0">
                <a:solidFill>
                  <a:srgbClr val="000000"/>
                </a:solidFill>
              </a:rPr>
              <a:t>current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measurement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calorimeter</a:t>
            </a:r>
            <a:endParaRPr lang="de-DE" dirty="0">
              <a:solidFill>
                <a:srgbClr val="000000"/>
              </a:solidFill>
            </a:endParaRPr>
          </a:p>
          <a:p>
            <a:pPr eaLnBrk="0" hangingPunct="0">
              <a:lnSpc>
                <a:spcPct val="150000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 </a:t>
            </a:r>
            <a:r>
              <a:rPr lang="de-DE" dirty="0" err="1" smtClean="0">
                <a:solidFill>
                  <a:srgbClr val="000000"/>
                </a:solidFill>
              </a:rPr>
              <a:t>HPGe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detector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for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Times New Roman"/>
                <a:cs typeface="Times New Roman"/>
              </a:rPr>
              <a:t>γ</a:t>
            </a:r>
            <a:r>
              <a:rPr lang="de-DE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  <a:cs typeface="Times New Roman"/>
              </a:rPr>
              <a:t>detection</a:t>
            </a:r>
            <a:r>
              <a:rPr lang="de-DE" dirty="0" smtClean="0">
                <a:solidFill>
                  <a:srgbClr val="000000"/>
                </a:solidFill>
                <a:latin typeface="+mn-lt"/>
                <a:cs typeface="Times New Roman"/>
              </a:rPr>
              <a:t>, Si </a:t>
            </a:r>
            <a:r>
              <a:rPr lang="de-DE" dirty="0" err="1" smtClean="0">
                <a:solidFill>
                  <a:srgbClr val="000000"/>
                </a:solidFill>
                <a:latin typeface="+mn-lt"/>
                <a:cs typeface="Times New Roman"/>
              </a:rPr>
              <a:t>detector</a:t>
            </a:r>
            <a:r>
              <a:rPr lang="de-DE" dirty="0" smtClean="0">
                <a:solidFill>
                  <a:srgbClr val="000000"/>
                </a:solidFill>
                <a:latin typeface="+mn-lt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  <a:cs typeface="Times New Roman"/>
              </a:rPr>
              <a:t>for</a:t>
            </a:r>
            <a:r>
              <a:rPr lang="de-DE" dirty="0" smtClean="0">
                <a:solidFill>
                  <a:srgbClr val="000000"/>
                </a:solidFill>
                <a:latin typeface="+mn-lt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n-lt"/>
                <a:cs typeface="Times New Roman"/>
              </a:rPr>
              <a:t>protons</a:t>
            </a:r>
            <a:endParaRPr lang="de-DE" dirty="0"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002870" y="4997152"/>
            <a:ext cx="9957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B050"/>
                </a:solidFill>
              </a:rPr>
              <a:t>target</a:t>
            </a:r>
            <a:endParaRPr lang="de-DE" dirty="0" smtClean="0">
              <a:solidFill>
                <a:srgbClr val="00B050"/>
              </a:solidFill>
            </a:endParaRPr>
          </a:p>
          <a:p>
            <a:pPr algn="ctr"/>
            <a:r>
              <a:rPr lang="de-DE" sz="1600" dirty="0" smtClean="0">
                <a:solidFill>
                  <a:srgbClr val="00B050"/>
                </a:solidFill>
              </a:rPr>
              <a:t>0.3 </a:t>
            </a:r>
            <a:r>
              <a:rPr lang="de-DE" sz="1600" dirty="0" err="1" smtClean="0">
                <a:solidFill>
                  <a:srgbClr val="00B050"/>
                </a:solidFill>
                <a:cs typeface="Times New Roman"/>
              </a:rPr>
              <a:t>mbar</a:t>
            </a:r>
            <a:endParaRPr lang="de-DE" sz="1600" dirty="0">
              <a:solidFill>
                <a:srgbClr val="00B050"/>
              </a:solidFill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5868144" y="4680000"/>
            <a:ext cx="8347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00956" y="41040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Si </a:t>
            </a:r>
            <a:r>
              <a:rPr lang="de-DE" dirty="0" err="1" smtClean="0">
                <a:solidFill>
                  <a:schemeClr val="tx1"/>
                </a:solidFill>
              </a:rPr>
              <a:t>detector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5909881" y="4385657"/>
            <a:ext cx="0" cy="28165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462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6075" y="1009650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 err="1" smtClean="0">
                <a:solidFill>
                  <a:srgbClr val="00589C"/>
                </a:solidFill>
              </a:rPr>
              <a:t>About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the</a:t>
            </a:r>
            <a:r>
              <a:rPr lang="de-DE" sz="2000" dirty="0" smtClean="0">
                <a:solidFill>
                  <a:srgbClr val="00589C"/>
                </a:solidFill>
              </a:rPr>
              <a:t> experimental </a:t>
            </a:r>
            <a:r>
              <a:rPr lang="de-DE" sz="2000" dirty="0" err="1" smtClean="0">
                <a:solidFill>
                  <a:srgbClr val="00589C"/>
                </a:solidFill>
              </a:rPr>
              <a:t>setup</a:t>
            </a:r>
            <a:endParaRPr lang="de-DE" sz="2000" dirty="0">
              <a:solidFill>
                <a:srgbClr val="00589C"/>
              </a:solidFill>
            </a:endParaRPr>
          </a:p>
        </p:txBody>
      </p:sp>
      <p:pic>
        <p:nvPicPr>
          <p:cNvPr id="2050" name="Picture 2" descr="C:\Users\Micha\LUNA\Bildmaterial\Fotos\P1040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" y="8503"/>
            <a:ext cx="9132370" cy="68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cha\LUNA\Bildmaterial\Fotos\P1040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2078" y="1113319"/>
            <a:ext cx="838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 smtClean="0">
                <a:solidFill>
                  <a:srgbClr val="00589C"/>
                </a:solidFill>
              </a:rPr>
              <a:t>Experimental </a:t>
            </a:r>
            <a:r>
              <a:rPr lang="de-DE" sz="2000" dirty="0" err="1" smtClean="0">
                <a:solidFill>
                  <a:srgbClr val="00589C"/>
                </a:solidFill>
              </a:rPr>
              <a:t>setup</a:t>
            </a:r>
            <a:endParaRPr lang="de-DE" sz="2000" dirty="0">
              <a:solidFill>
                <a:srgbClr val="00589C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692" y="1852234"/>
            <a:ext cx="8465779" cy="45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The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data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aquisition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 Bold" charset="0"/>
              </a:rPr>
              <a:t>system</a:t>
            </a:r>
            <a:r>
              <a:rPr lang="de-DE" dirty="0" smtClean="0">
                <a:solidFill>
                  <a:srgbClr val="000000"/>
                </a:solidFill>
                <a:latin typeface="Arial Bold" charset="0"/>
              </a:rPr>
              <a:t>:</a:t>
            </a:r>
            <a:endParaRPr lang="de-DE" dirty="0">
              <a:solidFill>
                <a:srgbClr val="000000"/>
              </a:solidFill>
              <a:latin typeface="Arial Bold" charset="0"/>
            </a:endParaRPr>
          </a:p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  </a:t>
            </a:r>
            <a:r>
              <a:rPr lang="de-DE" dirty="0" err="1" smtClean="0">
                <a:solidFill>
                  <a:srgbClr val="000000"/>
                </a:solidFill>
              </a:rPr>
              <a:t>Ortec</a:t>
            </a:r>
            <a:r>
              <a:rPr lang="de-DE" dirty="0" smtClean="0">
                <a:solidFill>
                  <a:srgbClr val="000000"/>
                </a:solidFill>
              </a:rPr>
              <a:t> Maestro </a:t>
            </a:r>
            <a:r>
              <a:rPr lang="de-DE" dirty="0" err="1" smtClean="0">
                <a:solidFill>
                  <a:srgbClr val="000000"/>
                </a:solidFill>
              </a:rPr>
              <a:t>for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HPGe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silicon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detector</a:t>
            </a: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Caen N1728B </a:t>
            </a:r>
            <a:r>
              <a:rPr lang="de-DE" dirty="0" err="1" smtClean="0">
                <a:solidFill>
                  <a:srgbClr val="000000"/>
                </a:solidFill>
              </a:rPr>
              <a:t>digitizer</a:t>
            </a:r>
            <a:r>
              <a:rPr lang="de-DE" dirty="0" smtClean="0">
                <a:solidFill>
                  <a:srgbClr val="000000"/>
                </a:solidFill>
              </a:rPr>
              <a:t> („TNT2“) </a:t>
            </a:r>
            <a:r>
              <a:rPr lang="de-DE" dirty="0" err="1" smtClean="0">
                <a:solidFill>
                  <a:srgbClr val="000000"/>
                </a:solidFill>
              </a:rPr>
              <a:t>for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HPGe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detector</a:t>
            </a:r>
            <a:r>
              <a:rPr lang="de-DE" dirty="0" smtClean="0">
                <a:solidFill>
                  <a:srgbClr val="000000"/>
                </a:solidFill>
              </a:rPr>
              <a:t> (</a:t>
            </a:r>
            <a:r>
              <a:rPr lang="de-DE" dirty="0" err="1" smtClean="0">
                <a:solidFill>
                  <a:srgbClr val="000000"/>
                </a:solidFill>
              </a:rPr>
              <a:t>working</a:t>
            </a:r>
            <a:r>
              <a:rPr lang="de-DE" dirty="0" smtClean="0">
                <a:solidFill>
                  <a:srgbClr val="000000"/>
                </a:solidFill>
              </a:rPr>
              <a:t> in parallel)</a:t>
            </a: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calorimeter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gas </a:t>
            </a:r>
            <a:r>
              <a:rPr lang="de-DE" dirty="0" err="1" smtClean="0">
                <a:solidFill>
                  <a:srgbClr val="000000"/>
                </a:solidFill>
              </a:rPr>
              <a:t>target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data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are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stored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permanently</a:t>
            </a:r>
            <a:endParaRPr lang="de-DE" dirty="0" smtClean="0">
              <a:solidFill>
                <a:srgbClr val="000000"/>
              </a:solidFill>
              <a:cs typeface="Times New Roman"/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>
              <a:solidFill>
                <a:srgbClr val="000000"/>
              </a:solidFill>
              <a:cs typeface="Times New Roman"/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  <a:cs typeface="Times New Roman"/>
              </a:rPr>
              <a:t>Data </a:t>
            </a:r>
            <a:r>
              <a:rPr lang="de-DE" dirty="0" err="1" smtClean="0">
                <a:solidFill>
                  <a:srgbClr val="000000"/>
                </a:solidFill>
                <a:cs typeface="Times New Roman"/>
              </a:rPr>
              <a:t>obtained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cs typeface="Times New Roman"/>
              </a:rPr>
              <a:t>since</a:t>
            </a:r>
            <a:r>
              <a:rPr lang="de-DE" dirty="0" smtClean="0">
                <a:solidFill>
                  <a:srgbClr val="000000"/>
                </a:solidFill>
                <a:cs typeface="Times New Roman"/>
              </a:rPr>
              <a:t> September 2010:</a:t>
            </a:r>
          </a:p>
          <a:p>
            <a:pPr eaLnBrk="0" hangingPunct="0"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0.2 </a:t>
            </a:r>
            <a:r>
              <a:rPr lang="de-DE" dirty="0" err="1" smtClean="0">
                <a:solidFill>
                  <a:srgbClr val="000000"/>
                </a:solidFill>
              </a:rPr>
              <a:t>mbar</a:t>
            </a:r>
            <a:r>
              <a:rPr lang="de-DE" dirty="0" smtClean="0">
                <a:solidFill>
                  <a:srgbClr val="000000"/>
                </a:solidFill>
              </a:rPr>
              <a:t>, 400 </a:t>
            </a:r>
            <a:r>
              <a:rPr lang="de-DE" dirty="0" err="1" smtClean="0">
                <a:solidFill>
                  <a:srgbClr val="000000"/>
                </a:solidFill>
              </a:rPr>
              <a:t>keV</a:t>
            </a:r>
            <a:r>
              <a:rPr lang="de-DE" dirty="0" smtClean="0">
                <a:solidFill>
                  <a:srgbClr val="000000"/>
                </a:solidFill>
              </a:rPr>
              <a:t>: 200 h, 185 C</a:t>
            </a:r>
            <a:endParaRPr lang="de-DE" dirty="0">
              <a:solidFill>
                <a:srgbClr val="000000"/>
              </a:solidFill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  0.3 </a:t>
            </a:r>
            <a:r>
              <a:rPr lang="de-DE" dirty="0" err="1" smtClean="0">
                <a:solidFill>
                  <a:srgbClr val="000000"/>
                </a:solidFill>
              </a:rPr>
              <a:t>mbar</a:t>
            </a:r>
            <a:r>
              <a:rPr lang="de-DE" dirty="0" smtClean="0">
                <a:solidFill>
                  <a:srgbClr val="000000"/>
                </a:solidFill>
              </a:rPr>
              <a:t>, 280 </a:t>
            </a:r>
            <a:r>
              <a:rPr lang="de-DE" dirty="0" err="1" smtClean="0">
                <a:solidFill>
                  <a:srgbClr val="000000"/>
                </a:solidFill>
              </a:rPr>
              <a:t>keV</a:t>
            </a:r>
            <a:r>
              <a:rPr lang="de-DE" dirty="0" smtClean="0">
                <a:solidFill>
                  <a:srgbClr val="000000"/>
                </a:solidFill>
              </a:rPr>
              <a:t>: 490 h, 540 C</a:t>
            </a: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0.3 </a:t>
            </a:r>
            <a:r>
              <a:rPr lang="de-DE" dirty="0" err="1" smtClean="0">
                <a:solidFill>
                  <a:srgbClr val="000000"/>
                </a:solidFill>
              </a:rPr>
              <a:t>mbar</a:t>
            </a:r>
            <a:r>
              <a:rPr lang="de-DE" dirty="0" smtClean="0">
                <a:solidFill>
                  <a:srgbClr val="000000"/>
                </a:solidFill>
              </a:rPr>
              <a:t>, 400 </a:t>
            </a:r>
            <a:r>
              <a:rPr lang="de-DE" dirty="0" err="1" smtClean="0">
                <a:solidFill>
                  <a:srgbClr val="000000"/>
                </a:solidFill>
              </a:rPr>
              <a:t>keV</a:t>
            </a:r>
            <a:r>
              <a:rPr lang="de-DE" dirty="0" smtClean="0">
                <a:solidFill>
                  <a:srgbClr val="000000"/>
                </a:solidFill>
              </a:rPr>
              <a:t>: 440 h, 520 C</a:t>
            </a: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about</a:t>
            </a:r>
            <a:r>
              <a:rPr lang="de-DE" dirty="0" smtClean="0">
                <a:solidFill>
                  <a:srgbClr val="000000"/>
                </a:solidFill>
              </a:rPr>
              <a:t> 20 </a:t>
            </a:r>
            <a:r>
              <a:rPr lang="de-DE" dirty="0" err="1" smtClean="0">
                <a:solidFill>
                  <a:srgbClr val="000000"/>
                </a:solidFill>
              </a:rPr>
              <a:t>days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natural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background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data</a:t>
            </a:r>
            <a:endParaRPr lang="de-DE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ts val="2988"/>
              </a:lnSpc>
              <a:buClr>
                <a:srgbClr val="00589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1401</Words>
  <Application>Microsoft Office PowerPoint</Application>
  <PresentationFormat>Bildschirmpräsentation (4:3)</PresentationFormat>
  <Paragraphs>314</Paragraphs>
  <Slides>32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5" baseType="lpstr">
      <vt:lpstr>Larissa</vt:lpstr>
      <vt:lpstr>1_Larissa</vt:lpstr>
      <vt:lpstr>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audimax</cp:lastModifiedBy>
  <cp:revision>303</cp:revision>
  <cp:lastPrinted>2012-02-08T09:04:43Z</cp:lastPrinted>
  <dcterms:created xsi:type="dcterms:W3CDTF">2007-03-26T08:55:35Z</dcterms:created>
  <dcterms:modified xsi:type="dcterms:W3CDTF">2012-02-08T17:28:04Z</dcterms:modified>
</cp:coreProperties>
</file>